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5"/>
  </p:notesMasterIdLst>
  <p:handoutMasterIdLst>
    <p:handoutMasterId r:id="rId26"/>
  </p:handoutMasterIdLst>
  <p:sldIdLst>
    <p:sldId id="256" r:id="rId2"/>
    <p:sldId id="267" r:id="rId3"/>
    <p:sldId id="268" r:id="rId4"/>
    <p:sldId id="271" r:id="rId5"/>
    <p:sldId id="272" r:id="rId6"/>
    <p:sldId id="263" r:id="rId7"/>
    <p:sldId id="264" r:id="rId8"/>
    <p:sldId id="274" r:id="rId9"/>
    <p:sldId id="260" r:id="rId10"/>
    <p:sldId id="275" r:id="rId11"/>
    <p:sldId id="283" r:id="rId12"/>
    <p:sldId id="259" r:id="rId13"/>
    <p:sldId id="273" r:id="rId14"/>
    <p:sldId id="281" r:id="rId15"/>
    <p:sldId id="282" r:id="rId16"/>
    <p:sldId id="276" r:id="rId17"/>
    <p:sldId id="265" r:id="rId18"/>
    <p:sldId id="280" r:id="rId19"/>
    <p:sldId id="266" r:id="rId20"/>
    <p:sldId id="269" r:id="rId21"/>
    <p:sldId id="257" r:id="rId22"/>
    <p:sldId id="262" r:id="rId23"/>
    <p:sldId id="279" r:id="rId24"/>
  </p:sldIdLst>
  <p:sldSz cx="12192000" cy="6858000"/>
  <p:notesSz cx="6934200"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106" d="100"/>
          <a:sy n="106" d="100"/>
        </p:scale>
        <p:origin x="126" y="246"/>
      </p:cViewPr>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lIns="91440" tIns="45720" rIns="91440" bIns="45720" rtlCol="0"/>
          <a:lstStyle>
            <a:lvl1pPr algn="r">
              <a:defRPr sz="1200"/>
            </a:lvl1pPr>
          </a:lstStyle>
          <a:p>
            <a:fld id="{6CFBF711-78F0-477D-AFA5-70C9CF51A850}" type="datetimeFigureOut">
              <a:rPr lang="en-US" smtClean="0"/>
              <a:t>2/25/2016</a:t>
            </a:fld>
            <a:endParaRPr lang="en-US"/>
          </a:p>
        </p:txBody>
      </p:sp>
      <p:sp>
        <p:nvSpPr>
          <p:cNvPr id="4" name="Footer Placeholder 3"/>
          <p:cNvSpPr>
            <a:spLocks noGrp="1"/>
          </p:cNvSpPr>
          <p:nvPr>
            <p:ph type="ftr" sz="quarter" idx="2"/>
          </p:nvPr>
        </p:nvSpPr>
        <p:spPr>
          <a:xfrm>
            <a:off x="0" y="8758238"/>
            <a:ext cx="3005138" cy="4619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58238"/>
            <a:ext cx="3005138" cy="461962"/>
          </a:xfrm>
          <a:prstGeom prst="rect">
            <a:avLst/>
          </a:prstGeom>
        </p:spPr>
        <p:txBody>
          <a:bodyPr vert="horz" lIns="91440" tIns="45720" rIns="91440" bIns="45720" rtlCol="0" anchor="b"/>
          <a:lstStyle>
            <a:lvl1pPr algn="r">
              <a:defRPr sz="1200"/>
            </a:lvl1pPr>
          </a:lstStyle>
          <a:p>
            <a:fld id="{6A0BABE5-E367-43A5-B356-36A73CD5F5A8}" type="slidenum">
              <a:rPr lang="en-US" smtClean="0"/>
              <a:t>‹#›</a:t>
            </a:fld>
            <a:endParaRPr lang="en-US"/>
          </a:p>
        </p:txBody>
      </p:sp>
    </p:spTree>
    <p:extLst>
      <p:ext uri="{BB962C8B-B14F-4D97-AF65-F5344CB8AC3E}">
        <p14:creationId xmlns:p14="http://schemas.microsoft.com/office/powerpoint/2010/main" val="3195365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1440" tIns="45720" rIns="91440" bIns="45720" rtlCol="0"/>
          <a:lstStyle>
            <a:lvl1pPr algn="r">
              <a:defRPr sz="1200"/>
            </a:lvl1pPr>
          </a:lstStyle>
          <a:p>
            <a:fld id="{F976CAA6-55A7-47B0-ACF9-BF1C66C5BD2C}" type="datetimeFigureOut">
              <a:rPr lang="en-US" smtClean="0"/>
              <a:t>2/25/2016</a:t>
            </a:fld>
            <a:endParaRPr lang="en-US"/>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437063"/>
            <a:ext cx="5546725" cy="36306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8238"/>
            <a:ext cx="3005138" cy="4619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758238"/>
            <a:ext cx="3005138" cy="461962"/>
          </a:xfrm>
          <a:prstGeom prst="rect">
            <a:avLst/>
          </a:prstGeom>
        </p:spPr>
        <p:txBody>
          <a:bodyPr vert="horz" lIns="91440" tIns="45720" rIns="91440" bIns="45720" rtlCol="0" anchor="b"/>
          <a:lstStyle>
            <a:lvl1pPr algn="r">
              <a:defRPr sz="1200"/>
            </a:lvl1pPr>
          </a:lstStyle>
          <a:p>
            <a:fld id="{E7137B25-E291-4210-BCB8-E798BD34B061}" type="slidenum">
              <a:rPr lang="en-US" smtClean="0"/>
              <a:t>‹#›</a:t>
            </a:fld>
            <a:endParaRPr lang="en-US"/>
          </a:p>
        </p:txBody>
      </p:sp>
    </p:spTree>
    <p:extLst>
      <p:ext uri="{BB962C8B-B14F-4D97-AF65-F5344CB8AC3E}">
        <p14:creationId xmlns:p14="http://schemas.microsoft.com/office/powerpoint/2010/main" val="3836144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137B25-E291-4210-BCB8-E798BD34B061}" type="slidenum">
              <a:rPr lang="en-US" smtClean="0"/>
              <a:t>1</a:t>
            </a:fld>
            <a:endParaRPr lang="en-US"/>
          </a:p>
        </p:txBody>
      </p:sp>
    </p:spTree>
    <p:extLst>
      <p:ext uri="{BB962C8B-B14F-4D97-AF65-F5344CB8AC3E}">
        <p14:creationId xmlns:p14="http://schemas.microsoft.com/office/powerpoint/2010/main" val="362799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r>
              <a:rPr lang="en-US" smtClean="0"/>
              <a:t>2/8/2016</a:t>
            </a:r>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smtClean="0"/>
              <a:t>Texas Education Agency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r>
              <a:rPr lang="en-US" smtClean="0"/>
              <a:t>2/8/2016</a:t>
            </a:r>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smtClean="0"/>
              <a:t>Texas Education Agency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2/8/2016</a:t>
            </a:r>
            <a:endParaRPr lang="en-US" dirty="0"/>
          </a:p>
        </p:txBody>
      </p:sp>
      <p:sp>
        <p:nvSpPr>
          <p:cNvPr id="6" name="Footer Placeholder 5"/>
          <p:cNvSpPr>
            <a:spLocks noGrp="1"/>
          </p:cNvSpPr>
          <p:nvPr>
            <p:ph type="ftr" sz="quarter" idx="11"/>
          </p:nvPr>
        </p:nvSpPr>
        <p:spPr/>
        <p:txBody>
          <a:bodyPr/>
          <a:lstStyle/>
          <a:p>
            <a:r>
              <a:rPr lang="en-US" smtClean="0"/>
              <a:t>Texas Education Agency </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2/8/2016</a:t>
            </a:r>
            <a:endParaRPr lang="en-US" dirty="0"/>
          </a:p>
        </p:txBody>
      </p:sp>
      <p:sp>
        <p:nvSpPr>
          <p:cNvPr id="8" name="Footer Placeholder 7"/>
          <p:cNvSpPr>
            <a:spLocks noGrp="1"/>
          </p:cNvSpPr>
          <p:nvPr>
            <p:ph type="ftr" sz="quarter" idx="11"/>
          </p:nvPr>
        </p:nvSpPr>
        <p:spPr/>
        <p:txBody>
          <a:bodyPr/>
          <a:lstStyle/>
          <a:p>
            <a:r>
              <a:rPr lang="en-US" smtClean="0"/>
              <a:t>Texas Education Agency </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2/8/2016</a:t>
            </a:r>
            <a:endParaRPr lang="en-US" dirty="0"/>
          </a:p>
        </p:txBody>
      </p:sp>
      <p:sp>
        <p:nvSpPr>
          <p:cNvPr id="4" name="Footer Placeholder 3"/>
          <p:cNvSpPr>
            <a:spLocks noGrp="1"/>
          </p:cNvSpPr>
          <p:nvPr>
            <p:ph type="ftr" sz="quarter" idx="11"/>
          </p:nvPr>
        </p:nvSpPr>
        <p:spPr/>
        <p:txBody>
          <a:bodyPr/>
          <a:lstStyle/>
          <a:p>
            <a:r>
              <a:rPr lang="en-US" smtClean="0"/>
              <a:t>Texas Education Agency </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2/8/2016</a:t>
            </a:r>
            <a:endParaRPr lang="en-US" dirty="0"/>
          </a:p>
        </p:txBody>
      </p:sp>
      <p:sp>
        <p:nvSpPr>
          <p:cNvPr id="3" name="Footer Placeholder 2"/>
          <p:cNvSpPr>
            <a:spLocks noGrp="1"/>
          </p:cNvSpPr>
          <p:nvPr>
            <p:ph type="ftr" sz="quarter" idx="11"/>
          </p:nvPr>
        </p:nvSpPr>
        <p:spPr/>
        <p:txBody>
          <a:bodyPr/>
          <a:lstStyle/>
          <a:p>
            <a:r>
              <a:rPr lang="en-US" smtClean="0"/>
              <a:t>Texas Education Agency </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r>
              <a:rPr lang="en-US" smtClean="0"/>
              <a:t>2/8/2016</a:t>
            </a:r>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smtClean="0"/>
              <a:t>Texas Education Agency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r>
              <a:rPr lang="en-US" smtClean="0"/>
              <a:t>2/8/2016</a:t>
            </a:r>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smtClean="0"/>
              <a:t>Texas Education Agency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r>
              <a:rPr lang="en-US" smtClean="0"/>
              <a:t>2/8/2016</a:t>
            </a:r>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smtClean="0"/>
              <a:t>Texas Education Agency </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STAAR3-8@ets.org" TargetMode="External"/><Relationship Id="rId2" Type="http://schemas.openxmlformats.org/officeDocument/2006/relationships/hyperlink" Target="mailto:Assessment.studentswithdisabilities@tea.texas.gov" TargetMode="External"/><Relationship Id="rId1" Type="http://schemas.openxmlformats.org/officeDocument/2006/relationships/slideLayout" Target="../slideLayouts/slideLayout2.xml"/><Relationship Id="rId4" Type="http://schemas.openxmlformats.org/officeDocument/2006/relationships/hyperlink" Target="mailto:STAAREOC@et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2016 STAAR A Updates </a:t>
            </a:r>
            <a:endParaRPr lang="en-US" dirty="0"/>
          </a:p>
        </p:txBody>
      </p:sp>
      <p:sp>
        <p:nvSpPr>
          <p:cNvPr id="3" name="Subtitle 2"/>
          <p:cNvSpPr>
            <a:spLocks noGrp="1"/>
          </p:cNvSpPr>
          <p:nvPr>
            <p:ph type="subTitle" idx="1"/>
          </p:nvPr>
        </p:nvSpPr>
        <p:spPr/>
        <p:txBody>
          <a:bodyPr>
            <a:normAutofit/>
          </a:bodyPr>
          <a:lstStyle/>
          <a:p>
            <a:r>
              <a:rPr lang="en-US" dirty="0" smtClean="0"/>
              <a:t>TETN Event #39786</a:t>
            </a:r>
          </a:p>
          <a:p>
            <a:r>
              <a:rPr lang="en-US" dirty="0" smtClean="0"/>
              <a:t>TEA’s Student Assessment Division</a:t>
            </a:r>
          </a:p>
        </p:txBody>
      </p:sp>
    </p:spTree>
    <p:extLst>
      <p:ext uri="{BB962C8B-B14F-4D97-AF65-F5344CB8AC3E}">
        <p14:creationId xmlns:p14="http://schemas.microsoft.com/office/powerpoint/2010/main" val="1747978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76745"/>
          </a:xfrm>
        </p:spPr>
        <p:txBody>
          <a:bodyPr/>
          <a:lstStyle/>
          <a:p>
            <a:r>
              <a:rPr lang="en-US" dirty="0" smtClean="0"/>
              <a:t>Navigating the Online Test </a:t>
            </a:r>
            <a:endParaRPr lang="en-US" dirty="0"/>
          </a:p>
        </p:txBody>
      </p:sp>
      <p:sp>
        <p:nvSpPr>
          <p:cNvPr id="3" name="Content Placeholder 2"/>
          <p:cNvSpPr>
            <a:spLocks noGrp="1"/>
          </p:cNvSpPr>
          <p:nvPr>
            <p:ph idx="1"/>
          </p:nvPr>
        </p:nvSpPr>
        <p:spPr>
          <a:xfrm>
            <a:off x="1371600" y="1985817"/>
            <a:ext cx="10063018" cy="4350327"/>
          </a:xfrm>
        </p:spPr>
        <p:txBody>
          <a:bodyPr>
            <a:normAutofit lnSpcReduction="10000"/>
          </a:bodyPr>
          <a:lstStyle/>
          <a:p>
            <a:r>
              <a:rPr lang="en-US" sz="2400" dirty="0"/>
              <a:t>At any point during the test session, the test administrator may use the </a:t>
            </a:r>
            <a:r>
              <a:rPr lang="en-US" sz="2400" dirty="0" smtClean="0"/>
              <a:t>online tools appendix in the test administrator manual </a:t>
            </a:r>
            <a:r>
              <a:rPr lang="en-US" sz="2400" dirty="0"/>
              <a:t>to assist students if they have trouble navigating through the assessment or need reminders of how to </a:t>
            </a:r>
            <a:r>
              <a:rPr lang="en-US" sz="2400" dirty="0" smtClean="0"/>
              <a:t>use the </a:t>
            </a:r>
            <a:r>
              <a:rPr lang="en-US" sz="2400" dirty="0"/>
              <a:t>tools </a:t>
            </a:r>
            <a:r>
              <a:rPr lang="en-US" sz="2400" dirty="0" smtClean="0"/>
              <a:t>and accommodations. </a:t>
            </a:r>
          </a:p>
          <a:p>
            <a:endParaRPr lang="en-US" sz="2400" dirty="0"/>
          </a:p>
          <a:p>
            <a:r>
              <a:rPr lang="en-US" sz="2400" dirty="0" smtClean="0"/>
              <a:t>A student may be provided with </a:t>
            </a:r>
            <a:r>
              <a:rPr lang="en-US" sz="2400" dirty="0"/>
              <a:t>a “reminder card” that indicates the settings </a:t>
            </a:r>
            <a:r>
              <a:rPr lang="en-US" sz="2400" dirty="0" smtClean="0"/>
              <a:t>(e.g., color, speaking rate, zoom size) the </a:t>
            </a:r>
            <a:r>
              <a:rPr lang="en-US" sz="2400" dirty="0"/>
              <a:t>student prefers as determined during the tutorial session. The student must be allowed to determine whether he or she uses these settings when taking STAAR A. The test administrator may NOT set up the student’s accommodation preferences nor can the test administrator require a student to use the preferences determined during the tutorials. </a:t>
            </a:r>
          </a:p>
          <a:p>
            <a:endParaRPr lang="en-US" sz="2400" dirty="0"/>
          </a:p>
          <a:p>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10</a:t>
            </a:fld>
            <a:endParaRPr lang="en-US" dirty="0"/>
          </a:p>
        </p:txBody>
      </p:sp>
    </p:spTree>
    <p:extLst>
      <p:ext uri="{BB962C8B-B14F-4D97-AF65-F5344CB8AC3E}">
        <p14:creationId xmlns:p14="http://schemas.microsoft.com/office/powerpoint/2010/main" val="1855027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55073"/>
          </a:xfrm>
        </p:spPr>
        <p:txBody>
          <a:bodyPr/>
          <a:lstStyle/>
          <a:p>
            <a:r>
              <a:rPr lang="en-US" dirty="0"/>
              <a:t>Policy: Grade 4 Writing</a:t>
            </a:r>
          </a:p>
        </p:txBody>
      </p:sp>
      <p:sp>
        <p:nvSpPr>
          <p:cNvPr id="3" name="Content Placeholder 2"/>
          <p:cNvSpPr>
            <a:spLocks noGrp="1"/>
          </p:cNvSpPr>
          <p:nvPr>
            <p:ph idx="1"/>
          </p:nvPr>
        </p:nvSpPr>
        <p:spPr>
          <a:xfrm>
            <a:off x="1371600" y="1607127"/>
            <a:ext cx="10220036" cy="4846259"/>
          </a:xfrm>
        </p:spPr>
        <p:txBody>
          <a:bodyPr>
            <a:normAutofit fontScale="92500" lnSpcReduction="20000"/>
          </a:bodyPr>
          <a:lstStyle/>
          <a:p>
            <a:pPr>
              <a:lnSpc>
                <a:spcPct val="104000"/>
              </a:lnSpc>
            </a:pPr>
            <a:r>
              <a:rPr lang="en-US" sz="2400" dirty="0">
                <a:solidFill>
                  <a:prstClr val="black"/>
                </a:solidFill>
              </a:rPr>
              <a:t>Last year’s policy regarding transcribing student’s responses to the writing prompt for STAAR A grade 4 writing has not changed for the 2016 administration. It is not necessary for students taking 4th grade STAAR A writing to meet the eligibility criteria for Basic Transcribing. </a:t>
            </a:r>
          </a:p>
          <a:p>
            <a:pPr>
              <a:lnSpc>
                <a:spcPct val="104000"/>
              </a:lnSpc>
            </a:pPr>
            <a:endParaRPr lang="en-US" sz="2400" dirty="0">
              <a:solidFill>
                <a:prstClr val="black"/>
              </a:solidFill>
            </a:endParaRPr>
          </a:p>
          <a:p>
            <a:pPr>
              <a:lnSpc>
                <a:spcPct val="104000"/>
              </a:lnSpc>
            </a:pPr>
            <a:r>
              <a:rPr lang="en-US" sz="2400" dirty="0">
                <a:solidFill>
                  <a:prstClr val="black"/>
                </a:solidFill>
              </a:rPr>
              <a:t>This specific group of students may have their responses to the writing prompt transcribed into the online test in accordance with guidelines listed in the accommodations triangle document for Basic Transcribing.</a:t>
            </a:r>
          </a:p>
          <a:p>
            <a:pPr lvl="1"/>
            <a:r>
              <a:rPr lang="en-US" sz="2200" dirty="0">
                <a:solidFill>
                  <a:prstClr val="black"/>
                </a:solidFill>
              </a:rPr>
              <a:t>Note: This is not a requirement of the administration and decisions regarding this provision must be based on individual student need. TEA will continue to review this policy for subsequent administration years</a:t>
            </a:r>
            <a:r>
              <a:rPr lang="en-US" sz="2200" dirty="0" smtClean="0">
                <a:solidFill>
                  <a:prstClr val="black"/>
                </a:solidFill>
              </a:rPr>
              <a:t>.</a:t>
            </a:r>
          </a:p>
          <a:p>
            <a:pPr lvl="1"/>
            <a:endParaRPr lang="en-US" dirty="0">
              <a:solidFill>
                <a:prstClr val="black"/>
              </a:solidFill>
            </a:endParaRPr>
          </a:p>
          <a:p>
            <a:pPr lvl="0"/>
            <a:r>
              <a:rPr lang="en-US" sz="2400" dirty="0">
                <a:solidFill>
                  <a:prstClr val="black"/>
                </a:solidFill>
              </a:rPr>
              <a:t>Students in all other grades and subjects must meet the eligibility requirements for Basic Transcribing as described in the corresponding document found in the accommodation triangle</a:t>
            </a:r>
            <a:r>
              <a:rPr lang="en-US" sz="2400" dirty="0" smtClean="0">
                <a:solidFill>
                  <a:prstClr val="black"/>
                </a:solidFill>
              </a:rPr>
              <a:t>.</a:t>
            </a:r>
            <a:endParaRPr lang="en-US" sz="2400" dirty="0">
              <a:solidFill>
                <a:prstClr val="black"/>
              </a:solidFill>
            </a:endParaRPr>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11</a:t>
            </a:fld>
            <a:endParaRPr lang="en-US" dirty="0"/>
          </a:p>
        </p:txBody>
      </p:sp>
    </p:spTree>
    <p:extLst>
      <p:ext uri="{BB962C8B-B14F-4D97-AF65-F5344CB8AC3E}">
        <p14:creationId xmlns:p14="http://schemas.microsoft.com/office/powerpoint/2010/main" val="3442854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10247744" cy="976745"/>
          </a:xfrm>
        </p:spPr>
        <p:txBody>
          <a:bodyPr>
            <a:normAutofit fontScale="90000"/>
          </a:bodyPr>
          <a:lstStyle/>
          <a:p>
            <a:r>
              <a:rPr lang="en-US" dirty="0" smtClean="0"/>
              <a:t>Policy: Technology-based Spelling Assistance </a:t>
            </a:r>
            <a:endParaRPr lang="en-US" dirty="0"/>
          </a:p>
        </p:txBody>
      </p:sp>
      <p:sp>
        <p:nvSpPr>
          <p:cNvPr id="3" name="Content Placeholder 2"/>
          <p:cNvSpPr>
            <a:spLocks noGrp="1"/>
          </p:cNvSpPr>
          <p:nvPr>
            <p:ph idx="1"/>
          </p:nvPr>
        </p:nvSpPr>
        <p:spPr>
          <a:xfrm>
            <a:off x="1371599" y="1281544"/>
            <a:ext cx="10386292" cy="5377873"/>
          </a:xfrm>
        </p:spPr>
        <p:txBody>
          <a:bodyPr>
            <a:noAutofit/>
          </a:bodyPr>
          <a:lstStyle/>
          <a:p>
            <a:pPr lvl="0">
              <a:spcBef>
                <a:spcPct val="20000"/>
              </a:spcBef>
              <a:buFont typeface="Wingdings" panose="05000000000000000000" pitchFamily="2" charset="2"/>
              <a:buChar char="§"/>
            </a:pPr>
            <a:r>
              <a:rPr lang="en-US" sz="2200" dirty="0">
                <a:solidFill>
                  <a:prstClr val="black"/>
                </a:solidFill>
              </a:rPr>
              <a:t>Spell check is NOT an embedded accommodation for the written composition. Students eligible for Spelling Assistance will use what they use in class. </a:t>
            </a:r>
            <a:endParaRPr lang="en-US" sz="2200" dirty="0" smtClean="0">
              <a:solidFill>
                <a:prstClr val="black"/>
              </a:solidFill>
            </a:endParaRPr>
          </a:p>
          <a:p>
            <a:pPr lvl="0">
              <a:spcBef>
                <a:spcPct val="20000"/>
              </a:spcBef>
              <a:buFont typeface="Wingdings" panose="05000000000000000000" pitchFamily="2" charset="2"/>
              <a:buChar char="§"/>
            </a:pPr>
            <a:endParaRPr lang="en-US" sz="2200" dirty="0" smtClean="0">
              <a:solidFill>
                <a:prstClr val="black"/>
              </a:solidFill>
            </a:endParaRPr>
          </a:p>
          <a:p>
            <a:pPr lvl="0">
              <a:spcBef>
                <a:spcPct val="20000"/>
              </a:spcBef>
              <a:buFont typeface="Wingdings" panose="05000000000000000000" pitchFamily="2" charset="2"/>
              <a:buChar char="§"/>
            </a:pPr>
            <a:r>
              <a:rPr lang="en-US" sz="2200" dirty="0" smtClean="0">
                <a:solidFill>
                  <a:prstClr val="black"/>
                </a:solidFill>
              </a:rPr>
              <a:t>If the student uses spell </a:t>
            </a:r>
            <a:r>
              <a:rPr lang="en-US" sz="2200" dirty="0">
                <a:solidFill>
                  <a:prstClr val="black"/>
                </a:solidFill>
              </a:rPr>
              <a:t>check, speech-to-text, text-to-speech, or word </a:t>
            </a:r>
            <a:r>
              <a:rPr lang="en-US" sz="2200" dirty="0" smtClean="0">
                <a:solidFill>
                  <a:prstClr val="black"/>
                </a:solidFill>
              </a:rPr>
              <a:t>predictor, they will not be able to access this feature when logged in to an online test. Consider the following ways for the student to respond to a writing prompt while using technology-based spelling assistance. </a:t>
            </a:r>
          </a:p>
          <a:p>
            <a:pPr lvl="1">
              <a:lnSpc>
                <a:spcPct val="74000"/>
              </a:lnSpc>
            </a:pPr>
            <a:r>
              <a:rPr lang="en-US" b="1" dirty="0">
                <a:solidFill>
                  <a:prstClr val="black"/>
                </a:solidFill>
              </a:rPr>
              <a:t>Option 1</a:t>
            </a:r>
            <a:r>
              <a:rPr lang="en-US" dirty="0">
                <a:solidFill>
                  <a:prstClr val="black"/>
                </a:solidFill>
              </a:rPr>
              <a:t>: The student may use a second laptop/computer to type a response using the spelling assistance while logged in to STAAR A. The student will need to transfer the response to the composition typing box.</a:t>
            </a:r>
          </a:p>
          <a:p>
            <a:pPr lvl="1">
              <a:lnSpc>
                <a:spcPct val="74000"/>
              </a:lnSpc>
            </a:pPr>
            <a:r>
              <a:rPr lang="en-US" b="1" dirty="0">
                <a:solidFill>
                  <a:prstClr val="black"/>
                </a:solidFill>
              </a:rPr>
              <a:t>Option 2</a:t>
            </a:r>
            <a:r>
              <a:rPr lang="en-US" dirty="0">
                <a:solidFill>
                  <a:prstClr val="black"/>
                </a:solidFill>
              </a:rPr>
              <a:t>: The student can exit the test session, respond to the prompt using spelling assistance, print out the response, log back in to STAAR A, and then transfer his or her responses in the composition typing box. The student will need access to a STAAR test booklet (form 1 for English I and English II) in order to see the prompt while out of the online test. Note that once STAAR A is exited, the student will not be able to see the pop-ups or rollovers or the writing checklists until the student logs back in to the test session. </a:t>
            </a:r>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12</a:t>
            </a:fld>
            <a:endParaRPr lang="en-US" dirty="0"/>
          </a:p>
        </p:txBody>
      </p:sp>
    </p:spTree>
    <p:extLst>
      <p:ext uri="{BB962C8B-B14F-4D97-AF65-F5344CB8AC3E}">
        <p14:creationId xmlns:p14="http://schemas.microsoft.com/office/powerpoint/2010/main" val="853442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Support </a:t>
            </a:r>
            <a:endParaRPr lang="en-US" dirty="0"/>
          </a:p>
        </p:txBody>
      </p:sp>
      <p:sp>
        <p:nvSpPr>
          <p:cNvPr id="3" name="Content Placeholder 2"/>
          <p:cNvSpPr>
            <a:spLocks noGrp="1"/>
          </p:cNvSpPr>
          <p:nvPr>
            <p:ph idx="1"/>
          </p:nvPr>
        </p:nvSpPr>
        <p:spPr>
          <a:xfrm>
            <a:off x="1371600" y="1727200"/>
            <a:ext cx="9601200" cy="4775200"/>
          </a:xfrm>
        </p:spPr>
        <p:txBody>
          <a:bodyPr>
            <a:normAutofit fontScale="92500" lnSpcReduction="20000"/>
          </a:bodyPr>
          <a:lstStyle/>
          <a:p>
            <a:pPr lvl="0"/>
            <a:r>
              <a:rPr lang="en-US" sz="2400" dirty="0" smtClean="0"/>
              <a:t>According </a:t>
            </a:r>
            <a:r>
              <a:rPr lang="en-US" sz="2400" dirty="0"/>
              <a:t>to the </a:t>
            </a:r>
            <a:r>
              <a:rPr lang="en-US" sz="2400" dirty="0" smtClean="0"/>
              <a:t>Oral/Signed </a:t>
            </a:r>
            <a:r>
              <a:rPr lang="en-US" sz="2400" dirty="0"/>
              <a:t>Administration policy, </a:t>
            </a:r>
            <a:r>
              <a:rPr lang="en-US" sz="2400" dirty="0" smtClean="0"/>
              <a:t>eligibility for this accommodation is not applicable to STAAR A and should not be determined or documented. All students taking STAAR A have reading support available to them. </a:t>
            </a:r>
            <a:endParaRPr lang="en-US" sz="2400" dirty="0"/>
          </a:p>
          <a:p>
            <a:endParaRPr lang="en-US" sz="2400" dirty="0" smtClean="0"/>
          </a:p>
          <a:p>
            <a:r>
              <a:rPr lang="en-US" sz="2400" dirty="0" smtClean="0"/>
              <a:t>Text-to-speech via a </a:t>
            </a:r>
            <a:r>
              <a:rPr lang="en-US" sz="2400" i="1" dirty="0" smtClean="0"/>
              <a:t>Speak</a:t>
            </a:r>
            <a:r>
              <a:rPr lang="en-US" sz="2400" dirty="0" smtClean="0"/>
              <a:t> button is available to all students taking STAAR A. </a:t>
            </a:r>
          </a:p>
          <a:p>
            <a:endParaRPr lang="en-US" sz="2400" dirty="0"/>
          </a:p>
          <a:p>
            <a:r>
              <a:rPr lang="en-US" sz="2400" dirty="0" smtClean="0"/>
              <a:t>However, text-to-speech does not work on pop-ups or rollovers. A test administrator may read aloud pop-ups and rollovers for students who request this assistance. </a:t>
            </a:r>
          </a:p>
          <a:p>
            <a:pPr lvl="1"/>
            <a:r>
              <a:rPr lang="en-US" sz="2400" dirty="0" smtClean="0"/>
              <a:t>Test administrators may </a:t>
            </a:r>
            <a:r>
              <a:rPr lang="en-US" sz="2400" b="1" dirty="0" smtClean="0"/>
              <a:t>NOT</a:t>
            </a:r>
            <a:r>
              <a:rPr lang="en-US" sz="2400" dirty="0" smtClean="0"/>
              <a:t> read aloud </a:t>
            </a:r>
            <a:r>
              <a:rPr lang="en-US" sz="2400" dirty="0"/>
              <a:t>pop-ups or </a:t>
            </a:r>
            <a:r>
              <a:rPr lang="en-US" sz="2400" dirty="0" smtClean="0"/>
              <a:t>rollovers in text that have a DO NOT READ icon (i.e., reading selections, editing selections, editing questions). </a:t>
            </a:r>
          </a:p>
          <a:p>
            <a:pPr lvl="1"/>
            <a:r>
              <a:rPr lang="en-US" sz="2400" dirty="0" smtClean="0"/>
              <a:t>Test administrators should be trained using the “Oral/Signed Administration Guidelines” document. </a:t>
            </a:r>
            <a:endParaRPr lang="en-US" sz="2400" dirty="0"/>
          </a:p>
          <a:p>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13</a:t>
            </a:fld>
            <a:endParaRPr lang="en-US" dirty="0"/>
          </a:p>
        </p:txBody>
      </p:sp>
    </p:spTree>
    <p:extLst>
      <p:ext uri="{BB962C8B-B14F-4D97-AF65-F5344CB8AC3E}">
        <p14:creationId xmlns:p14="http://schemas.microsoft.com/office/powerpoint/2010/main" val="2947515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177800"/>
            <a:ext cx="10192327" cy="912091"/>
          </a:xfrm>
        </p:spPr>
        <p:txBody>
          <a:bodyPr/>
          <a:lstStyle/>
          <a:p>
            <a:r>
              <a:rPr lang="en-US" dirty="0" smtClean="0"/>
              <a:t>Students who are Deaf or Hard of Hearing </a:t>
            </a:r>
            <a:endParaRPr lang="en-US" dirty="0"/>
          </a:p>
        </p:txBody>
      </p:sp>
      <p:sp>
        <p:nvSpPr>
          <p:cNvPr id="3" name="Content Placeholder 2"/>
          <p:cNvSpPr>
            <a:spLocks noGrp="1"/>
          </p:cNvSpPr>
          <p:nvPr>
            <p:ph idx="1"/>
          </p:nvPr>
        </p:nvSpPr>
        <p:spPr>
          <a:xfrm>
            <a:off x="1371600" y="1182255"/>
            <a:ext cx="9979892" cy="5458690"/>
          </a:xfrm>
        </p:spPr>
        <p:txBody>
          <a:bodyPr>
            <a:normAutofit lnSpcReduction="10000"/>
          </a:bodyPr>
          <a:lstStyle/>
          <a:p>
            <a:r>
              <a:rPr lang="en-US" sz="2600" dirty="0"/>
              <a:t>S</a:t>
            </a:r>
            <a:r>
              <a:rPr lang="en-US" sz="2600" dirty="0" smtClean="0"/>
              <a:t>igning </a:t>
            </a:r>
            <a:r>
              <a:rPr lang="en-US" sz="2600" dirty="0"/>
              <a:t>or oral interpreting are allowable access methods.  Separate eligibility for the accommodation is not needed and documenting the level of reading/signing support is not a requirement. Test administrators should provide the same reading support to students as they need in class, keeping in mind what sections of STAAR A are not eligible for reading support</a:t>
            </a:r>
            <a:r>
              <a:rPr lang="en-US" sz="2600" dirty="0" smtClean="0"/>
              <a:t>.</a:t>
            </a:r>
          </a:p>
          <a:p>
            <a:pPr lvl="1"/>
            <a:r>
              <a:rPr lang="en-US" sz="2300" b="1" dirty="0"/>
              <a:t>Trainin</a:t>
            </a:r>
            <a:r>
              <a:rPr lang="en-US" sz="2300" dirty="0"/>
              <a:t>g </a:t>
            </a:r>
            <a:r>
              <a:rPr lang="en-US" sz="2300" dirty="0" smtClean="0"/>
              <a:t>– Oral/Signed Administration Guidelines and the General Instructions </a:t>
            </a:r>
            <a:r>
              <a:rPr lang="en-US" sz="2300" dirty="0"/>
              <a:t>for </a:t>
            </a:r>
            <a:r>
              <a:rPr lang="en-US" sz="2300" dirty="0" smtClean="0"/>
              <a:t>Administering Statewide Assessments </a:t>
            </a:r>
            <a:r>
              <a:rPr lang="en-US" sz="2300" dirty="0"/>
              <a:t>to </a:t>
            </a:r>
            <a:r>
              <a:rPr lang="en-US" sz="2300" dirty="0" smtClean="0"/>
              <a:t>Students who </a:t>
            </a:r>
            <a:r>
              <a:rPr lang="en-US" sz="2300" dirty="0"/>
              <a:t>are </a:t>
            </a:r>
            <a:r>
              <a:rPr lang="en-US" sz="2300" dirty="0" smtClean="0"/>
              <a:t>Deaf </a:t>
            </a:r>
            <a:r>
              <a:rPr lang="en-US" sz="2300" dirty="0"/>
              <a:t>or </a:t>
            </a:r>
            <a:r>
              <a:rPr lang="en-US" sz="2300" dirty="0" smtClean="0"/>
              <a:t>Hard </a:t>
            </a:r>
            <a:r>
              <a:rPr lang="en-US" sz="2300" dirty="0"/>
              <a:t>of </a:t>
            </a:r>
            <a:r>
              <a:rPr lang="en-US" sz="2300" dirty="0" smtClean="0"/>
              <a:t>Hearing </a:t>
            </a:r>
          </a:p>
          <a:p>
            <a:pPr lvl="1"/>
            <a:r>
              <a:rPr lang="en-US" sz="2300" b="1" dirty="0" smtClean="0"/>
              <a:t>Group </a:t>
            </a:r>
            <a:r>
              <a:rPr lang="en-US" sz="2300" b="1" dirty="0"/>
              <a:t>administration</a:t>
            </a:r>
            <a:r>
              <a:rPr lang="en-US" sz="2300" dirty="0"/>
              <a:t> – Depending on the needs of the students, the test administrator can move around the room reading/signing as needed or can read aloud/sign the test to the entire group of students. (Remember, the test administrator cannot read aloud/sign any text with a DO NOT READ icon</a:t>
            </a:r>
            <a:r>
              <a:rPr lang="en-US" sz="2300" dirty="0" smtClean="0"/>
              <a:t>). </a:t>
            </a:r>
          </a:p>
          <a:p>
            <a:pPr lvl="1"/>
            <a:r>
              <a:rPr lang="en-US" sz="2300" dirty="0" smtClean="0">
                <a:solidFill>
                  <a:schemeClr val="tx1"/>
                </a:solidFill>
              </a:rPr>
              <a:t>A proctor form of STAAR A for projection purposes is not an option at this time. </a:t>
            </a:r>
            <a:endParaRPr lang="en-US"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14</a:t>
            </a:fld>
            <a:endParaRPr lang="en-US" dirty="0"/>
          </a:p>
        </p:txBody>
      </p:sp>
    </p:spTree>
    <p:extLst>
      <p:ext uri="{BB962C8B-B14F-4D97-AF65-F5344CB8AC3E}">
        <p14:creationId xmlns:p14="http://schemas.microsoft.com/office/powerpoint/2010/main" val="189389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177800"/>
            <a:ext cx="10192327" cy="912091"/>
          </a:xfrm>
        </p:spPr>
        <p:txBody>
          <a:bodyPr/>
          <a:lstStyle/>
          <a:p>
            <a:r>
              <a:rPr lang="en-US" dirty="0" smtClean="0"/>
              <a:t>Students who are Deaf or Hard of Hearing </a:t>
            </a:r>
            <a:endParaRPr lang="en-US" dirty="0"/>
          </a:p>
        </p:txBody>
      </p:sp>
      <p:sp>
        <p:nvSpPr>
          <p:cNvPr id="3" name="Content Placeholder 2"/>
          <p:cNvSpPr>
            <a:spLocks noGrp="1"/>
          </p:cNvSpPr>
          <p:nvPr>
            <p:ph idx="1"/>
          </p:nvPr>
        </p:nvSpPr>
        <p:spPr>
          <a:xfrm>
            <a:off x="1371599" y="1182255"/>
            <a:ext cx="10367819" cy="5458690"/>
          </a:xfrm>
        </p:spPr>
        <p:txBody>
          <a:bodyPr>
            <a:normAutofit fontScale="92500" lnSpcReduction="20000"/>
          </a:bodyPr>
          <a:lstStyle/>
          <a:p>
            <a:r>
              <a:rPr lang="en-US" sz="2600" dirty="0" smtClean="0"/>
              <a:t>Students </a:t>
            </a:r>
            <a:r>
              <a:rPr lang="en-US" sz="2600" dirty="0"/>
              <a:t>who don’t sign and depend on </a:t>
            </a:r>
            <a:r>
              <a:rPr lang="en-US" sz="2600" dirty="0" err="1"/>
              <a:t>lipreading</a:t>
            </a:r>
            <a:r>
              <a:rPr lang="en-US" sz="2600" dirty="0"/>
              <a:t> – The test administrator can read aloud the test as the student watches the face/lips – “oral interpreting”.  For students who don’t need help with the whole test or can understand some of the text to speech, the staff member can repeat just the parts as the student needs. </a:t>
            </a:r>
            <a:endParaRPr lang="en-US" sz="2600" dirty="0" smtClean="0"/>
          </a:p>
          <a:p>
            <a:endParaRPr lang="en-US" sz="2600" dirty="0" smtClean="0"/>
          </a:p>
          <a:p>
            <a:r>
              <a:rPr lang="en-US" sz="2600" dirty="0" smtClean="0"/>
              <a:t>Students </a:t>
            </a:r>
            <a:r>
              <a:rPr lang="en-US" sz="2600" dirty="0"/>
              <a:t>who don’t have hearing aids or FM systems and who don’t sign – Consider how the student accesses material in the classroom.  If the student depends primarily on vision to access information, use of a test administrator to read the test to the student, acting as an “oral interpreter,” is an option.  If the student primarily uses hearing and can understand the text to speech but needs some words repeated, the test administrator can repeat just the parts as the student needs.  If a student primarily uses hearing but cannot understand the text to speech, the test administrator can read the question out loud to the student.  Use of an FM system for testing purposes may be helpful.  This should be determined before </a:t>
            </a:r>
            <a:r>
              <a:rPr lang="en-US" sz="2600" dirty="0" smtClean="0"/>
              <a:t>the day </a:t>
            </a:r>
            <a:r>
              <a:rPr lang="en-US" sz="2600" dirty="0"/>
              <a:t>of the test.</a:t>
            </a:r>
          </a:p>
          <a:p>
            <a:pPr lvl="1"/>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15</a:t>
            </a:fld>
            <a:endParaRPr lang="en-US" dirty="0"/>
          </a:p>
        </p:txBody>
      </p:sp>
    </p:spTree>
    <p:extLst>
      <p:ext uri="{BB962C8B-B14F-4D97-AF65-F5344CB8AC3E}">
        <p14:creationId xmlns:p14="http://schemas.microsoft.com/office/powerpoint/2010/main" val="794047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Materials and Embedded Accommodations </a:t>
            </a:r>
            <a:endParaRPr lang="en-US" dirty="0"/>
          </a:p>
        </p:txBody>
      </p:sp>
      <p:sp>
        <p:nvSpPr>
          <p:cNvPr id="3" name="Content Placeholder 2"/>
          <p:cNvSpPr>
            <a:spLocks noGrp="1"/>
          </p:cNvSpPr>
          <p:nvPr>
            <p:ph idx="1"/>
          </p:nvPr>
        </p:nvSpPr>
        <p:spPr>
          <a:xfrm>
            <a:off x="1371599" y="2286000"/>
            <a:ext cx="9970655" cy="4059382"/>
          </a:xfrm>
        </p:spPr>
        <p:txBody>
          <a:bodyPr>
            <a:normAutofit fontScale="85000" lnSpcReduction="20000"/>
          </a:bodyPr>
          <a:lstStyle/>
          <a:p>
            <a:r>
              <a:rPr lang="en-US" sz="2400" dirty="0"/>
              <a:t>Mathematics and science reference materials are available in the online </a:t>
            </a:r>
            <a:r>
              <a:rPr lang="en-US" sz="2400" dirty="0" smtClean="0"/>
              <a:t>test. </a:t>
            </a:r>
          </a:p>
          <a:p>
            <a:endParaRPr lang="en-US" sz="2400" dirty="0" smtClean="0"/>
          </a:p>
          <a:p>
            <a:r>
              <a:rPr lang="en-US" sz="2400" dirty="0" smtClean="0"/>
              <a:t>Punnett squares are available to students taking Biology.</a:t>
            </a:r>
          </a:p>
          <a:p>
            <a:endParaRPr lang="en-US" sz="2400" dirty="0" smtClean="0"/>
          </a:p>
          <a:p>
            <a:r>
              <a:rPr lang="en-US" sz="2400" dirty="0" smtClean="0"/>
              <a:t>Writing checklists are available to students taking grade 4 writing, grade 7 writing, English I, and English II. </a:t>
            </a:r>
          </a:p>
          <a:p>
            <a:endParaRPr lang="en-US" sz="2400" dirty="0"/>
          </a:p>
          <a:p>
            <a:r>
              <a:rPr lang="en-US" sz="2400" i="0" dirty="0"/>
              <a:t>Paper versions of these materials that are specifically appropriate for online test administrations may be downloaded and printed from the Texas Assessment Resources </a:t>
            </a:r>
            <a:r>
              <a:rPr lang="en-US" sz="2400" i="0" dirty="0" smtClean="0"/>
              <a:t>webpage so the student may use during testing.</a:t>
            </a:r>
          </a:p>
          <a:p>
            <a:pPr lvl="1"/>
            <a:r>
              <a:rPr lang="en-US" sz="2400" i="0" dirty="0" smtClean="0"/>
              <a:t>Punnett squares and writing checklists should be destroyed or returned with </a:t>
            </a:r>
            <a:r>
              <a:rPr lang="en-US" sz="2400" i="0" dirty="0" err="1" smtClean="0"/>
              <a:t>nonscorables</a:t>
            </a:r>
            <a:r>
              <a:rPr lang="en-US" sz="2400" i="0" dirty="0" smtClean="0"/>
              <a:t>. </a:t>
            </a:r>
            <a:endParaRPr lang="en-US" sz="2400"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16</a:t>
            </a:fld>
            <a:endParaRPr lang="en-US" dirty="0"/>
          </a:p>
        </p:txBody>
      </p:sp>
    </p:spTree>
    <p:extLst>
      <p:ext uri="{BB962C8B-B14F-4D97-AF65-F5344CB8AC3E}">
        <p14:creationId xmlns:p14="http://schemas.microsoft.com/office/powerpoint/2010/main" val="1664822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58800"/>
            <a:ext cx="9601200" cy="838200"/>
          </a:xfrm>
        </p:spPr>
        <p:txBody>
          <a:bodyPr/>
          <a:lstStyle/>
          <a:p>
            <a:r>
              <a:rPr lang="en-US" dirty="0" smtClean="0"/>
              <a:t>Paper Request Process </a:t>
            </a:r>
            <a:endParaRPr lang="en-US" dirty="0"/>
          </a:p>
        </p:txBody>
      </p:sp>
      <p:sp>
        <p:nvSpPr>
          <p:cNvPr id="3" name="Content Placeholder 2"/>
          <p:cNvSpPr>
            <a:spLocks noGrp="1"/>
          </p:cNvSpPr>
          <p:nvPr>
            <p:ph idx="1"/>
          </p:nvPr>
        </p:nvSpPr>
        <p:spPr>
          <a:xfrm>
            <a:off x="1371600" y="1616363"/>
            <a:ext cx="9933709" cy="4682837"/>
          </a:xfrm>
        </p:spPr>
        <p:txBody>
          <a:bodyPr>
            <a:normAutofit/>
          </a:bodyPr>
          <a:lstStyle/>
          <a:p>
            <a:r>
              <a:rPr lang="en-US" sz="2400" dirty="0"/>
              <a:t>When rare unavoidable circumstances exist where students cannot access an online assessment, </a:t>
            </a:r>
            <a:r>
              <a:rPr lang="en-US" sz="2400" dirty="0" smtClean="0"/>
              <a:t>TEA </a:t>
            </a:r>
            <a:r>
              <a:rPr lang="en-US" sz="2400" dirty="0"/>
              <a:t>may authorize a paper administration. Requests for paper administrations based on the lack of familiarity with online testing by students or districts will not be </a:t>
            </a:r>
            <a:r>
              <a:rPr lang="en-US" sz="2400" dirty="0" smtClean="0"/>
              <a:t>approved.</a:t>
            </a:r>
          </a:p>
          <a:p>
            <a:pPr lvl="1"/>
            <a:r>
              <a:rPr lang="en-US" b="1" dirty="0" smtClean="0"/>
              <a:t>Accommodations </a:t>
            </a:r>
            <a:r>
              <a:rPr lang="en-US" b="1" dirty="0"/>
              <a:t>cannot be applied</a:t>
            </a:r>
            <a:r>
              <a:rPr lang="en-US" dirty="0"/>
              <a:t/>
            </a:r>
            <a:br>
              <a:rPr lang="en-US" dirty="0"/>
            </a:br>
            <a:r>
              <a:rPr lang="en-US" dirty="0"/>
              <a:t>A student may need a testing accommodation that is not possible to provide in an online setting. </a:t>
            </a:r>
            <a:endParaRPr lang="en-US" dirty="0" smtClean="0"/>
          </a:p>
          <a:p>
            <a:pPr lvl="1"/>
            <a:r>
              <a:rPr lang="en-US" b="1" dirty="0" smtClean="0"/>
              <a:t>Technology </a:t>
            </a:r>
            <a:r>
              <a:rPr lang="en-US" b="1" dirty="0"/>
              <a:t>access is precluded</a:t>
            </a:r>
            <a:r>
              <a:rPr lang="en-US" dirty="0"/>
              <a:t> </a:t>
            </a:r>
            <a:br>
              <a:rPr lang="en-US" dirty="0"/>
            </a:br>
            <a:r>
              <a:rPr lang="en-US" dirty="0"/>
              <a:t>Districts must make every effort to administer </a:t>
            </a:r>
            <a:r>
              <a:rPr lang="en-US" dirty="0" smtClean="0"/>
              <a:t>STAAR A online</a:t>
            </a:r>
            <a:r>
              <a:rPr lang="en-US" dirty="0"/>
              <a:t>. In rare situations where computers or technology are absolutely not available, as may occur on occasion with homebound </a:t>
            </a:r>
            <a:r>
              <a:rPr lang="en-US" dirty="0" smtClean="0"/>
              <a:t>students or jails</a:t>
            </a:r>
            <a:r>
              <a:rPr lang="en-US" dirty="0"/>
              <a:t>, </a:t>
            </a:r>
            <a:r>
              <a:rPr lang="en-US" dirty="0" smtClean="0"/>
              <a:t>districts </a:t>
            </a:r>
            <a:r>
              <a:rPr lang="en-US" dirty="0"/>
              <a:t>may seek permission to administer a paper test.  </a:t>
            </a:r>
          </a:p>
          <a:p>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17</a:t>
            </a:fld>
            <a:endParaRPr lang="en-US" dirty="0"/>
          </a:p>
        </p:txBody>
      </p:sp>
    </p:spTree>
    <p:extLst>
      <p:ext uri="{BB962C8B-B14F-4D97-AF65-F5344CB8AC3E}">
        <p14:creationId xmlns:p14="http://schemas.microsoft.com/office/powerpoint/2010/main" val="2375762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1800"/>
            <a:ext cx="9601200" cy="838200"/>
          </a:xfrm>
        </p:spPr>
        <p:txBody>
          <a:bodyPr/>
          <a:lstStyle/>
          <a:p>
            <a:r>
              <a:rPr lang="en-US" dirty="0" smtClean="0"/>
              <a:t>Paper Request Process </a:t>
            </a:r>
            <a:endParaRPr lang="en-US" dirty="0"/>
          </a:p>
        </p:txBody>
      </p:sp>
      <p:sp>
        <p:nvSpPr>
          <p:cNvPr id="3" name="Content Placeholder 2"/>
          <p:cNvSpPr>
            <a:spLocks noGrp="1"/>
          </p:cNvSpPr>
          <p:nvPr>
            <p:ph idx="1"/>
          </p:nvPr>
        </p:nvSpPr>
        <p:spPr>
          <a:xfrm>
            <a:off x="1371600" y="1459345"/>
            <a:ext cx="10358582" cy="5061528"/>
          </a:xfrm>
        </p:spPr>
        <p:txBody>
          <a:bodyPr>
            <a:normAutofit lnSpcReduction="10000"/>
          </a:bodyPr>
          <a:lstStyle/>
          <a:p>
            <a:r>
              <a:rPr lang="en-US" sz="2200" dirty="0" smtClean="0"/>
              <a:t>Instructions </a:t>
            </a:r>
            <a:r>
              <a:rPr lang="en-US" sz="2200" dirty="0"/>
              <a:t>for Requesting Permission to Administer a Paper Test </a:t>
            </a:r>
          </a:p>
          <a:p>
            <a:pPr lvl="1"/>
            <a:r>
              <a:rPr lang="en-US" dirty="0" smtClean="0"/>
              <a:t>The </a:t>
            </a:r>
            <a:r>
              <a:rPr lang="en-US" dirty="0"/>
              <a:t>district testing coordinator must submit a request to TEA for approval to administer a paper </a:t>
            </a:r>
            <a:r>
              <a:rPr lang="en-US" dirty="0" smtClean="0"/>
              <a:t>test at </a:t>
            </a:r>
            <a:r>
              <a:rPr lang="en-US" dirty="0"/>
              <a:t>least two weeks in advance of the administration of a test as scheduled on the Student Assessment Calendar. </a:t>
            </a:r>
            <a:r>
              <a:rPr lang="en-US" b="1" dirty="0" smtClean="0"/>
              <a:t>The updated paper request form will be </a:t>
            </a:r>
            <a:r>
              <a:rPr lang="en-US" b="1" dirty="0"/>
              <a:t>posted </a:t>
            </a:r>
            <a:r>
              <a:rPr lang="en-US" b="1" dirty="0" smtClean="0"/>
              <a:t>early February </a:t>
            </a:r>
            <a:r>
              <a:rPr lang="en-US" b="1" dirty="0"/>
              <a:t>2016 to the District and Campus Coordinator Manual 2016 Resources webpage. </a:t>
            </a:r>
          </a:p>
          <a:p>
            <a:pPr lvl="1"/>
            <a:r>
              <a:rPr lang="en-US" dirty="0" smtClean="0"/>
              <a:t>If a </a:t>
            </a:r>
            <a:r>
              <a:rPr lang="en-US" dirty="0"/>
              <a:t>student also needs a Type 2 accommodation (i.e., Complex Transcribing, Math Scribe, Photocopy, Extra Day, Other), </a:t>
            </a:r>
            <a:r>
              <a:rPr lang="en-US" dirty="0" smtClean="0"/>
              <a:t>consult </a:t>
            </a:r>
            <a:r>
              <a:rPr lang="en-US" dirty="0"/>
              <a:t>the Accommodation Request Process for Type 2 Accommodations document located on the Accommodations for Students with Disabilities webpage. Include the accommodation and rationale with the request to administer a paper test. Do NOT submit a separate online Accommodation Request Form.  </a:t>
            </a:r>
          </a:p>
          <a:p>
            <a:r>
              <a:rPr lang="en-US" sz="2200" dirty="0"/>
              <a:t>Once TEA has approved the request for a paper administration, a materials order will be issued to the appropriate testing contractor on behalf of the district. </a:t>
            </a:r>
            <a:r>
              <a:rPr lang="en-US" sz="2200" b="1" dirty="0" smtClean="0"/>
              <a:t>The </a:t>
            </a:r>
            <a:r>
              <a:rPr lang="en-US" sz="2200" b="1" dirty="0" err="1" smtClean="0"/>
              <a:t>nonsecure</a:t>
            </a:r>
            <a:r>
              <a:rPr lang="en-US" sz="2200" b="1" dirty="0" smtClean="0"/>
              <a:t> portion of the STAAR A Paper Administration Guide will be posted by the end of </a:t>
            </a:r>
            <a:r>
              <a:rPr lang="en-US" sz="2200" b="1" dirty="0"/>
              <a:t>February 2016 to the STAAR A webpage. </a:t>
            </a:r>
          </a:p>
          <a:p>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18</a:t>
            </a:fld>
            <a:endParaRPr lang="en-US" dirty="0"/>
          </a:p>
        </p:txBody>
      </p:sp>
    </p:spTree>
    <p:extLst>
      <p:ext uri="{BB962C8B-B14F-4D97-AF65-F5344CB8AC3E}">
        <p14:creationId xmlns:p14="http://schemas.microsoft.com/office/powerpoint/2010/main" val="3009072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Graduation Requirements</a:t>
            </a:r>
            <a:endParaRPr lang="en-US"/>
          </a:p>
        </p:txBody>
      </p:sp>
      <p:sp>
        <p:nvSpPr>
          <p:cNvPr id="3" name="Content Placeholder 2"/>
          <p:cNvSpPr>
            <a:spLocks noGrp="1"/>
          </p:cNvSpPr>
          <p:nvPr>
            <p:ph idx="1"/>
          </p:nvPr>
        </p:nvSpPr>
        <p:spPr>
          <a:xfrm>
            <a:off x="1371600" y="1597891"/>
            <a:ext cx="9601200" cy="4950691"/>
          </a:xfrm>
        </p:spPr>
        <p:txBody>
          <a:bodyPr>
            <a:normAutofit fontScale="92500"/>
          </a:bodyPr>
          <a:lstStyle/>
          <a:p>
            <a:r>
              <a:rPr lang="en-US" sz="2800" b="1" dirty="0"/>
              <a:t>For students receiving Section 504 services</a:t>
            </a:r>
            <a:endParaRPr lang="en-US" sz="2800" dirty="0"/>
          </a:p>
          <a:p>
            <a:pPr lvl="1"/>
            <a:r>
              <a:rPr lang="en-US" sz="2800" dirty="0"/>
              <a:t>Students are required by TEC §28.025(c) to meet all curriculum requirements and assessment graduation requirements in order to receive a Texas high school </a:t>
            </a:r>
            <a:r>
              <a:rPr lang="en-US" sz="2800" dirty="0" smtClean="0"/>
              <a:t>diploma.</a:t>
            </a:r>
            <a:endParaRPr lang="en-US" sz="2600" dirty="0" smtClean="0"/>
          </a:p>
          <a:p>
            <a:r>
              <a:rPr lang="en-US" sz="2800" b="1" dirty="0" smtClean="0"/>
              <a:t>For students receiving special education services</a:t>
            </a:r>
            <a:endParaRPr lang="en-US" sz="2800" dirty="0" smtClean="0"/>
          </a:p>
          <a:p>
            <a:pPr lvl="1"/>
            <a:r>
              <a:rPr lang="en-US" sz="2600" dirty="0" smtClean="0"/>
              <a:t>The </a:t>
            </a:r>
            <a:r>
              <a:rPr lang="en-US" sz="2600" dirty="0"/>
              <a:t>admission, review, and dismissal (ARD) committee makes educational decisions for a student, including assessment graduation requirements as described in </a:t>
            </a:r>
            <a:r>
              <a:rPr lang="en-US" sz="2600" dirty="0" smtClean="0"/>
              <a:t>Texas </a:t>
            </a:r>
            <a:r>
              <a:rPr lang="en-US" sz="2600" dirty="0"/>
              <a:t>Administrative Code (TAC) §89.1070(b).</a:t>
            </a:r>
          </a:p>
          <a:p>
            <a:pPr lvl="1"/>
            <a:r>
              <a:rPr lang="en-US" sz="2600" dirty="0" smtClean="0"/>
              <a:t>Although the student will need to participate in the assessment, the ARD committee will determine whether retesting is necessary. </a:t>
            </a:r>
            <a:endParaRPr lang="en-US" sz="2600" dirty="0"/>
          </a:p>
          <a:p>
            <a:endParaRPr lang="en-US" sz="1500" dirty="0"/>
          </a:p>
          <a:p>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19</a:t>
            </a:fld>
            <a:endParaRPr lang="en-US" dirty="0"/>
          </a:p>
        </p:txBody>
      </p:sp>
    </p:spTree>
    <p:extLst>
      <p:ext uri="{BB962C8B-B14F-4D97-AF65-F5344CB8AC3E}">
        <p14:creationId xmlns:p14="http://schemas.microsoft.com/office/powerpoint/2010/main" val="26633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 </a:t>
            </a:r>
            <a:endParaRPr lang="en-US" dirty="0"/>
          </a:p>
        </p:txBody>
      </p:sp>
      <p:sp>
        <p:nvSpPr>
          <p:cNvPr id="3" name="Content Placeholder 2"/>
          <p:cNvSpPr>
            <a:spLocks noGrp="1"/>
          </p:cNvSpPr>
          <p:nvPr>
            <p:ph idx="1"/>
          </p:nvPr>
        </p:nvSpPr>
        <p:spPr/>
        <p:txBody>
          <a:bodyPr>
            <a:normAutofit/>
          </a:bodyPr>
          <a:lstStyle/>
          <a:p>
            <a:r>
              <a:rPr lang="en-US" altLang="en-US" sz="2800" dirty="0"/>
              <a:t>These slides have been prepared and approved by the Student Assessment Division of the Texas Education Agency. </a:t>
            </a:r>
          </a:p>
          <a:p>
            <a:pPr>
              <a:buFont typeface="Wingdings 2" panose="05020102010507070707" pitchFamily="18" charset="2"/>
              <a:buNone/>
            </a:pPr>
            <a:endParaRPr lang="en-US" altLang="en-US" sz="2800" dirty="0"/>
          </a:p>
          <a:p>
            <a:r>
              <a:rPr lang="en-US" altLang="en-US" sz="2800" dirty="0"/>
              <a:t>If any slide is amended or revised for use in local or regional trainings, please remove this slide as well as the TEA footer at the bottom of each slide.</a:t>
            </a:r>
          </a:p>
          <a:p>
            <a:endParaRPr lang="en-US" sz="2800"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550596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STAAR Algebra II and English III</a:t>
            </a:r>
            <a:endParaRPr lang="en-US" dirty="0"/>
          </a:p>
        </p:txBody>
      </p:sp>
      <p:sp>
        <p:nvSpPr>
          <p:cNvPr id="3" name="Content Placeholder 2"/>
          <p:cNvSpPr>
            <a:spLocks noGrp="1"/>
          </p:cNvSpPr>
          <p:nvPr>
            <p:ph idx="1"/>
          </p:nvPr>
        </p:nvSpPr>
        <p:spPr/>
        <p:txBody>
          <a:bodyPr>
            <a:normAutofit/>
          </a:bodyPr>
          <a:lstStyle/>
          <a:p>
            <a:r>
              <a:rPr lang="en-US" sz="2400" dirty="0" smtClean="0"/>
              <a:t>STAAR A is not available for Algebra II and English III.</a:t>
            </a:r>
          </a:p>
          <a:p>
            <a:endParaRPr lang="en-US" sz="2400" dirty="0"/>
          </a:p>
          <a:p>
            <a:r>
              <a:rPr lang="en-US" sz="2400" dirty="0" smtClean="0"/>
              <a:t>If a district is participating in these assessments, </a:t>
            </a:r>
            <a:r>
              <a:rPr lang="en-US" sz="2400" b="1" dirty="0" smtClean="0"/>
              <a:t>ALL</a:t>
            </a:r>
            <a:r>
              <a:rPr lang="en-US" sz="2400" dirty="0" smtClean="0"/>
              <a:t> students enrolled in these courses will take STAAR with or without allowable or approved accommodations. </a:t>
            </a:r>
          </a:p>
          <a:p>
            <a:endParaRPr lang="en-US" sz="2400" dirty="0"/>
          </a:p>
          <a:p>
            <a:r>
              <a:rPr lang="en-US" sz="2400" dirty="0" smtClean="0"/>
              <a:t>The results of these assessments are for instructional use only and do not factor in to a student’s graduation requirements. </a:t>
            </a:r>
            <a:endParaRPr lang="en-US" sz="2400"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20</a:t>
            </a:fld>
            <a:endParaRPr lang="en-US" dirty="0"/>
          </a:p>
        </p:txBody>
      </p:sp>
    </p:spTree>
    <p:extLst>
      <p:ext uri="{BB962C8B-B14F-4D97-AF65-F5344CB8AC3E}">
        <p14:creationId xmlns:p14="http://schemas.microsoft.com/office/powerpoint/2010/main" val="2439034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9601200" cy="773545"/>
          </a:xfrm>
        </p:spPr>
        <p:txBody>
          <a:bodyPr/>
          <a:lstStyle/>
          <a:p>
            <a:r>
              <a:rPr lang="en-US" dirty="0" smtClean="0"/>
              <a:t>Resources </a:t>
            </a:r>
            <a:endParaRPr lang="en-US" dirty="0"/>
          </a:p>
        </p:txBody>
      </p:sp>
      <p:sp>
        <p:nvSpPr>
          <p:cNvPr id="3" name="Content Placeholder 2"/>
          <p:cNvSpPr>
            <a:spLocks noGrp="1"/>
          </p:cNvSpPr>
          <p:nvPr>
            <p:ph idx="1"/>
          </p:nvPr>
        </p:nvSpPr>
        <p:spPr>
          <a:xfrm>
            <a:off x="1371599" y="1274618"/>
            <a:ext cx="10340110" cy="5366326"/>
          </a:xfrm>
        </p:spPr>
        <p:txBody>
          <a:bodyPr>
            <a:noAutofit/>
          </a:bodyPr>
          <a:lstStyle/>
          <a:p>
            <a:r>
              <a:rPr lang="en-US" sz="2800" b="1" dirty="0" smtClean="0"/>
              <a:t>Tutorials</a:t>
            </a:r>
            <a:r>
              <a:rPr lang="en-US" sz="2800" dirty="0" smtClean="0"/>
              <a:t> were made available to districts at the end of January. Information about accessing this resource can be found on TEA’s Student Assessment Division webpage under “What’s New in Student Assessment.” </a:t>
            </a:r>
          </a:p>
          <a:p>
            <a:endParaRPr lang="en-US" sz="2800" dirty="0" smtClean="0"/>
          </a:p>
          <a:p>
            <a:r>
              <a:rPr lang="en-US" sz="2800" b="1" dirty="0" smtClean="0"/>
              <a:t>Tools Practice </a:t>
            </a:r>
            <a:r>
              <a:rPr lang="en-US" sz="2800" dirty="0" smtClean="0"/>
              <a:t>will be posted to the TEA website as they become available.  </a:t>
            </a:r>
          </a:p>
          <a:p>
            <a:endParaRPr lang="en-US" sz="2800" dirty="0" smtClean="0"/>
          </a:p>
          <a:p>
            <a:r>
              <a:rPr lang="en-US" sz="2800" b="1" dirty="0" smtClean="0"/>
              <a:t>Educator Guide </a:t>
            </a:r>
            <a:r>
              <a:rPr lang="en-US" sz="2800" dirty="0" smtClean="0"/>
              <a:t>will be posted by the end of February 2016 to the STAAR A Resources webpage.  </a:t>
            </a:r>
          </a:p>
          <a:p>
            <a:endParaRPr lang="en-US" sz="2800" dirty="0" smtClean="0"/>
          </a:p>
          <a:p>
            <a:endParaRPr lang="en-US" sz="2800" dirty="0"/>
          </a:p>
          <a:p>
            <a:pPr lvl="1"/>
            <a:endParaRPr lang="en-US" sz="2400" dirty="0" smtClean="0"/>
          </a:p>
          <a:p>
            <a:endParaRPr lang="en-US" sz="2400" dirty="0" smtClean="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21</a:t>
            </a:fld>
            <a:endParaRPr lang="en-US" dirty="0"/>
          </a:p>
        </p:txBody>
      </p:sp>
    </p:spTree>
    <p:extLst>
      <p:ext uri="{BB962C8B-B14F-4D97-AF65-F5344CB8AC3E}">
        <p14:creationId xmlns:p14="http://schemas.microsoft.com/office/powerpoint/2010/main" val="297327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9601200" cy="773545"/>
          </a:xfrm>
        </p:spPr>
        <p:txBody>
          <a:bodyPr/>
          <a:lstStyle/>
          <a:p>
            <a:r>
              <a:rPr lang="en-US" dirty="0" smtClean="0"/>
              <a:t>Resources </a:t>
            </a:r>
            <a:endParaRPr lang="en-US" dirty="0"/>
          </a:p>
        </p:txBody>
      </p:sp>
      <p:sp>
        <p:nvSpPr>
          <p:cNvPr id="3" name="Content Placeholder 2"/>
          <p:cNvSpPr>
            <a:spLocks noGrp="1"/>
          </p:cNvSpPr>
          <p:nvPr>
            <p:ph idx="1"/>
          </p:nvPr>
        </p:nvSpPr>
        <p:spPr>
          <a:xfrm>
            <a:off x="1371599" y="1078345"/>
            <a:ext cx="10340110" cy="5562599"/>
          </a:xfrm>
        </p:spPr>
        <p:txBody>
          <a:bodyPr>
            <a:noAutofit/>
          </a:bodyPr>
          <a:lstStyle/>
          <a:p>
            <a:r>
              <a:rPr lang="en-US" sz="2600" b="1" dirty="0"/>
              <a:t>Oral/Signed Administration Guidelines </a:t>
            </a:r>
            <a:r>
              <a:rPr lang="en-US" sz="2600" dirty="0"/>
              <a:t>will be posted by the end of February 2016 to the Accommodations for Students with Disabilities webpage. This must be used for training test administrators reading aloud secure test content. </a:t>
            </a:r>
          </a:p>
          <a:p>
            <a:pPr lvl="1"/>
            <a:r>
              <a:rPr lang="en-US" sz="2400" dirty="0"/>
              <a:t>Test administrators providing an oral/signed administration.</a:t>
            </a:r>
          </a:p>
          <a:p>
            <a:pPr lvl="1"/>
            <a:r>
              <a:rPr lang="en-US" sz="2400" dirty="0"/>
              <a:t>Test administrators reading aloud pop-ups and rollovers in an online administration of STAAR A. </a:t>
            </a:r>
          </a:p>
          <a:p>
            <a:pPr lvl="1"/>
            <a:r>
              <a:rPr lang="en-US" sz="2400" dirty="0"/>
              <a:t>Test administrators providing a signed administration of STAAR A online. </a:t>
            </a:r>
          </a:p>
          <a:p>
            <a:pPr lvl="1"/>
            <a:r>
              <a:rPr lang="en-US" sz="2400" dirty="0"/>
              <a:t>Test administrators administering a paper version of STAAR A. </a:t>
            </a:r>
            <a:endParaRPr lang="en-US" sz="2400" dirty="0" smtClean="0"/>
          </a:p>
          <a:p>
            <a:pPr lvl="1"/>
            <a:endParaRPr lang="en-US" sz="2600" dirty="0"/>
          </a:p>
          <a:p>
            <a:r>
              <a:rPr lang="en-US" sz="2600" b="1" dirty="0" smtClean="0"/>
              <a:t>Released tests </a:t>
            </a:r>
            <a:r>
              <a:rPr lang="en-US" sz="2600" dirty="0" smtClean="0"/>
              <a:t>will be posted to the TEA website in summer 2016. </a:t>
            </a:r>
            <a:endParaRPr lang="en-US" sz="2600"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22</a:t>
            </a:fld>
            <a:endParaRPr lang="en-US" dirty="0"/>
          </a:p>
        </p:txBody>
      </p:sp>
    </p:spTree>
    <p:extLst>
      <p:ext uri="{BB962C8B-B14F-4D97-AF65-F5344CB8AC3E}">
        <p14:creationId xmlns:p14="http://schemas.microsoft.com/office/powerpoint/2010/main" val="377402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sp>
        <p:nvSpPr>
          <p:cNvPr id="3" name="Content Placeholder 2"/>
          <p:cNvSpPr>
            <a:spLocks noGrp="1"/>
          </p:cNvSpPr>
          <p:nvPr>
            <p:ph idx="1"/>
          </p:nvPr>
        </p:nvSpPr>
        <p:spPr>
          <a:xfrm>
            <a:off x="1371599" y="1828800"/>
            <a:ext cx="10192327" cy="4618181"/>
          </a:xfrm>
        </p:spPr>
        <p:txBody>
          <a:bodyPr>
            <a:normAutofit/>
          </a:bodyPr>
          <a:lstStyle/>
          <a:p>
            <a:r>
              <a:rPr lang="en-US" sz="2800" b="1" dirty="0" smtClean="0"/>
              <a:t>TEA’s Student Assessment Division </a:t>
            </a:r>
          </a:p>
          <a:p>
            <a:pPr lvl="1"/>
            <a:r>
              <a:rPr lang="en-US" sz="2800" dirty="0" smtClean="0"/>
              <a:t>512-463-9536 (for questions needing an immediate answer or for questions that are unique and complex) </a:t>
            </a:r>
          </a:p>
          <a:p>
            <a:pPr lvl="1"/>
            <a:r>
              <a:rPr lang="en-US" sz="2800" dirty="0" smtClean="0">
                <a:hlinkClick r:id="rId2"/>
              </a:rPr>
              <a:t>Assessment.studentswithdisabilities@tea.texas.gov</a:t>
            </a:r>
            <a:r>
              <a:rPr lang="en-US" sz="2800" dirty="0" smtClean="0"/>
              <a:t> (for general questions that do not need an immediate answer) </a:t>
            </a:r>
          </a:p>
          <a:p>
            <a:pPr lvl="1"/>
            <a:endParaRPr lang="en-US" sz="2800" dirty="0"/>
          </a:p>
          <a:p>
            <a:r>
              <a:rPr lang="en-US" sz="2800" b="1" dirty="0" smtClean="0"/>
              <a:t>ETS </a:t>
            </a:r>
          </a:p>
          <a:p>
            <a:pPr lvl="1"/>
            <a:r>
              <a:rPr lang="en-US" sz="2800" dirty="0"/>
              <a:t>(855) </a:t>
            </a:r>
            <a:r>
              <a:rPr lang="en-US" sz="2800" dirty="0" smtClean="0"/>
              <a:t>333-7770</a:t>
            </a:r>
          </a:p>
          <a:p>
            <a:pPr lvl="1"/>
            <a:r>
              <a:rPr lang="en-US" sz="2800" dirty="0" smtClean="0">
                <a:hlinkClick r:id="rId3"/>
              </a:rPr>
              <a:t>STAAR3-8@ets.org</a:t>
            </a:r>
            <a:r>
              <a:rPr lang="en-US" sz="2800" dirty="0" smtClean="0"/>
              <a:t> or </a:t>
            </a:r>
            <a:r>
              <a:rPr lang="en-US" sz="2800" dirty="0" smtClean="0">
                <a:hlinkClick r:id="rId4"/>
              </a:rPr>
              <a:t>STAAREOC@ets.org</a:t>
            </a:r>
            <a:endParaRPr lang="en-US" sz="2800"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23</a:t>
            </a:fld>
            <a:endParaRPr lang="en-US" dirty="0"/>
          </a:p>
        </p:txBody>
      </p:sp>
    </p:spTree>
    <p:extLst>
      <p:ext uri="{BB962C8B-B14F-4D97-AF65-F5344CB8AC3E}">
        <p14:creationId xmlns:p14="http://schemas.microsoft.com/office/powerpoint/2010/main" val="3751544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Training for Region, District, and Campus Professionals</a:t>
            </a:r>
          </a:p>
        </p:txBody>
      </p:sp>
      <p:sp>
        <p:nvSpPr>
          <p:cNvPr id="3" name="Content Placeholder 2"/>
          <p:cNvSpPr>
            <a:spLocks noGrp="1"/>
          </p:cNvSpPr>
          <p:nvPr>
            <p:ph idx="1"/>
          </p:nvPr>
        </p:nvSpPr>
        <p:spPr>
          <a:xfrm>
            <a:off x="1371600" y="2286000"/>
            <a:ext cx="9601200" cy="4160982"/>
          </a:xfrm>
        </p:spPr>
        <p:txBody>
          <a:bodyPr>
            <a:normAutofit lnSpcReduction="10000"/>
          </a:bodyPr>
          <a:lstStyle/>
          <a:p>
            <a:r>
              <a:rPr lang="en-US" sz="2400" dirty="0"/>
              <a:t>It is the intent of TEA’s Student Assessment Division that all resources created to clarify testing and accommodation policies be accessible to educators at the region, district, and campus levels, including classroom teachers.</a:t>
            </a:r>
          </a:p>
          <a:p>
            <a:endParaRPr lang="en-US" sz="2400" dirty="0"/>
          </a:p>
          <a:p>
            <a:r>
              <a:rPr lang="en-US" sz="2400" dirty="0"/>
              <a:t>This </a:t>
            </a:r>
            <a:r>
              <a:rPr lang="en-US" sz="2400" dirty="0" smtClean="0"/>
              <a:t>presentation does </a:t>
            </a:r>
            <a:r>
              <a:rPr lang="en-US" sz="2400" dirty="0"/>
              <a:t>not take the place of reading the associated documents. </a:t>
            </a:r>
          </a:p>
          <a:p>
            <a:endParaRPr lang="en-US" sz="2400" dirty="0"/>
          </a:p>
          <a:p>
            <a:r>
              <a:rPr lang="en-US" sz="2400" dirty="0"/>
              <a:t>Relevant district and campus staff will need to read all of the policies and related resources once they are posted on the </a:t>
            </a:r>
            <a:r>
              <a:rPr lang="en-US" sz="2400" dirty="0" smtClean="0"/>
              <a:t>TEA webpage</a:t>
            </a:r>
            <a:r>
              <a:rPr lang="en-US" sz="2400" dirty="0"/>
              <a:t>. These documents contain all the details. </a:t>
            </a:r>
          </a:p>
          <a:p>
            <a:pPr marL="0" indent="0">
              <a:buNone/>
            </a:pPr>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3</a:t>
            </a:fld>
            <a:endParaRPr lang="en-US" dirty="0"/>
          </a:p>
        </p:txBody>
      </p:sp>
    </p:spTree>
    <p:extLst>
      <p:ext uri="{BB962C8B-B14F-4D97-AF65-F5344CB8AC3E}">
        <p14:creationId xmlns:p14="http://schemas.microsoft.com/office/powerpoint/2010/main" val="58633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1800"/>
            <a:ext cx="9601200" cy="893618"/>
          </a:xfrm>
        </p:spPr>
        <p:txBody>
          <a:bodyPr/>
          <a:lstStyle/>
          <a:p>
            <a:r>
              <a:rPr lang="en-US" dirty="0" smtClean="0"/>
              <a:t>General Reminders </a:t>
            </a:r>
            <a:endParaRPr lang="en-US" dirty="0"/>
          </a:p>
        </p:txBody>
      </p:sp>
      <p:sp>
        <p:nvSpPr>
          <p:cNvPr id="3" name="Content Placeholder 2"/>
          <p:cNvSpPr>
            <a:spLocks noGrp="1"/>
          </p:cNvSpPr>
          <p:nvPr>
            <p:ph idx="1"/>
          </p:nvPr>
        </p:nvSpPr>
        <p:spPr>
          <a:xfrm>
            <a:off x="1371599" y="1325419"/>
            <a:ext cx="10450945" cy="5260108"/>
          </a:xfrm>
        </p:spPr>
        <p:txBody>
          <a:bodyPr>
            <a:normAutofit fontScale="92500" lnSpcReduction="20000"/>
          </a:bodyPr>
          <a:lstStyle/>
          <a:p>
            <a:r>
              <a:rPr lang="en-US" sz="2500" dirty="0"/>
              <a:t>STAAR A </a:t>
            </a:r>
            <a:r>
              <a:rPr lang="en-US" sz="2500" dirty="0" smtClean="0"/>
              <a:t>is the </a:t>
            </a:r>
            <a:r>
              <a:rPr lang="en-US" sz="2500" b="1" u="sng" dirty="0"/>
              <a:t>same</a:t>
            </a:r>
            <a:r>
              <a:rPr lang="en-US" sz="2500" dirty="0"/>
              <a:t> as STAAR in the following ways: </a:t>
            </a:r>
          </a:p>
          <a:p>
            <a:pPr lvl="1"/>
            <a:r>
              <a:rPr lang="en-US" sz="2300" dirty="0"/>
              <a:t>Same passing standards</a:t>
            </a:r>
          </a:p>
          <a:p>
            <a:pPr lvl="1"/>
            <a:r>
              <a:rPr lang="en-US" sz="2300" dirty="0"/>
              <a:t>Same time limits</a:t>
            </a:r>
          </a:p>
          <a:p>
            <a:pPr lvl="1"/>
            <a:r>
              <a:rPr lang="en-US" sz="2300" dirty="0"/>
              <a:t>Same assessed curriculum </a:t>
            </a:r>
          </a:p>
          <a:p>
            <a:pPr lvl="1"/>
            <a:r>
              <a:rPr lang="en-US" sz="2300" dirty="0"/>
              <a:t>Same test blueprint</a:t>
            </a:r>
          </a:p>
          <a:p>
            <a:pPr lvl="1"/>
            <a:r>
              <a:rPr lang="en-US" sz="2300" dirty="0"/>
              <a:t>Same progress measures </a:t>
            </a:r>
          </a:p>
          <a:p>
            <a:pPr lvl="1"/>
            <a:endParaRPr lang="en-US" sz="2300" dirty="0"/>
          </a:p>
          <a:p>
            <a:pPr lvl="1"/>
            <a:endParaRPr lang="en-US" sz="2300" dirty="0"/>
          </a:p>
          <a:p>
            <a:r>
              <a:rPr lang="en-US" sz="2500" dirty="0"/>
              <a:t>STAAR A </a:t>
            </a:r>
            <a:r>
              <a:rPr lang="en-US" sz="2500" dirty="0" smtClean="0"/>
              <a:t>is </a:t>
            </a:r>
            <a:r>
              <a:rPr lang="en-US" sz="2500" b="1" u="sng" dirty="0" smtClean="0"/>
              <a:t>different</a:t>
            </a:r>
            <a:r>
              <a:rPr lang="en-US" sz="2500" dirty="0" smtClean="0"/>
              <a:t> </a:t>
            </a:r>
            <a:r>
              <a:rPr lang="en-US" sz="2500" dirty="0"/>
              <a:t>than STAAR in the following ways: </a:t>
            </a:r>
          </a:p>
          <a:p>
            <a:pPr lvl="1"/>
            <a:r>
              <a:rPr lang="en-US" sz="2300" dirty="0" smtClean="0"/>
              <a:t>STAAR A contains accommodated STAAR test questions and selections; however, not necessarily the same ones as STAAR on the day of the test</a:t>
            </a:r>
          </a:p>
          <a:p>
            <a:pPr lvl="1"/>
            <a:r>
              <a:rPr lang="en-US" sz="2300" dirty="0" smtClean="0"/>
              <a:t>No </a:t>
            </a:r>
            <a:r>
              <a:rPr lang="en-US" sz="2300" dirty="0"/>
              <a:t>field test </a:t>
            </a:r>
            <a:r>
              <a:rPr lang="en-US" sz="2300" dirty="0" smtClean="0"/>
              <a:t>questions (this applies to EOC only since STAAR 3-8 have no field test items in 2016)</a:t>
            </a:r>
            <a:endParaRPr lang="en-US" sz="2300" dirty="0"/>
          </a:p>
          <a:p>
            <a:pPr lvl="1"/>
            <a:r>
              <a:rPr lang="en-US" sz="2300" dirty="0"/>
              <a:t>Online administration</a:t>
            </a:r>
          </a:p>
          <a:p>
            <a:pPr lvl="1"/>
            <a:r>
              <a:rPr lang="en-US" sz="2300" dirty="0"/>
              <a:t>Embedded accommodations </a:t>
            </a:r>
            <a:endParaRPr lang="en-US" sz="2300" dirty="0" smtClean="0"/>
          </a:p>
          <a:p>
            <a:pPr lvl="1"/>
            <a:r>
              <a:rPr lang="en-US" sz="2300" dirty="0" smtClean="0"/>
              <a:t>Braille and Spanish versions of the assessment are not available </a:t>
            </a:r>
            <a:endParaRPr lang="en-US" sz="2300" dirty="0"/>
          </a:p>
          <a:p>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1341478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1800"/>
            <a:ext cx="9601200" cy="893618"/>
          </a:xfrm>
        </p:spPr>
        <p:txBody>
          <a:bodyPr/>
          <a:lstStyle/>
          <a:p>
            <a:r>
              <a:rPr lang="en-US" dirty="0" smtClean="0"/>
              <a:t>General Reminders </a:t>
            </a:r>
            <a:endParaRPr lang="en-US" dirty="0"/>
          </a:p>
        </p:txBody>
      </p:sp>
      <p:sp>
        <p:nvSpPr>
          <p:cNvPr id="3" name="Content Placeholder 2"/>
          <p:cNvSpPr>
            <a:spLocks noGrp="1"/>
          </p:cNvSpPr>
          <p:nvPr>
            <p:ph idx="1"/>
          </p:nvPr>
        </p:nvSpPr>
        <p:spPr>
          <a:xfrm>
            <a:off x="1371600" y="1452419"/>
            <a:ext cx="9924474" cy="4835236"/>
          </a:xfrm>
        </p:spPr>
        <p:txBody>
          <a:bodyPr>
            <a:normAutofit/>
          </a:bodyPr>
          <a:lstStyle/>
          <a:p>
            <a:r>
              <a:rPr lang="en-US" sz="2400" dirty="0" smtClean="0"/>
              <a:t>STAAR, with or without allowable or approved accommodations should be the first consideration. </a:t>
            </a:r>
          </a:p>
          <a:p>
            <a:endParaRPr lang="en-US" sz="2400" dirty="0" smtClean="0"/>
          </a:p>
          <a:p>
            <a:r>
              <a:rPr lang="en-US" sz="2400" dirty="0" smtClean="0"/>
              <a:t>If an ARD or 504 committee determines the student requires additional accommodations in order to access the assessed curriculum, STAAR A Eligibility Requirements should be reviewed. Students receiving the following services may be eligible for STAAR A. </a:t>
            </a:r>
          </a:p>
          <a:p>
            <a:pPr lvl="1"/>
            <a:r>
              <a:rPr lang="en-US" sz="2400" dirty="0"/>
              <a:t>S</a:t>
            </a:r>
            <a:r>
              <a:rPr lang="en-US" sz="2400" dirty="0" smtClean="0"/>
              <a:t>tudents with </a:t>
            </a:r>
            <a:r>
              <a:rPr lang="en-US" sz="2400" dirty="0"/>
              <a:t>identified disabilities who are receiving special education </a:t>
            </a:r>
            <a:r>
              <a:rPr lang="en-US" sz="2400" dirty="0" smtClean="0"/>
              <a:t>services.</a:t>
            </a:r>
            <a:endParaRPr lang="en-US" sz="2400" dirty="0"/>
          </a:p>
          <a:p>
            <a:pPr lvl="1"/>
            <a:r>
              <a:rPr lang="en-US" sz="2400" dirty="0"/>
              <a:t>Students identified with dyslexia or a related disorder (as defined in Texas Education Code §38.003) and are receiving Section 504 </a:t>
            </a:r>
            <a:r>
              <a:rPr lang="en-US" sz="2400" dirty="0" smtClean="0"/>
              <a:t>services.</a:t>
            </a:r>
            <a:endParaRPr lang="en-US" sz="2400" dirty="0"/>
          </a:p>
          <a:p>
            <a:pPr lvl="1"/>
            <a:endParaRPr lang="en-US" sz="2400"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217763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1800"/>
            <a:ext cx="9601200" cy="847436"/>
          </a:xfrm>
        </p:spPr>
        <p:txBody>
          <a:bodyPr/>
          <a:lstStyle/>
          <a:p>
            <a:r>
              <a:rPr lang="en-US" dirty="0" smtClean="0"/>
              <a:t>Eligibility Criteria: “Related Disorders”</a:t>
            </a:r>
            <a:endParaRPr lang="en-US" dirty="0"/>
          </a:p>
        </p:txBody>
      </p:sp>
      <p:sp>
        <p:nvSpPr>
          <p:cNvPr id="3" name="Content Placeholder 2"/>
          <p:cNvSpPr>
            <a:spLocks noGrp="1"/>
          </p:cNvSpPr>
          <p:nvPr>
            <p:ph idx="1"/>
          </p:nvPr>
        </p:nvSpPr>
        <p:spPr>
          <a:xfrm>
            <a:off x="1371599" y="1634835"/>
            <a:ext cx="10330873" cy="4839855"/>
          </a:xfrm>
        </p:spPr>
        <p:txBody>
          <a:bodyPr>
            <a:normAutofit fontScale="85000" lnSpcReduction="10000"/>
          </a:bodyPr>
          <a:lstStyle/>
          <a:p>
            <a:r>
              <a:rPr lang="en-US" sz="2800" b="1" dirty="0"/>
              <a:t>Texas Administrative Code (TAC) §74.28 requires that: </a:t>
            </a:r>
          </a:p>
          <a:p>
            <a:pPr marL="838350" lvl="1" indent="-514350">
              <a:buAutoNum type="alphaLcParenR"/>
            </a:pPr>
            <a:r>
              <a:rPr lang="en-US" sz="2600" dirty="0"/>
              <a:t>The board of trustees of a school district must ensure that procedures for identifying a student with dyslexia or a related disorder and for providing appropriate instructional services to the student are implemented in the district.</a:t>
            </a:r>
          </a:p>
          <a:p>
            <a:pPr marL="324000" lvl="1" indent="0">
              <a:buNone/>
            </a:pPr>
            <a:endParaRPr lang="en-US" sz="2600" dirty="0"/>
          </a:p>
          <a:p>
            <a:r>
              <a:rPr lang="en-US" sz="2800" b="1" dirty="0" smtClean="0"/>
              <a:t>Texas </a:t>
            </a:r>
            <a:r>
              <a:rPr lang="en-US" sz="2800" b="1" dirty="0"/>
              <a:t>Education Code (TEC) §38.003 defines dyslexia in the following way:</a:t>
            </a:r>
          </a:p>
          <a:p>
            <a:pPr marL="324000" lvl="1" indent="0">
              <a:buNone/>
            </a:pPr>
            <a:r>
              <a:rPr lang="en-US" sz="2600" dirty="0"/>
              <a:t>(1) “Dyslexia” means a disorder of constitutional origin manifested by a difficulty in learning to read, write, or spell, despite conventional instruction, adequate intelligence, and sociocultural opportunity.</a:t>
            </a:r>
          </a:p>
          <a:p>
            <a:pPr marL="324000" lvl="1" indent="0">
              <a:buNone/>
            </a:pPr>
            <a:r>
              <a:rPr lang="en-US" sz="2600" dirty="0"/>
              <a:t> </a:t>
            </a:r>
          </a:p>
          <a:p>
            <a:pPr marL="324000" lvl="1" indent="0">
              <a:buNone/>
            </a:pPr>
            <a:r>
              <a:rPr lang="en-US" sz="2600" dirty="0"/>
              <a:t>(2) “Related disorders” include disorders similar to or related to dyslexia such as developmental auditory imperceptions, dysphasia, specific developmental dyslexia, developmental dysgraphia, and developmental spelling disability.</a:t>
            </a:r>
          </a:p>
          <a:p>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2029887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1800"/>
            <a:ext cx="9601200" cy="847436"/>
          </a:xfrm>
        </p:spPr>
        <p:txBody>
          <a:bodyPr/>
          <a:lstStyle/>
          <a:p>
            <a:r>
              <a:rPr lang="en-US" dirty="0" smtClean="0"/>
              <a:t>Eligibility Criteria: “Related Disorders”</a:t>
            </a:r>
            <a:endParaRPr lang="en-US" dirty="0"/>
          </a:p>
        </p:txBody>
      </p:sp>
      <p:sp>
        <p:nvSpPr>
          <p:cNvPr id="3" name="Content Placeholder 2"/>
          <p:cNvSpPr>
            <a:spLocks noGrp="1"/>
          </p:cNvSpPr>
          <p:nvPr>
            <p:ph idx="1"/>
          </p:nvPr>
        </p:nvSpPr>
        <p:spPr>
          <a:xfrm>
            <a:off x="1371599" y="1634835"/>
            <a:ext cx="10330873" cy="4839855"/>
          </a:xfrm>
        </p:spPr>
        <p:txBody>
          <a:bodyPr>
            <a:normAutofit fontScale="85000" lnSpcReduction="20000"/>
          </a:bodyPr>
          <a:lstStyle/>
          <a:p>
            <a:r>
              <a:rPr lang="en-US" sz="2800" b="1" dirty="0"/>
              <a:t>Dyslexia (and its related disorders) is a neurological, language-based disability. </a:t>
            </a:r>
            <a:endParaRPr lang="en-US" sz="2800" b="1" dirty="0" smtClean="0"/>
          </a:p>
          <a:p>
            <a:pPr marL="0" indent="0">
              <a:buNone/>
            </a:pPr>
            <a:endParaRPr lang="en-US" sz="2800" dirty="0"/>
          </a:p>
          <a:p>
            <a:r>
              <a:rPr lang="en-US" sz="2800" dirty="0" smtClean="0"/>
              <a:t>If </a:t>
            </a:r>
            <a:r>
              <a:rPr lang="en-US" sz="2800" dirty="0"/>
              <a:t>a district has not already specified “related disorders” and finds it necessary, the district may consider reviewing board-approved policy to ensure alignment with TAC §74.28 and TEC §38.003. TEA does not set policy guidelines for districts. </a:t>
            </a:r>
          </a:p>
          <a:p>
            <a:r>
              <a:rPr lang="en-US" sz="2800" dirty="0"/>
              <a:t>The Dyslexia Handbook includes information about </a:t>
            </a:r>
            <a:r>
              <a:rPr lang="en-US" sz="2800" b="1" dirty="0"/>
              <a:t>co-occurring</a:t>
            </a:r>
            <a:r>
              <a:rPr lang="en-US" sz="2800" dirty="0"/>
              <a:t> disorders (i.e., ADHD, anxiety, anger, etc.). Co-occurring disorders should be addressed through appropriate referral processes (Dyslexia Handbook, page 11). </a:t>
            </a:r>
          </a:p>
          <a:p>
            <a:endParaRPr lang="en-US" sz="2800" dirty="0"/>
          </a:p>
          <a:p>
            <a:r>
              <a:rPr lang="en-US" sz="2800" b="1" dirty="0"/>
              <a:t>TEC §42.006(a-1) </a:t>
            </a:r>
            <a:r>
              <a:rPr lang="en-US" sz="2800" dirty="0"/>
              <a:t>also requires that students who are identified as having dyslexia be reported through PEIMS.</a:t>
            </a:r>
          </a:p>
          <a:p>
            <a:endParaRPr lang="en-US"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997991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Online Test Sessions </a:t>
            </a:r>
            <a:endParaRPr lang="en-US" dirty="0"/>
          </a:p>
        </p:txBody>
      </p:sp>
      <p:sp>
        <p:nvSpPr>
          <p:cNvPr id="3" name="Content Placeholder 2"/>
          <p:cNvSpPr>
            <a:spLocks noGrp="1"/>
          </p:cNvSpPr>
          <p:nvPr>
            <p:ph idx="1"/>
          </p:nvPr>
        </p:nvSpPr>
        <p:spPr>
          <a:xfrm>
            <a:off x="1371600" y="1985817"/>
            <a:ext cx="9601200" cy="4248727"/>
          </a:xfrm>
        </p:spPr>
        <p:txBody>
          <a:bodyPr>
            <a:normAutofit/>
          </a:bodyPr>
          <a:lstStyle/>
          <a:p>
            <a:r>
              <a:rPr lang="en-US" sz="2400" dirty="0"/>
              <a:t>Districts are provided the latitude to adjust test dates within the testing week when a conflict arises for STAAR (including STAAR A) grades 3–8 and EOC assessments with the </a:t>
            </a:r>
            <a:r>
              <a:rPr lang="en-US" sz="2400" b="1" u="sng" dirty="0"/>
              <a:t>exception</a:t>
            </a:r>
            <a:r>
              <a:rPr lang="en-US" sz="2400" dirty="0"/>
              <a:t> of STAAR (including STAAR A)  grades 4 and 7 writing and English I and II assessments.  No notification to TEA is required</a:t>
            </a:r>
            <a:r>
              <a:rPr lang="en-US" sz="2400" dirty="0" smtClean="0"/>
              <a:t>.</a:t>
            </a:r>
          </a:p>
          <a:p>
            <a:endParaRPr lang="en-US" sz="2400" dirty="0"/>
          </a:p>
          <a:p>
            <a:r>
              <a:rPr lang="en-US" sz="2400" dirty="0"/>
              <a:t> </a:t>
            </a:r>
            <a:r>
              <a:rPr lang="en-US" sz="2400" dirty="0" smtClean="0"/>
              <a:t>As </a:t>
            </a:r>
            <a:r>
              <a:rPr lang="en-US" sz="2400" dirty="0"/>
              <a:t>the testing week approaches, districts that are having difficulty scheduling the online administration of the STAAR A grades 4 and 7 writing or English I and II tests due to issues related to their technology infrastructure should contact the Student Assessment Division’s Test Security team at 512-463-9536 for guidance. </a:t>
            </a:r>
          </a:p>
          <a:p>
            <a:endParaRPr lang="en-US" sz="2400" dirty="0"/>
          </a:p>
          <a:p>
            <a:endParaRPr lang="en-US" sz="2400"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8</a:t>
            </a:fld>
            <a:endParaRPr lang="en-US" dirty="0"/>
          </a:p>
        </p:txBody>
      </p:sp>
    </p:spTree>
    <p:extLst>
      <p:ext uri="{BB962C8B-B14F-4D97-AF65-F5344CB8AC3E}">
        <p14:creationId xmlns:p14="http://schemas.microsoft.com/office/powerpoint/2010/main" val="4148911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58800"/>
            <a:ext cx="10247744" cy="976745"/>
          </a:xfrm>
        </p:spPr>
        <p:txBody>
          <a:bodyPr>
            <a:normAutofit/>
          </a:bodyPr>
          <a:lstStyle/>
          <a:p>
            <a:r>
              <a:rPr lang="en-US" dirty="0" smtClean="0"/>
              <a:t>Test Administration Directions </a:t>
            </a:r>
            <a:endParaRPr lang="en-US" dirty="0"/>
          </a:p>
        </p:txBody>
      </p:sp>
      <p:sp>
        <p:nvSpPr>
          <p:cNvPr id="3" name="Content Placeholder 2"/>
          <p:cNvSpPr>
            <a:spLocks noGrp="1"/>
          </p:cNvSpPr>
          <p:nvPr>
            <p:ph idx="1"/>
          </p:nvPr>
        </p:nvSpPr>
        <p:spPr>
          <a:xfrm>
            <a:off x="1371599" y="1542473"/>
            <a:ext cx="10247745" cy="4978400"/>
          </a:xfrm>
        </p:spPr>
        <p:txBody>
          <a:bodyPr>
            <a:normAutofit/>
          </a:bodyPr>
          <a:lstStyle/>
          <a:p>
            <a:pPr lvl="0">
              <a:spcBef>
                <a:spcPct val="20000"/>
              </a:spcBef>
            </a:pPr>
            <a:r>
              <a:rPr lang="en-US" sz="2400" dirty="0" smtClean="0">
                <a:solidFill>
                  <a:prstClr val="black"/>
                </a:solidFill>
              </a:rPr>
              <a:t>Test </a:t>
            </a:r>
            <a:r>
              <a:rPr lang="en-US" sz="2400" dirty="0">
                <a:solidFill>
                  <a:prstClr val="black"/>
                </a:solidFill>
              </a:rPr>
              <a:t>administrator directions </a:t>
            </a:r>
            <a:r>
              <a:rPr lang="en-US" sz="2400" dirty="0" smtClean="0">
                <a:solidFill>
                  <a:prstClr val="black"/>
                </a:solidFill>
              </a:rPr>
              <a:t>are much shorter than last year and have </a:t>
            </a:r>
            <a:r>
              <a:rPr lang="en-US" sz="2400" dirty="0">
                <a:solidFill>
                  <a:prstClr val="black"/>
                </a:solidFill>
              </a:rPr>
              <a:t>been written with the assumption that all students taking STAAR A have accessed the tutorials </a:t>
            </a:r>
            <a:r>
              <a:rPr lang="en-US" sz="2400" dirty="0" smtClean="0">
                <a:solidFill>
                  <a:prstClr val="black"/>
                </a:solidFill>
              </a:rPr>
              <a:t>and </a:t>
            </a:r>
            <a:r>
              <a:rPr lang="en-US" sz="2400" dirty="0">
                <a:solidFill>
                  <a:prstClr val="black"/>
                </a:solidFill>
              </a:rPr>
              <a:t>are familiar with the online system. </a:t>
            </a:r>
            <a:endParaRPr lang="en-US" sz="2400" dirty="0" smtClean="0">
              <a:solidFill>
                <a:prstClr val="black"/>
              </a:solidFill>
            </a:endParaRPr>
          </a:p>
          <a:p>
            <a:pPr lvl="0">
              <a:spcBef>
                <a:spcPct val="20000"/>
              </a:spcBef>
            </a:pPr>
            <a:endParaRPr lang="en-US" sz="2400" dirty="0">
              <a:solidFill>
                <a:prstClr val="black"/>
              </a:solidFill>
            </a:endParaRPr>
          </a:p>
          <a:p>
            <a:pPr lvl="0">
              <a:spcBef>
                <a:spcPct val="20000"/>
              </a:spcBef>
            </a:pPr>
            <a:r>
              <a:rPr lang="en-US" sz="2400" dirty="0" smtClean="0">
                <a:solidFill>
                  <a:prstClr val="black"/>
                </a:solidFill>
              </a:rPr>
              <a:t>Directions regarding moving through the test and accessing the tools have been deleted from the manual, condensed, and embedded into the online system (about 5 screens of instruction) for students to access independently. </a:t>
            </a:r>
          </a:p>
          <a:p>
            <a:pPr lvl="0">
              <a:spcBef>
                <a:spcPct val="20000"/>
              </a:spcBef>
            </a:pPr>
            <a:endParaRPr lang="en-US" sz="2400" dirty="0">
              <a:solidFill>
                <a:prstClr val="black"/>
              </a:solidFill>
            </a:endParaRPr>
          </a:p>
          <a:p>
            <a:pPr lvl="0">
              <a:spcBef>
                <a:spcPct val="20000"/>
              </a:spcBef>
            </a:pPr>
            <a:r>
              <a:rPr lang="en-US" sz="2400" dirty="0" smtClean="0">
                <a:solidFill>
                  <a:prstClr val="black"/>
                </a:solidFill>
              </a:rPr>
              <a:t>An online tools appendix that explains the function of each tool has been added to the manuals for teachers to access prior to or during a test if needed to assist a student. </a:t>
            </a:r>
            <a:endParaRPr lang="en-US" sz="2400" dirty="0">
              <a:solidFill>
                <a:prstClr val="black"/>
              </a:solidFill>
            </a:endParaRPr>
          </a:p>
          <a:p>
            <a:endParaRPr lang="en-US" sz="2400" dirty="0"/>
          </a:p>
        </p:txBody>
      </p:sp>
      <p:sp>
        <p:nvSpPr>
          <p:cNvPr id="4" name="Date Placeholder 3"/>
          <p:cNvSpPr>
            <a:spLocks noGrp="1"/>
          </p:cNvSpPr>
          <p:nvPr>
            <p:ph type="dt" sz="half" idx="10"/>
          </p:nvPr>
        </p:nvSpPr>
        <p:spPr/>
        <p:txBody>
          <a:bodyPr/>
          <a:lstStyle/>
          <a:p>
            <a:r>
              <a:rPr lang="en-US" smtClean="0"/>
              <a:t>2/8/2016</a:t>
            </a:r>
            <a:endParaRPr lang="en-US" dirty="0"/>
          </a:p>
        </p:txBody>
      </p:sp>
      <p:sp>
        <p:nvSpPr>
          <p:cNvPr id="5" name="Footer Placeholder 4"/>
          <p:cNvSpPr>
            <a:spLocks noGrp="1"/>
          </p:cNvSpPr>
          <p:nvPr>
            <p:ph type="ftr" sz="quarter" idx="11"/>
          </p:nvPr>
        </p:nvSpPr>
        <p:spPr/>
        <p:txBody>
          <a:bodyPr/>
          <a:lstStyle/>
          <a:p>
            <a:r>
              <a:rPr lang="en-US" smtClean="0"/>
              <a:t>Texas Education Agency </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209192304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656</TotalTime>
  <Words>2172</Words>
  <Application>Microsoft Office PowerPoint</Application>
  <PresentationFormat>Widescreen</PresentationFormat>
  <Paragraphs>215</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Franklin Gothic Book</vt:lpstr>
      <vt:lpstr>Wingdings</vt:lpstr>
      <vt:lpstr>Wingdings 2</vt:lpstr>
      <vt:lpstr>Crop</vt:lpstr>
      <vt:lpstr>2016 STAAR A Updates </vt:lpstr>
      <vt:lpstr>Disclaimer </vt:lpstr>
      <vt:lpstr>Suggested Training for Region, District, and Campus Professionals</vt:lpstr>
      <vt:lpstr>General Reminders </vt:lpstr>
      <vt:lpstr>General Reminders </vt:lpstr>
      <vt:lpstr>Eligibility Criteria: “Related Disorders”</vt:lpstr>
      <vt:lpstr>Eligibility Criteria: “Related Disorders”</vt:lpstr>
      <vt:lpstr>Scheduling Online Test Sessions </vt:lpstr>
      <vt:lpstr>Test Administration Directions </vt:lpstr>
      <vt:lpstr>Navigating the Online Test </vt:lpstr>
      <vt:lpstr>Policy: Grade 4 Writing</vt:lpstr>
      <vt:lpstr>Policy: Technology-based Spelling Assistance </vt:lpstr>
      <vt:lpstr>Reading Support </vt:lpstr>
      <vt:lpstr>Students who are Deaf or Hard of Hearing </vt:lpstr>
      <vt:lpstr>Students who are Deaf or Hard of Hearing </vt:lpstr>
      <vt:lpstr>Reference Materials and Embedded Accommodations </vt:lpstr>
      <vt:lpstr>Paper Request Process </vt:lpstr>
      <vt:lpstr>Paper Request Process </vt:lpstr>
      <vt:lpstr>Graduation Requirements</vt:lpstr>
      <vt:lpstr>STAAR Algebra II and English III</vt:lpstr>
      <vt:lpstr>Resources </vt:lpstr>
      <vt:lpstr>Resources </vt:lpstr>
      <vt:lpstr>Contact Information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STAAR A Updates</dc:title>
  <dc:creator>Brannan, Kim</dc:creator>
  <cp:lastModifiedBy>Solano, Frank</cp:lastModifiedBy>
  <cp:revision>30</cp:revision>
  <cp:lastPrinted>2016-02-05T21:11:23Z</cp:lastPrinted>
  <dcterms:created xsi:type="dcterms:W3CDTF">2016-02-04T18:11:11Z</dcterms:created>
  <dcterms:modified xsi:type="dcterms:W3CDTF">2016-02-25T19:42:06Z</dcterms:modified>
</cp:coreProperties>
</file>