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9"/>
  </p:notesMasterIdLst>
  <p:handoutMasterIdLst>
    <p:handoutMasterId r:id="rId60"/>
  </p:handoutMasterIdLst>
  <p:sldIdLst>
    <p:sldId id="256" r:id="rId2"/>
    <p:sldId id="257" r:id="rId3"/>
    <p:sldId id="258" r:id="rId4"/>
    <p:sldId id="259" r:id="rId5"/>
    <p:sldId id="260" r:id="rId6"/>
    <p:sldId id="262" r:id="rId7"/>
    <p:sldId id="263" r:id="rId8"/>
    <p:sldId id="261" r:id="rId9"/>
    <p:sldId id="264" r:id="rId10"/>
    <p:sldId id="295" r:id="rId11"/>
    <p:sldId id="265" r:id="rId12"/>
    <p:sldId id="266" r:id="rId13"/>
    <p:sldId id="267" r:id="rId14"/>
    <p:sldId id="277" r:id="rId15"/>
    <p:sldId id="278" r:id="rId16"/>
    <p:sldId id="279" r:id="rId17"/>
    <p:sldId id="280" r:id="rId18"/>
    <p:sldId id="281" r:id="rId19"/>
    <p:sldId id="268" r:id="rId20"/>
    <p:sldId id="274" r:id="rId21"/>
    <p:sldId id="307" r:id="rId22"/>
    <p:sldId id="275" r:id="rId23"/>
    <p:sldId id="276" r:id="rId24"/>
    <p:sldId id="273" r:id="rId25"/>
    <p:sldId id="270" r:id="rId26"/>
    <p:sldId id="297" r:id="rId27"/>
    <p:sldId id="308" r:id="rId28"/>
    <p:sldId id="298" r:id="rId29"/>
    <p:sldId id="309" r:id="rId30"/>
    <p:sldId id="299" r:id="rId31"/>
    <p:sldId id="310" r:id="rId32"/>
    <p:sldId id="311" r:id="rId33"/>
    <p:sldId id="300" r:id="rId34"/>
    <p:sldId id="312" r:id="rId35"/>
    <p:sldId id="301" r:id="rId36"/>
    <p:sldId id="313" r:id="rId37"/>
    <p:sldId id="302" r:id="rId38"/>
    <p:sldId id="314" r:id="rId39"/>
    <p:sldId id="315" r:id="rId40"/>
    <p:sldId id="303" r:id="rId41"/>
    <p:sldId id="316" r:id="rId42"/>
    <p:sldId id="304" r:id="rId43"/>
    <p:sldId id="317" r:id="rId44"/>
    <p:sldId id="305" r:id="rId45"/>
    <p:sldId id="318" r:id="rId46"/>
    <p:sldId id="271" r:id="rId47"/>
    <p:sldId id="285" r:id="rId48"/>
    <p:sldId id="288" r:id="rId49"/>
    <p:sldId id="289" r:id="rId50"/>
    <p:sldId id="290" r:id="rId51"/>
    <p:sldId id="291" r:id="rId52"/>
    <p:sldId id="283" r:id="rId53"/>
    <p:sldId id="292" r:id="rId54"/>
    <p:sldId id="293" r:id="rId55"/>
    <p:sldId id="294" r:id="rId56"/>
    <p:sldId id="306" r:id="rId57"/>
    <p:sldId id="296" r:id="rId5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27CBBE-E092-4FEB-B2FF-AC723D7747DD}">
          <p14:sldIdLst>
            <p14:sldId id="256"/>
            <p14:sldId id="257"/>
            <p14:sldId id="258"/>
            <p14:sldId id="259"/>
            <p14:sldId id="260"/>
            <p14:sldId id="262"/>
            <p14:sldId id="263"/>
            <p14:sldId id="261"/>
            <p14:sldId id="264"/>
            <p14:sldId id="295"/>
            <p14:sldId id="265"/>
            <p14:sldId id="266"/>
            <p14:sldId id="267"/>
            <p14:sldId id="277"/>
            <p14:sldId id="278"/>
            <p14:sldId id="279"/>
            <p14:sldId id="280"/>
            <p14:sldId id="281"/>
            <p14:sldId id="268"/>
            <p14:sldId id="274"/>
            <p14:sldId id="307"/>
            <p14:sldId id="275"/>
            <p14:sldId id="276"/>
            <p14:sldId id="273"/>
            <p14:sldId id="270"/>
            <p14:sldId id="297"/>
            <p14:sldId id="308"/>
            <p14:sldId id="298"/>
            <p14:sldId id="309"/>
            <p14:sldId id="299"/>
            <p14:sldId id="310"/>
            <p14:sldId id="311"/>
            <p14:sldId id="300"/>
            <p14:sldId id="312"/>
            <p14:sldId id="301"/>
            <p14:sldId id="313"/>
            <p14:sldId id="302"/>
            <p14:sldId id="314"/>
            <p14:sldId id="315"/>
            <p14:sldId id="303"/>
            <p14:sldId id="316"/>
            <p14:sldId id="304"/>
            <p14:sldId id="317"/>
            <p14:sldId id="305"/>
            <p14:sldId id="318"/>
            <p14:sldId id="271"/>
            <p14:sldId id="285"/>
            <p14:sldId id="288"/>
            <p14:sldId id="289"/>
            <p14:sldId id="290"/>
            <p14:sldId id="291"/>
            <p14:sldId id="283"/>
            <p14:sldId id="292"/>
            <p14:sldId id="293"/>
            <p14:sldId id="294"/>
            <p14:sldId id="306"/>
            <p14:sldId id="296"/>
          </p14:sldIdLst>
        </p14:section>
        <p14:section name="Untitled Section" id="{8FF8AEE8-497C-41C0-AE54-14EFFDA8ECC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 Laurie" initials="SL" lastIdx="6" clrIdx="0">
    <p:extLst>
      <p:ext uri="{19B8F6BF-5375-455C-9EA6-DF929625EA0E}">
        <p15:presenceInfo xmlns:p15="http://schemas.microsoft.com/office/powerpoint/2012/main" userId="S-1-5-21-424224527-328161685-9522986-37706" providerId="AD"/>
      </p:ext>
    </p:extLst>
  </p:cmAuthor>
  <p:cmAuthor id="2" name="Vazquez, Cristina" initials="VC" lastIdx="2" clrIdx="1">
    <p:extLst>
      <p:ext uri="{19B8F6BF-5375-455C-9EA6-DF929625EA0E}">
        <p15:presenceInfo xmlns:p15="http://schemas.microsoft.com/office/powerpoint/2012/main" userId="S-1-5-21-424224527-328161685-9522986-135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30" autoAdjust="0"/>
    <p:restoredTop sz="64006" autoAdjust="0"/>
  </p:normalViewPr>
  <p:slideViewPr>
    <p:cSldViewPr>
      <p:cViewPr varScale="1">
        <p:scale>
          <a:sx n="116" d="100"/>
          <a:sy n="116" d="100"/>
        </p:scale>
        <p:origin x="264"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6" d="100"/>
          <a:sy n="66" d="100"/>
        </p:scale>
        <p:origin x="32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3407"/>
          </a:xfrm>
          <a:prstGeom prst="rect">
            <a:avLst/>
          </a:prstGeom>
        </p:spPr>
        <p:txBody>
          <a:bodyPr vert="horz" lIns="91440" tIns="45720" rIns="91440" bIns="45720" rtlCol="0"/>
          <a:lstStyle>
            <a:lvl1pPr algn="r">
              <a:defRPr sz="1200"/>
            </a:lvl1pPr>
          </a:lstStyle>
          <a:p>
            <a:fld id="{37F98E9A-DB24-4F39-8325-F624C46E6D51}" type="datetimeFigureOut">
              <a:rPr lang="en-US" smtClean="0"/>
              <a:t>7/27/2015</a:t>
            </a:fld>
            <a:endParaRPr lang="en-US"/>
          </a:p>
        </p:txBody>
      </p:sp>
      <p:sp>
        <p:nvSpPr>
          <p:cNvPr id="4" name="Footer Placeholder 3"/>
          <p:cNvSpPr>
            <a:spLocks noGrp="1"/>
          </p:cNvSpPr>
          <p:nvPr>
            <p:ph type="ftr" sz="quarter" idx="2"/>
          </p:nvPr>
        </p:nvSpPr>
        <p:spPr>
          <a:xfrm>
            <a:off x="0" y="8772670"/>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70"/>
            <a:ext cx="3037840" cy="463406"/>
          </a:xfrm>
          <a:prstGeom prst="rect">
            <a:avLst/>
          </a:prstGeom>
        </p:spPr>
        <p:txBody>
          <a:bodyPr vert="horz" lIns="91440" tIns="45720" rIns="91440" bIns="45720" rtlCol="0" anchor="b"/>
          <a:lstStyle>
            <a:lvl1pPr algn="r">
              <a:defRPr sz="1200"/>
            </a:lvl1pPr>
          </a:lstStyle>
          <a:p>
            <a:fld id="{3CBD5724-57F2-4CE5-B879-FE4397A39C55}" type="slidenum">
              <a:rPr lang="en-US" smtClean="0"/>
              <a:t>‹#›</a:t>
            </a:fld>
            <a:endParaRPr lang="en-US"/>
          </a:p>
        </p:txBody>
      </p:sp>
    </p:spTree>
    <p:extLst>
      <p:ext uri="{BB962C8B-B14F-4D97-AF65-F5344CB8AC3E}">
        <p14:creationId xmlns:p14="http://schemas.microsoft.com/office/powerpoint/2010/main" val="1624382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443D6C2C-7B89-41EA-926B-89D6AF71BECF}" type="datetimeFigureOut">
              <a:rPr lang="en-US" smtClean="0"/>
              <a:t>7/27/2015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4D028BE4-ACA4-4E0A-BF55-3290395CC788}" type="slidenum">
              <a:rPr lang="en-US" smtClean="0"/>
              <a:t>‹#›</a:t>
            </a:fld>
            <a:endParaRPr lang="en-US"/>
          </a:p>
        </p:txBody>
      </p:sp>
    </p:spTree>
    <p:extLst>
      <p:ext uri="{BB962C8B-B14F-4D97-AF65-F5344CB8AC3E}">
        <p14:creationId xmlns:p14="http://schemas.microsoft.com/office/powerpoint/2010/main" val="420533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13</a:t>
            </a:fld>
            <a:endParaRPr lang="en-US"/>
          </a:p>
        </p:txBody>
      </p:sp>
    </p:spTree>
    <p:extLst>
      <p:ext uri="{BB962C8B-B14F-4D97-AF65-F5344CB8AC3E}">
        <p14:creationId xmlns:p14="http://schemas.microsoft.com/office/powerpoint/2010/main" val="144386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27</a:t>
            </a:fld>
            <a:endParaRPr lang="en-US"/>
          </a:p>
        </p:txBody>
      </p:sp>
    </p:spTree>
    <p:extLst>
      <p:ext uri="{BB962C8B-B14F-4D97-AF65-F5344CB8AC3E}">
        <p14:creationId xmlns:p14="http://schemas.microsoft.com/office/powerpoint/2010/main" val="377174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28</a:t>
            </a:fld>
            <a:endParaRPr lang="en-US"/>
          </a:p>
        </p:txBody>
      </p:sp>
    </p:spTree>
    <p:extLst>
      <p:ext uri="{BB962C8B-B14F-4D97-AF65-F5344CB8AC3E}">
        <p14:creationId xmlns:p14="http://schemas.microsoft.com/office/powerpoint/2010/main" val="4044074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29</a:t>
            </a:fld>
            <a:endParaRPr lang="en-US"/>
          </a:p>
        </p:txBody>
      </p:sp>
    </p:spTree>
    <p:extLst>
      <p:ext uri="{BB962C8B-B14F-4D97-AF65-F5344CB8AC3E}">
        <p14:creationId xmlns:p14="http://schemas.microsoft.com/office/powerpoint/2010/main" val="37766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30</a:t>
            </a:fld>
            <a:endParaRPr lang="en-US"/>
          </a:p>
        </p:txBody>
      </p:sp>
    </p:spTree>
    <p:extLst>
      <p:ext uri="{BB962C8B-B14F-4D97-AF65-F5344CB8AC3E}">
        <p14:creationId xmlns:p14="http://schemas.microsoft.com/office/powerpoint/2010/main" val="301376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31</a:t>
            </a:fld>
            <a:endParaRPr lang="en-US"/>
          </a:p>
        </p:txBody>
      </p:sp>
    </p:spTree>
    <p:extLst>
      <p:ext uri="{BB962C8B-B14F-4D97-AF65-F5344CB8AC3E}">
        <p14:creationId xmlns:p14="http://schemas.microsoft.com/office/powerpoint/2010/main" val="20870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35</a:t>
            </a:fld>
            <a:endParaRPr lang="en-US"/>
          </a:p>
        </p:txBody>
      </p:sp>
    </p:spTree>
    <p:extLst>
      <p:ext uri="{BB962C8B-B14F-4D97-AF65-F5344CB8AC3E}">
        <p14:creationId xmlns:p14="http://schemas.microsoft.com/office/powerpoint/2010/main" val="379187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36</a:t>
            </a:fld>
            <a:endParaRPr lang="en-US"/>
          </a:p>
        </p:txBody>
      </p:sp>
    </p:spTree>
    <p:extLst>
      <p:ext uri="{BB962C8B-B14F-4D97-AF65-F5344CB8AC3E}">
        <p14:creationId xmlns:p14="http://schemas.microsoft.com/office/powerpoint/2010/main" val="1522930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28BE4-ACA4-4E0A-BF55-3290395CC788}" type="slidenum">
              <a:rPr lang="en-US" smtClean="0"/>
              <a:t>53</a:t>
            </a:fld>
            <a:endParaRPr lang="en-US"/>
          </a:p>
        </p:txBody>
      </p:sp>
    </p:spTree>
    <p:extLst>
      <p:ext uri="{BB962C8B-B14F-4D97-AF65-F5344CB8AC3E}">
        <p14:creationId xmlns:p14="http://schemas.microsoft.com/office/powerpoint/2010/main" val="280422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14</a:t>
            </a:fld>
            <a:endParaRPr lang="en-US"/>
          </a:p>
        </p:txBody>
      </p:sp>
    </p:spTree>
    <p:extLst>
      <p:ext uri="{BB962C8B-B14F-4D97-AF65-F5344CB8AC3E}">
        <p14:creationId xmlns:p14="http://schemas.microsoft.com/office/powerpoint/2010/main" val="87241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28BE4-ACA4-4E0A-BF55-3290395CC788}" type="slidenum">
              <a:rPr lang="en-US" smtClean="0"/>
              <a:t>18</a:t>
            </a:fld>
            <a:endParaRPr lang="en-US"/>
          </a:p>
        </p:txBody>
      </p:sp>
    </p:spTree>
    <p:extLst>
      <p:ext uri="{BB962C8B-B14F-4D97-AF65-F5344CB8AC3E}">
        <p14:creationId xmlns:p14="http://schemas.microsoft.com/office/powerpoint/2010/main" val="415520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D028BE4-ACA4-4E0A-BF55-3290395CC788}" type="slidenum">
              <a:rPr lang="en-US" smtClean="0"/>
              <a:t>20</a:t>
            </a:fld>
            <a:endParaRPr lang="en-US"/>
          </a:p>
        </p:txBody>
      </p:sp>
    </p:spTree>
    <p:extLst>
      <p:ext uri="{BB962C8B-B14F-4D97-AF65-F5344CB8AC3E}">
        <p14:creationId xmlns:p14="http://schemas.microsoft.com/office/powerpoint/2010/main" val="10776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D028BE4-ACA4-4E0A-BF55-3290395CC788}" type="slidenum">
              <a:rPr lang="en-US" smtClean="0"/>
              <a:t>21</a:t>
            </a:fld>
            <a:endParaRPr lang="en-US"/>
          </a:p>
        </p:txBody>
      </p:sp>
    </p:spTree>
    <p:extLst>
      <p:ext uri="{BB962C8B-B14F-4D97-AF65-F5344CB8AC3E}">
        <p14:creationId xmlns:p14="http://schemas.microsoft.com/office/powerpoint/2010/main" val="331603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22</a:t>
            </a:fld>
            <a:endParaRPr lang="en-US"/>
          </a:p>
        </p:txBody>
      </p:sp>
    </p:spTree>
    <p:extLst>
      <p:ext uri="{BB962C8B-B14F-4D97-AF65-F5344CB8AC3E}">
        <p14:creationId xmlns:p14="http://schemas.microsoft.com/office/powerpoint/2010/main" val="82170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23</a:t>
            </a:fld>
            <a:endParaRPr lang="en-US"/>
          </a:p>
        </p:txBody>
      </p:sp>
    </p:spTree>
    <p:extLst>
      <p:ext uri="{BB962C8B-B14F-4D97-AF65-F5344CB8AC3E}">
        <p14:creationId xmlns:p14="http://schemas.microsoft.com/office/powerpoint/2010/main" val="114725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24</a:t>
            </a:fld>
            <a:endParaRPr lang="en-US"/>
          </a:p>
        </p:txBody>
      </p:sp>
    </p:spTree>
    <p:extLst>
      <p:ext uri="{BB962C8B-B14F-4D97-AF65-F5344CB8AC3E}">
        <p14:creationId xmlns:p14="http://schemas.microsoft.com/office/powerpoint/2010/main" val="120572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28BE4-ACA4-4E0A-BF55-3290395CC788}" type="slidenum">
              <a:rPr lang="en-US" smtClean="0"/>
              <a:t>26</a:t>
            </a:fld>
            <a:endParaRPr lang="en-US"/>
          </a:p>
        </p:txBody>
      </p:sp>
    </p:spTree>
    <p:extLst>
      <p:ext uri="{BB962C8B-B14F-4D97-AF65-F5344CB8AC3E}">
        <p14:creationId xmlns:p14="http://schemas.microsoft.com/office/powerpoint/2010/main" val="3838313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102F0FA-8A67-4605-83F2-C452E4808310}" type="datetime1">
              <a:rPr lang="en-US" smtClean="0"/>
              <a:t>7/27/2015</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smtClean="0"/>
              <a:t>TEA TELPAS Writing in Content Areas - July 2014 Title III ELL Symposium</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F738E6B7-2717-4F37-B36A-F6AC4F3D59A4}"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22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CDDE7-4E00-44C3-8E5E-1CBB3D7DDA1D}" type="datetime1">
              <a:rPr lang="en-US" smtClean="0"/>
              <a:t>7/27/2015</a:t>
            </a:fld>
            <a:endParaRPr lang="en-US"/>
          </a:p>
        </p:txBody>
      </p:sp>
      <p:sp>
        <p:nvSpPr>
          <p:cNvPr id="6" name="Footer Placeholder 5"/>
          <p:cNvSpPr>
            <a:spLocks noGrp="1"/>
          </p:cNvSpPr>
          <p:nvPr>
            <p:ph type="ftr" sz="quarter" idx="11"/>
          </p:nvPr>
        </p:nvSpPr>
        <p:spPr/>
        <p:txBody>
          <a:bodyPr/>
          <a:lstStyle/>
          <a:p>
            <a:r>
              <a:rPr lang="en-US" smtClean="0"/>
              <a:t>TEA Student Assessment Division</a:t>
            </a:r>
            <a:endParaRPr lang="en-US" dirty="0" smtClean="0"/>
          </a:p>
        </p:txBody>
      </p:sp>
      <p:sp>
        <p:nvSpPr>
          <p:cNvPr id="7" name="Slide Number Placeholder 6"/>
          <p:cNvSpPr>
            <a:spLocks noGrp="1"/>
          </p:cNvSpPr>
          <p:nvPr>
            <p:ph type="sldNum" sz="quarter" idx="12"/>
          </p:nvPr>
        </p:nvSpPr>
        <p:spPr/>
        <p:txBody>
          <a:bodyPr/>
          <a:lstStyle/>
          <a:p>
            <a:fld id="{F738E6B7-2717-4F37-B36A-F6AC4F3D59A4}" type="slidenum">
              <a:rPr lang="en-US" smtClean="0"/>
              <a:t>‹#›</a:t>
            </a:fld>
            <a:endParaRPr lang="en-US"/>
          </a:p>
        </p:txBody>
      </p:sp>
    </p:spTree>
    <p:extLst>
      <p:ext uri="{BB962C8B-B14F-4D97-AF65-F5344CB8AC3E}">
        <p14:creationId xmlns:p14="http://schemas.microsoft.com/office/powerpoint/2010/main" val="388265888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DDE7-4E00-44C3-8E5E-1CBB3D7DDA1D}" type="datetime1">
              <a:rPr lang="en-US" smtClean="0"/>
              <a:t>7/27/2015</a:t>
            </a:fld>
            <a:endParaRPr lang="en-US"/>
          </a:p>
        </p:txBody>
      </p:sp>
      <p:sp>
        <p:nvSpPr>
          <p:cNvPr id="5" name="Footer Placeholder 4"/>
          <p:cNvSpPr>
            <a:spLocks noGrp="1"/>
          </p:cNvSpPr>
          <p:nvPr>
            <p:ph type="ftr" sz="quarter" idx="11"/>
          </p:nvPr>
        </p:nvSpPr>
        <p:spPr/>
        <p:txBody>
          <a:bodyPr/>
          <a:lstStyle/>
          <a:p>
            <a:r>
              <a:rPr lang="en-US" smtClean="0"/>
              <a:t>TEA Student Assessment Division</a:t>
            </a:r>
            <a:endParaRPr lang="en-US" dirty="0" smtClean="0"/>
          </a:p>
        </p:txBody>
      </p:sp>
      <p:sp>
        <p:nvSpPr>
          <p:cNvPr id="6" name="Slide Number Placeholder 5"/>
          <p:cNvSpPr>
            <a:spLocks noGrp="1"/>
          </p:cNvSpPr>
          <p:nvPr>
            <p:ph type="sldNum" sz="quarter" idx="12"/>
          </p:nvPr>
        </p:nvSpPr>
        <p:spPr/>
        <p:txBody>
          <a:bodyPr/>
          <a:lstStyle/>
          <a:p>
            <a:fld id="{F738E6B7-2717-4F37-B36A-F6AC4F3D59A4}"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1002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DDE7-4E00-44C3-8E5E-1CBB3D7DDA1D}" type="datetime1">
              <a:rPr lang="en-US" smtClean="0"/>
              <a:t>7/27/2015</a:t>
            </a:fld>
            <a:endParaRPr lang="en-US"/>
          </a:p>
        </p:txBody>
      </p:sp>
      <p:sp>
        <p:nvSpPr>
          <p:cNvPr id="5" name="Footer Placeholder 4"/>
          <p:cNvSpPr>
            <a:spLocks noGrp="1"/>
          </p:cNvSpPr>
          <p:nvPr>
            <p:ph type="ftr" sz="quarter" idx="11"/>
          </p:nvPr>
        </p:nvSpPr>
        <p:spPr/>
        <p:txBody>
          <a:bodyPr/>
          <a:lstStyle/>
          <a:p>
            <a:r>
              <a:rPr lang="en-US" smtClean="0"/>
              <a:t>TEA Student Assessment Division</a:t>
            </a:r>
            <a:endParaRPr lang="en-US" dirty="0" smtClean="0"/>
          </a:p>
        </p:txBody>
      </p:sp>
      <p:sp>
        <p:nvSpPr>
          <p:cNvPr id="6" name="Slide Number Placeholder 5"/>
          <p:cNvSpPr>
            <a:spLocks noGrp="1"/>
          </p:cNvSpPr>
          <p:nvPr>
            <p:ph type="sldNum" sz="quarter" idx="12"/>
          </p:nvPr>
        </p:nvSpPr>
        <p:spPr/>
        <p:txBody>
          <a:bodyPr/>
          <a:lstStyle/>
          <a:p>
            <a:fld id="{F738E6B7-2717-4F37-B36A-F6AC4F3D59A4}"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0035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DDE7-4E00-44C3-8E5E-1CBB3D7DDA1D}" type="datetime1">
              <a:rPr lang="en-US" smtClean="0"/>
              <a:t>7/27/2015</a:t>
            </a:fld>
            <a:endParaRPr lang="en-US"/>
          </a:p>
        </p:txBody>
      </p:sp>
      <p:sp>
        <p:nvSpPr>
          <p:cNvPr id="5" name="Footer Placeholder 4"/>
          <p:cNvSpPr>
            <a:spLocks noGrp="1"/>
          </p:cNvSpPr>
          <p:nvPr>
            <p:ph type="ftr" sz="quarter" idx="11"/>
          </p:nvPr>
        </p:nvSpPr>
        <p:spPr/>
        <p:txBody>
          <a:bodyPr/>
          <a:lstStyle/>
          <a:p>
            <a:r>
              <a:rPr lang="en-US" smtClean="0"/>
              <a:t>TEA Student Assessment Division</a:t>
            </a:r>
            <a:endParaRPr lang="en-US" dirty="0" smtClean="0"/>
          </a:p>
        </p:txBody>
      </p:sp>
      <p:sp>
        <p:nvSpPr>
          <p:cNvPr id="6" name="Slide Number Placeholder 5"/>
          <p:cNvSpPr>
            <a:spLocks noGrp="1"/>
          </p:cNvSpPr>
          <p:nvPr>
            <p:ph type="sldNum" sz="quarter" idx="12"/>
          </p:nvPr>
        </p:nvSpPr>
        <p:spPr/>
        <p:txBody>
          <a:bodyPr/>
          <a:lstStyle/>
          <a:p>
            <a:fld id="{F738E6B7-2717-4F37-B36A-F6AC4F3D59A4}" type="slidenum">
              <a:rPr lang="en-US" smtClean="0"/>
              <a:t>‹#›</a:t>
            </a:fld>
            <a:endParaRPr lang="en-US"/>
          </a:p>
        </p:txBody>
      </p:sp>
    </p:spTree>
    <p:extLst>
      <p:ext uri="{BB962C8B-B14F-4D97-AF65-F5344CB8AC3E}">
        <p14:creationId xmlns:p14="http://schemas.microsoft.com/office/powerpoint/2010/main" val="330228833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DDE7-4E00-44C3-8E5E-1CBB3D7DDA1D}" type="datetime1">
              <a:rPr lang="en-US" smtClean="0"/>
              <a:t>7/27/2015</a:t>
            </a:fld>
            <a:endParaRPr lang="en-US"/>
          </a:p>
        </p:txBody>
      </p:sp>
      <p:sp>
        <p:nvSpPr>
          <p:cNvPr id="5" name="Footer Placeholder 4"/>
          <p:cNvSpPr>
            <a:spLocks noGrp="1"/>
          </p:cNvSpPr>
          <p:nvPr>
            <p:ph type="ftr" sz="quarter" idx="11"/>
          </p:nvPr>
        </p:nvSpPr>
        <p:spPr/>
        <p:txBody>
          <a:bodyPr/>
          <a:lstStyle/>
          <a:p>
            <a:r>
              <a:rPr lang="en-US" smtClean="0"/>
              <a:t>TEA Student Assessment Division</a:t>
            </a:r>
            <a:endParaRPr lang="en-US" dirty="0" smtClean="0"/>
          </a:p>
        </p:txBody>
      </p:sp>
      <p:sp>
        <p:nvSpPr>
          <p:cNvPr id="6" name="Slide Number Placeholder 5"/>
          <p:cNvSpPr>
            <a:spLocks noGrp="1"/>
          </p:cNvSpPr>
          <p:nvPr>
            <p:ph type="sldNum" sz="quarter" idx="12"/>
          </p:nvPr>
        </p:nvSpPr>
        <p:spPr/>
        <p:txBody>
          <a:bodyPr/>
          <a:lstStyle/>
          <a:p>
            <a:fld id="{F738E6B7-2717-4F37-B36A-F6AC4F3D59A4}"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52266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CDDE7-4E00-44C3-8E5E-1CBB3D7DDA1D}" type="datetime1">
              <a:rPr lang="en-US" smtClean="0"/>
              <a:t>7/27/2015</a:t>
            </a:fld>
            <a:endParaRPr lang="en-US"/>
          </a:p>
        </p:txBody>
      </p:sp>
      <p:sp>
        <p:nvSpPr>
          <p:cNvPr id="5" name="Footer Placeholder 4"/>
          <p:cNvSpPr>
            <a:spLocks noGrp="1"/>
          </p:cNvSpPr>
          <p:nvPr>
            <p:ph type="ftr" sz="quarter" idx="11"/>
          </p:nvPr>
        </p:nvSpPr>
        <p:spPr/>
        <p:txBody>
          <a:bodyPr/>
          <a:lstStyle/>
          <a:p>
            <a:r>
              <a:rPr lang="en-US" smtClean="0"/>
              <a:t>TEA Student Assessment Division</a:t>
            </a:r>
            <a:endParaRPr lang="en-US" dirty="0" smtClean="0"/>
          </a:p>
        </p:txBody>
      </p:sp>
      <p:sp>
        <p:nvSpPr>
          <p:cNvPr id="6" name="Slide Number Placeholder 5"/>
          <p:cNvSpPr>
            <a:spLocks noGrp="1"/>
          </p:cNvSpPr>
          <p:nvPr>
            <p:ph type="sldNum" sz="quarter" idx="12"/>
          </p:nvPr>
        </p:nvSpPr>
        <p:spPr/>
        <p:txBody>
          <a:bodyPr/>
          <a:lstStyle/>
          <a:p>
            <a:fld id="{F738E6B7-2717-4F37-B36A-F6AC4F3D59A4}"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27445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049046-01EC-470A-98A3-EA366E6CF219}" type="datetime1">
              <a:rPr lang="en-US" smtClean="0"/>
              <a:t>7/27/2015</a:t>
            </a:fld>
            <a:endParaRPr lang="en-US"/>
          </a:p>
        </p:txBody>
      </p:sp>
      <p:sp>
        <p:nvSpPr>
          <p:cNvPr id="5" name="Footer Placeholder 4"/>
          <p:cNvSpPr>
            <a:spLocks noGrp="1"/>
          </p:cNvSpPr>
          <p:nvPr>
            <p:ph type="ftr" sz="quarter" idx="11"/>
          </p:nvPr>
        </p:nvSpPr>
        <p:spPr/>
        <p:txBody>
          <a:bodyPr/>
          <a:lstStyle/>
          <a:p>
            <a:r>
              <a:rPr lang="en-US" smtClean="0"/>
              <a:t>TEA TELPAS Writing in Content Areas - July 2014 Title III ELL Symposium</a:t>
            </a:r>
            <a:endParaRPr lang="en-US"/>
          </a:p>
        </p:txBody>
      </p:sp>
      <p:sp>
        <p:nvSpPr>
          <p:cNvPr id="6" name="Slide Number Placeholder 5"/>
          <p:cNvSpPr>
            <a:spLocks noGrp="1"/>
          </p:cNvSpPr>
          <p:nvPr>
            <p:ph type="sldNum" sz="quarter" idx="12"/>
          </p:nvPr>
        </p:nvSpPr>
        <p:spPr/>
        <p:txBody>
          <a:bodyPr/>
          <a:lstStyle/>
          <a:p>
            <a:fld id="{F738E6B7-2717-4F37-B36A-F6AC4F3D59A4}"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440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800EA-0539-4C9C-89F0-EAFEB4E80310}" type="datetime1">
              <a:rPr lang="en-US" smtClean="0"/>
              <a:t>7/27/2015</a:t>
            </a:fld>
            <a:endParaRPr lang="en-US"/>
          </a:p>
        </p:txBody>
      </p:sp>
      <p:sp>
        <p:nvSpPr>
          <p:cNvPr id="5" name="Footer Placeholder 4"/>
          <p:cNvSpPr>
            <a:spLocks noGrp="1"/>
          </p:cNvSpPr>
          <p:nvPr>
            <p:ph type="ftr" sz="quarter" idx="11"/>
          </p:nvPr>
        </p:nvSpPr>
        <p:spPr/>
        <p:txBody>
          <a:bodyPr/>
          <a:lstStyle/>
          <a:p>
            <a:r>
              <a:rPr lang="en-US" smtClean="0"/>
              <a:t>TEA TELPAS Writing in Content Areas - July 2014 Title III ELL Symposium</a:t>
            </a:r>
            <a:endParaRPr lang="en-US"/>
          </a:p>
        </p:txBody>
      </p:sp>
      <p:sp>
        <p:nvSpPr>
          <p:cNvPr id="6" name="Slide Number Placeholder 5"/>
          <p:cNvSpPr>
            <a:spLocks noGrp="1"/>
          </p:cNvSpPr>
          <p:nvPr>
            <p:ph type="sldNum" sz="quarter" idx="12"/>
          </p:nvPr>
        </p:nvSpPr>
        <p:spPr/>
        <p:txBody>
          <a:bodyPr/>
          <a:lstStyle/>
          <a:p>
            <a:fld id="{F738E6B7-2717-4F37-B36A-F6AC4F3D59A4}"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35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575E9-5257-48EB-8B21-C5AFB2BC69E9}" type="datetime1">
              <a:rPr lang="en-US" smtClean="0"/>
              <a:t>7/27/2015</a:t>
            </a:fld>
            <a:endParaRPr lang="en-US"/>
          </a:p>
        </p:txBody>
      </p:sp>
      <p:sp>
        <p:nvSpPr>
          <p:cNvPr id="5" name="Footer Placeholder 4"/>
          <p:cNvSpPr>
            <a:spLocks noGrp="1"/>
          </p:cNvSpPr>
          <p:nvPr>
            <p:ph type="ftr" sz="quarter" idx="11"/>
          </p:nvPr>
        </p:nvSpPr>
        <p:spPr/>
        <p:txBody>
          <a:bodyPr/>
          <a:lstStyle/>
          <a:p>
            <a:r>
              <a:rPr lang="en-US" smtClean="0"/>
              <a:t>TEA Student Assessment Division</a:t>
            </a:r>
            <a:endParaRPr lang="en-US" dirty="0" smtClean="0"/>
          </a:p>
        </p:txBody>
      </p:sp>
      <p:sp>
        <p:nvSpPr>
          <p:cNvPr id="6" name="Slide Number Placeholder 5"/>
          <p:cNvSpPr>
            <a:spLocks noGrp="1"/>
          </p:cNvSpPr>
          <p:nvPr>
            <p:ph type="sldNum" sz="quarter" idx="12"/>
          </p:nvPr>
        </p:nvSpPr>
        <p:spPr/>
        <p:txBody>
          <a:bodyPr/>
          <a:lstStyle/>
          <a:p>
            <a:fld id="{F738E6B7-2717-4F37-B36A-F6AC4F3D59A4}" type="slidenum">
              <a:rPr lang="en-US" smtClean="0"/>
              <a:t>‹#›</a:t>
            </a:fld>
            <a:endParaRPr lang="en-US"/>
          </a:p>
        </p:txBody>
      </p:sp>
    </p:spTree>
    <p:extLst>
      <p:ext uri="{BB962C8B-B14F-4D97-AF65-F5344CB8AC3E}">
        <p14:creationId xmlns:p14="http://schemas.microsoft.com/office/powerpoint/2010/main" val="399362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92F20-7357-45C5-9DE9-575C7DD0FA65}" type="datetime1">
              <a:rPr lang="en-US" smtClean="0"/>
              <a:t>7/27/2015</a:t>
            </a:fld>
            <a:endParaRPr lang="en-US"/>
          </a:p>
        </p:txBody>
      </p:sp>
      <p:sp>
        <p:nvSpPr>
          <p:cNvPr id="5" name="Footer Placeholder 4"/>
          <p:cNvSpPr>
            <a:spLocks noGrp="1"/>
          </p:cNvSpPr>
          <p:nvPr>
            <p:ph type="ftr" sz="quarter" idx="11"/>
          </p:nvPr>
        </p:nvSpPr>
        <p:spPr/>
        <p:txBody>
          <a:bodyPr/>
          <a:lstStyle/>
          <a:p>
            <a:r>
              <a:rPr lang="en-US" smtClean="0"/>
              <a:t>TEA TELPAS Writing in Content Areas - July 2014 Title III ELL Symposium</a:t>
            </a:r>
            <a:endParaRPr lang="en-US" dirty="0"/>
          </a:p>
        </p:txBody>
      </p:sp>
      <p:sp>
        <p:nvSpPr>
          <p:cNvPr id="6" name="Slide Number Placeholder 5"/>
          <p:cNvSpPr>
            <a:spLocks noGrp="1"/>
          </p:cNvSpPr>
          <p:nvPr>
            <p:ph type="sldNum" sz="quarter" idx="12"/>
          </p:nvPr>
        </p:nvSpPr>
        <p:spPr/>
        <p:txBody>
          <a:bodyPr/>
          <a:lstStyle/>
          <a:p>
            <a:fld id="{F738E6B7-2717-4F37-B36A-F6AC4F3D59A4}"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02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583222-B45E-4A87-8CF6-1441A126AF18}" type="datetime1">
              <a:rPr lang="en-US" smtClean="0"/>
              <a:t>7/27/2015</a:t>
            </a:fld>
            <a:endParaRPr lang="en-US"/>
          </a:p>
        </p:txBody>
      </p:sp>
      <p:sp>
        <p:nvSpPr>
          <p:cNvPr id="6" name="Footer Placeholder 5"/>
          <p:cNvSpPr>
            <a:spLocks noGrp="1"/>
          </p:cNvSpPr>
          <p:nvPr>
            <p:ph type="ftr" sz="quarter" idx="11"/>
          </p:nvPr>
        </p:nvSpPr>
        <p:spPr/>
        <p:txBody>
          <a:bodyPr/>
          <a:lstStyle/>
          <a:p>
            <a:r>
              <a:rPr lang="en-US" smtClean="0"/>
              <a:t>TEA TELPAS Writing in Content Areas - July 2014 Title III ELL Symposium</a:t>
            </a:r>
            <a:endParaRPr lang="en-US"/>
          </a:p>
        </p:txBody>
      </p:sp>
      <p:sp>
        <p:nvSpPr>
          <p:cNvPr id="7" name="Slide Number Placeholder 6"/>
          <p:cNvSpPr>
            <a:spLocks noGrp="1"/>
          </p:cNvSpPr>
          <p:nvPr>
            <p:ph type="sldNum" sz="quarter" idx="12"/>
          </p:nvPr>
        </p:nvSpPr>
        <p:spPr/>
        <p:txBody>
          <a:bodyPr/>
          <a:lstStyle/>
          <a:p>
            <a:fld id="{F738E6B7-2717-4F37-B36A-F6AC4F3D59A4}" type="slidenum">
              <a:rPr lang="en-US" smtClean="0"/>
              <a:t>‹#›</a:t>
            </a:fld>
            <a:endParaRPr lang="en-US"/>
          </a:p>
        </p:txBody>
      </p:sp>
    </p:spTree>
    <p:extLst>
      <p:ext uri="{BB962C8B-B14F-4D97-AF65-F5344CB8AC3E}">
        <p14:creationId xmlns:p14="http://schemas.microsoft.com/office/powerpoint/2010/main" val="263229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810330-5280-4CE2-8510-0E0159A9C791}" type="datetime1">
              <a:rPr lang="en-US" smtClean="0"/>
              <a:t>7/27/2015</a:t>
            </a:fld>
            <a:endParaRPr lang="en-US"/>
          </a:p>
        </p:txBody>
      </p:sp>
      <p:sp>
        <p:nvSpPr>
          <p:cNvPr id="8" name="Footer Placeholder 7"/>
          <p:cNvSpPr>
            <a:spLocks noGrp="1"/>
          </p:cNvSpPr>
          <p:nvPr>
            <p:ph type="ftr" sz="quarter" idx="11"/>
          </p:nvPr>
        </p:nvSpPr>
        <p:spPr/>
        <p:txBody>
          <a:bodyPr/>
          <a:lstStyle/>
          <a:p>
            <a:r>
              <a:rPr lang="en-US" smtClean="0"/>
              <a:t>TEA Student Assessment Division</a:t>
            </a:r>
            <a:endParaRPr lang="en-US" dirty="0" smtClean="0"/>
          </a:p>
        </p:txBody>
      </p:sp>
      <p:sp>
        <p:nvSpPr>
          <p:cNvPr id="9" name="Slide Number Placeholder 8"/>
          <p:cNvSpPr>
            <a:spLocks noGrp="1"/>
          </p:cNvSpPr>
          <p:nvPr>
            <p:ph type="sldNum" sz="quarter" idx="12"/>
          </p:nvPr>
        </p:nvSpPr>
        <p:spPr/>
        <p:txBody>
          <a:bodyPr/>
          <a:lstStyle/>
          <a:p>
            <a:fld id="{F738E6B7-2717-4F37-B36A-F6AC4F3D59A4}"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08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3BE999-B5A2-4558-98EC-F8382AB7087E}" type="datetime1">
              <a:rPr lang="en-US" smtClean="0"/>
              <a:t>7/27/2015</a:t>
            </a:fld>
            <a:endParaRPr lang="en-US"/>
          </a:p>
        </p:txBody>
      </p:sp>
      <p:sp>
        <p:nvSpPr>
          <p:cNvPr id="4" name="Footer Placeholder 3"/>
          <p:cNvSpPr>
            <a:spLocks noGrp="1"/>
          </p:cNvSpPr>
          <p:nvPr>
            <p:ph type="ftr" sz="quarter" idx="11"/>
          </p:nvPr>
        </p:nvSpPr>
        <p:spPr/>
        <p:txBody>
          <a:bodyPr/>
          <a:lstStyle/>
          <a:p>
            <a:r>
              <a:rPr lang="en-US" smtClean="0"/>
              <a:t>TEA TELPAS Writing in Content Areas - July 2014 Title III ELL Symposium</a:t>
            </a:r>
            <a:endParaRPr lang="en-US"/>
          </a:p>
        </p:txBody>
      </p:sp>
      <p:sp>
        <p:nvSpPr>
          <p:cNvPr id="5" name="Slide Number Placeholder 4"/>
          <p:cNvSpPr>
            <a:spLocks noGrp="1"/>
          </p:cNvSpPr>
          <p:nvPr>
            <p:ph type="sldNum" sz="quarter" idx="12"/>
          </p:nvPr>
        </p:nvSpPr>
        <p:spPr/>
        <p:txBody>
          <a:bodyPr/>
          <a:lstStyle/>
          <a:p>
            <a:fld id="{F738E6B7-2717-4F37-B36A-F6AC4F3D59A4}"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46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B7FFC-DB30-4D40-BACC-009C69D86161}" type="datetime1">
              <a:rPr lang="en-US" smtClean="0"/>
              <a:t>7/27/2015</a:t>
            </a:fld>
            <a:endParaRPr lang="en-US"/>
          </a:p>
        </p:txBody>
      </p:sp>
      <p:sp>
        <p:nvSpPr>
          <p:cNvPr id="3" name="Footer Placeholder 2"/>
          <p:cNvSpPr>
            <a:spLocks noGrp="1"/>
          </p:cNvSpPr>
          <p:nvPr>
            <p:ph type="ftr" sz="quarter" idx="11"/>
          </p:nvPr>
        </p:nvSpPr>
        <p:spPr/>
        <p:txBody>
          <a:bodyPr/>
          <a:lstStyle/>
          <a:p>
            <a:r>
              <a:rPr lang="en-US" smtClean="0"/>
              <a:t>TEA TELPAS Writing in Content Areas - July 2014 Title III ELL Symposium</a:t>
            </a:r>
            <a:endParaRPr lang="en-US"/>
          </a:p>
        </p:txBody>
      </p:sp>
      <p:sp>
        <p:nvSpPr>
          <p:cNvPr id="4" name="Slide Number Placeholder 3"/>
          <p:cNvSpPr>
            <a:spLocks noGrp="1"/>
          </p:cNvSpPr>
          <p:nvPr>
            <p:ph type="sldNum" sz="quarter" idx="12"/>
          </p:nvPr>
        </p:nvSpPr>
        <p:spPr/>
        <p:txBody>
          <a:bodyPr/>
          <a:lstStyle/>
          <a:p>
            <a:fld id="{F738E6B7-2717-4F37-B36A-F6AC4F3D59A4}" type="slidenum">
              <a:rPr lang="en-US" smtClean="0"/>
              <a:t>‹#›</a:t>
            </a:fld>
            <a:endParaRPr lang="en-US"/>
          </a:p>
        </p:txBody>
      </p:sp>
    </p:spTree>
    <p:extLst>
      <p:ext uri="{BB962C8B-B14F-4D97-AF65-F5344CB8AC3E}">
        <p14:creationId xmlns:p14="http://schemas.microsoft.com/office/powerpoint/2010/main" val="38668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3855B-37AA-432E-8FF3-61EC67D357D4}" type="datetime1">
              <a:rPr lang="en-US" smtClean="0"/>
              <a:t>7/27/2015</a:t>
            </a:fld>
            <a:endParaRPr lang="en-US"/>
          </a:p>
        </p:txBody>
      </p:sp>
      <p:sp>
        <p:nvSpPr>
          <p:cNvPr id="6" name="Footer Placeholder 5"/>
          <p:cNvSpPr>
            <a:spLocks noGrp="1"/>
          </p:cNvSpPr>
          <p:nvPr>
            <p:ph type="ftr" sz="quarter" idx="11"/>
          </p:nvPr>
        </p:nvSpPr>
        <p:spPr/>
        <p:txBody>
          <a:bodyPr/>
          <a:lstStyle/>
          <a:p>
            <a:r>
              <a:rPr lang="en-US" smtClean="0"/>
              <a:t>TEA TELPAS Writing in Content Areas - July 2014 Title III ELL Symposium</a:t>
            </a:r>
            <a:endParaRPr lang="en-US"/>
          </a:p>
        </p:txBody>
      </p:sp>
      <p:sp>
        <p:nvSpPr>
          <p:cNvPr id="7" name="Slide Number Placeholder 6"/>
          <p:cNvSpPr>
            <a:spLocks noGrp="1"/>
          </p:cNvSpPr>
          <p:nvPr>
            <p:ph type="sldNum" sz="quarter" idx="12"/>
          </p:nvPr>
        </p:nvSpPr>
        <p:spPr/>
        <p:txBody>
          <a:bodyPr/>
          <a:lstStyle/>
          <a:p>
            <a:fld id="{F738E6B7-2717-4F37-B36A-F6AC4F3D59A4}"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88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5A9C6-C469-4D2B-86C6-FA333848DDB7}" type="datetime1">
              <a:rPr lang="en-US" smtClean="0"/>
              <a:t>7/27/2015</a:t>
            </a:fld>
            <a:endParaRPr lang="en-US"/>
          </a:p>
        </p:txBody>
      </p:sp>
      <p:sp>
        <p:nvSpPr>
          <p:cNvPr id="6" name="Footer Placeholder 5"/>
          <p:cNvSpPr>
            <a:spLocks noGrp="1"/>
          </p:cNvSpPr>
          <p:nvPr>
            <p:ph type="ftr" sz="quarter" idx="11"/>
          </p:nvPr>
        </p:nvSpPr>
        <p:spPr/>
        <p:txBody>
          <a:bodyPr/>
          <a:lstStyle/>
          <a:p>
            <a:r>
              <a:rPr lang="en-US" smtClean="0"/>
              <a:t>TEA TELPAS Writing in Content Areas - July 2014 Title III ELL Symposium</a:t>
            </a:r>
            <a:endParaRPr lang="en-US"/>
          </a:p>
        </p:txBody>
      </p:sp>
      <p:sp>
        <p:nvSpPr>
          <p:cNvPr id="7" name="Slide Number Placeholder 6"/>
          <p:cNvSpPr>
            <a:spLocks noGrp="1"/>
          </p:cNvSpPr>
          <p:nvPr>
            <p:ph type="sldNum" sz="quarter" idx="12"/>
          </p:nvPr>
        </p:nvSpPr>
        <p:spPr/>
        <p:txBody>
          <a:bodyPr/>
          <a:lstStyle/>
          <a:p>
            <a:fld id="{F738E6B7-2717-4F37-B36A-F6AC4F3D59A4}" type="slidenum">
              <a:rPr lang="en-US" smtClean="0"/>
              <a:t>‹#›</a:t>
            </a:fld>
            <a:endParaRPr lang="en-US"/>
          </a:p>
        </p:txBody>
      </p:sp>
    </p:spTree>
    <p:extLst>
      <p:ext uri="{BB962C8B-B14F-4D97-AF65-F5344CB8AC3E}">
        <p14:creationId xmlns:p14="http://schemas.microsoft.com/office/powerpoint/2010/main" val="135569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0CDDE7-4E00-44C3-8E5E-1CBB3D7DDA1D}" type="datetime1">
              <a:rPr lang="en-US" smtClean="0"/>
              <a:t>7/27/2015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TEA Student Assessment Division</a:t>
            </a:r>
            <a:endParaRPr lang="en-US" dirty="0" smtClean="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38E6B7-2717-4F37-B36A-F6AC4F3D59A4}" type="slidenum">
              <a:rPr lang="en-US" smtClean="0"/>
              <a:t>‹#›</a:t>
            </a:fld>
            <a:endParaRPr lang="en-US"/>
          </a:p>
        </p:txBody>
      </p:sp>
    </p:spTree>
    <p:extLst>
      <p:ext uri="{BB962C8B-B14F-4D97-AF65-F5344CB8AC3E}">
        <p14:creationId xmlns:p14="http://schemas.microsoft.com/office/powerpoint/2010/main" val="865789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57.xml.rels><?xml version="1.0" encoding="UTF-8" standalone="yes"?>
<Relationships xmlns="http://schemas.openxmlformats.org/package/2006/relationships"><Relationship Id="rId3" Type="http://schemas.openxmlformats.org/officeDocument/2006/relationships/hyperlink" Target="http://www.tea.state.tx.us/student.assessment/ell/" TargetMode="External"/><Relationship Id="rId2" Type="http://schemas.openxmlformats.org/officeDocument/2006/relationships/hyperlink" Target="mailto:ell.tests@tea.texas.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0"/>
            <a:ext cx="6477000" cy="1793167"/>
          </a:xfrm>
        </p:spPr>
        <p:txBody>
          <a:bodyPr/>
          <a:lstStyle/>
          <a:p>
            <a:r>
              <a:rPr lang="en-US" dirty="0" smtClean="0"/>
              <a:t>Writing in the Content Areas and TELPAS</a:t>
            </a:r>
            <a:endParaRPr lang="en-US" dirty="0"/>
          </a:p>
        </p:txBody>
      </p:sp>
      <p:sp>
        <p:nvSpPr>
          <p:cNvPr id="3" name="Subtitle 2"/>
          <p:cNvSpPr>
            <a:spLocks noGrp="1"/>
          </p:cNvSpPr>
          <p:nvPr>
            <p:ph type="subTitle" idx="1"/>
          </p:nvPr>
        </p:nvSpPr>
        <p:spPr>
          <a:xfrm>
            <a:off x="1575097" y="3810000"/>
            <a:ext cx="6070005" cy="1272055"/>
          </a:xfrm>
        </p:spPr>
        <p:txBody>
          <a:bodyPr>
            <a:normAutofit fontScale="85000" lnSpcReduction="20000"/>
          </a:bodyPr>
          <a:lstStyle/>
          <a:p>
            <a:r>
              <a:rPr lang="en-US" dirty="0" smtClean="0"/>
              <a:t>Cristina G. </a:t>
            </a:r>
            <a:r>
              <a:rPr lang="en-US" dirty="0" err="1" smtClean="0"/>
              <a:t>Vázquez</a:t>
            </a:r>
            <a:r>
              <a:rPr lang="en-US" dirty="0" smtClean="0"/>
              <a:t>, Manager, Language Accessibility and Proficiency Measurement</a:t>
            </a:r>
          </a:p>
          <a:p>
            <a:r>
              <a:rPr lang="en-US" dirty="0" smtClean="0"/>
              <a:t>Dr. Justin Porter, Director, Assessments for Special Populations</a:t>
            </a:r>
          </a:p>
          <a:p>
            <a:r>
              <a:rPr lang="en-US" dirty="0" smtClean="0"/>
              <a:t>Student Assessment Division, Texas Education Agency</a:t>
            </a:r>
            <a:endParaRPr lang="en-US" dirty="0"/>
          </a:p>
        </p:txBody>
      </p:sp>
    </p:spTree>
    <p:extLst>
      <p:ext uri="{BB962C8B-B14F-4D97-AF65-F5344CB8AC3E}">
        <p14:creationId xmlns:p14="http://schemas.microsoft.com/office/powerpoint/2010/main" val="254569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17417"/>
            <a:ext cx="9158288" cy="6840583"/>
          </a:xfrm>
          <a:prstGeom prst="rect">
            <a:avLst/>
          </a:prstGeom>
          <a:noFill/>
          <a:ln w="9525">
            <a:noFill/>
            <a:miter lim="800000"/>
            <a:headEnd/>
            <a:tailEnd/>
          </a:ln>
        </p:spPr>
      </p:pic>
      <p:sp>
        <p:nvSpPr>
          <p:cNvPr id="2" name="Footer Placeholder 1"/>
          <p:cNvSpPr>
            <a:spLocks noGrp="1"/>
          </p:cNvSpPr>
          <p:nvPr>
            <p:ph type="ftr" sz="quarter" idx="11"/>
          </p:nvPr>
        </p:nvSpPr>
        <p:spPr>
          <a:xfrm>
            <a:off x="1066800" y="6503670"/>
            <a:ext cx="3352800" cy="274320"/>
          </a:xfrm>
        </p:spPr>
        <p:txBody>
          <a:bodyPr/>
          <a:lstStyle/>
          <a:p>
            <a:r>
              <a:rPr lang="en-US" dirty="0"/>
              <a:t>TEA Student Assessment Division</a:t>
            </a:r>
          </a:p>
        </p:txBody>
      </p:sp>
      <p:sp>
        <p:nvSpPr>
          <p:cNvPr id="5" name="Slide Number Placeholder 4"/>
          <p:cNvSpPr>
            <a:spLocks noGrp="1"/>
          </p:cNvSpPr>
          <p:nvPr>
            <p:ph type="sldNum" sz="quarter" idx="12"/>
          </p:nvPr>
        </p:nvSpPr>
        <p:spPr>
          <a:xfrm>
            <a:off x="7543800" y="6503670"/>
            <a:ext cx="582966" cy="274320"/>
          </a:xfrm>
        </p:spPr>
        <p:txBody>
          <a:bodyPr/>
          <a:lstStyle/>
          <a:p>
            <a:fld id="{F738E6B7-2717-4F37-B36A-F6AC4F3D59A4}" type="slidenum">
              <a:rPr lang="en-US" smtClean="0"/>
              <a:t>10</a:t>
            </a:fld>
            <a:endParaRPr lang="en-US" dirty="0"/>
          </a:p>
        </p:txBody>
      </p:sp>
    </p:spTree>
    <p:extLst>
      <p:ext uri="{BB962C8B-B14F-4D97-AF65-F5344CB8AC3E}">
        <p14:creationId xmlns:p14="http://schemas.microsoft.com/office/powerpoint/2010/main" val="1308706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Goal in Assembling Writing Collections</a:t>
            </a:r>
            <a:endParaRPr lang="en-US" dirty="0"/>
          </a:p>
        </p:txBody>
      </p:sp>
      <p:sp>
        <p:nvSpPr>
          <p:cNvPr id="2" name="Content Placeholder 1"/>
          <p:cNvSpPr>
            <a:spLocks noGrp="1"/>
          </p:cNvSpPr>
          <p:nvPr>
            <p:ph idx="1"/>
          </p:nvPr>
        </p:nvSpPr>
        <p:spPr/>
        <p:txBody>
          <a:bodyPr>
            <a:normAutofit/>
          </a:bodyPr>
          <a:lstStyle/>
          <a:p>
            <a:pPr marL="45720" indent="0" algn="ctr">
              <a:buNone/>
            </a:pPr>
            <a:r>
              <a:rPr lang="en-US" sz="3200" dirty="0" smtClean="0"/>
              <a:t>To make sure the collections portray the students’ overall English writing proficiency levels</a:t>
            </a:r>
            <a:endParaRPr lang="en-US" sz="3200"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11</a:t>
            </a:fld>
            <a:endParaRPr lang="en-US" dirty="0"/>
          </a:p>
        </p:txBody>
      </p:sp>
      <p:pic>
        <p:nvPicPr>
          <p:cNvPr id="1026" name="Picture 2" descr="C:\Users\Vazquez laptop\AppData\Local\Microsoft\Windows\Temporary Internet Files\Content.IE5\EB57AU6G\MC9002341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489" y="3810000"/>
            <a:ext cx="1966111" cy="18876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azquez laptop\AppData\Local\Microsoft\Windows\Temporary Internet Files\Content.IE5\MZK2OB71\MC9000711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733800"/>
            <a:ext cx="2012887" cy="185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72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ELPS  </a:t>
            </a:r>
            <a:r>
              <a:rPr lang="en-US" smtClean="0"/>
              <a:t>for Writing</a:t>
            </a:r>
            <a:endParaRPr lang="en-US"/>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56711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TEA TELPAS Writing in Content Areas - July 2014 Title III ELL Symposium</a:t>
            </a:r>
            <a:endParaRPr lang="en-US" dirty="0"/>
          </a:p>
        </p:txBody>
      </p:sp>
      <p:sp>
        <p:nvSpPr>
          <p:cNvPr id="5" name="Slide Number Placeholder 4"/>
          <p:cNvSpPr>
            <a:spLocks noGrp="1"/>
          </p:cNvSpPr>
          <p:nvPr>
            <p:ph type="sldNum" sz="quarter" idx="12"/>
          </p:nvPr>
        </p:nvSpPr>
        <p:spPr/>
        <p:txBody>
          <a:bodyPr/>
          <a:lstStyle/>
          <a:p>
            <a:fld id="{F738E6B7-2717-4F37-B36A-F6AC4F3D59A4}" type="slidenum">
              <a:rPr lang="en-US" smtClean="0"/>
              <a:t>13</a:t>
            </a:fld>
            <a:endParaRPr lang="en-US" dirty="0"/>
          </a:p>
        </p:txBody>
      </p:sp>
      <p:sp>
        <p:nvSpPr>
          <p:cNvPr id="6" name="Title 5"/>
          <p:cNvSpPr>
            <a:spLocks noGrp="1"/>
          </p:cNvSpPr>
          <p:nvPr>
            <p:ph type="title" idx="4294967295"/>
          </p:nvPr>
        </p:nvSpPr>
        <p:spPr>
          <a:xfrm>
            <a:off x="0" y="-12191"/>
            <a:ext cx="9144000" cy="545592"/>
          </a:xfrm>
        </p:spPr>
        <p:txBody>
          <a:bodyPr>
            <a:normAutofit fontScale="90000"/>
          </a:bodyPr>
          <a:lstStyle/>
          <a:p>
            <a:r>
              <a:rPr lang="en-US" b="1" dirty="0"/>
              <a:t>ELPS</a:t>
            </a:r>
            <a:r>
              <a:rPr lang="en-US" b="1" dirty="0" smtClean="0">
                <a:latin typeface="Arial" panose="020B0604020202020204" pitchFamily="34" charset="0"/>
                <a:cs typeface="Arial" panose="020B0604020202020204" pitchFamily="34" charset="0"/>
              </a:rPr>
              <a:t> </a:t>
            </a:r>
            <a:r>
              <a:rPr lang="en-US" b="1" dirty="0"/>
              <a:t>C</a:t>
            </a:r>
            <a:r>
              <a:rPr lang="en-US" b="1" dirty="0" smtClean="0"/>
              <a:t>omponents</a:t>
            </a:r>
            <a:endParaRPr lang="en-US" b="1" dirty="0"/>
          </a:p>
        </p:txBody>
      </p:sp>
      <p:graphicFrame>
        <p:nvGraphicFramePr>
          <p:cNvPr id="8" name="Group 48"/>
          <p:cNvGraphicFramePr>
            <a:graphicFrameLocks/>
          </p:cNvGraphicFramePr>
          <p:nvPr>
            <p:extLst>
              <p:ext uri="{D42A27DB-BD31-4B8C-83A1-F6EECF244321}">
                <p14:modId xmlns:p14="http://schemas.microsoft.com/office/powerpoint/2010/main" val="2670469868"/>
              </p:ext>
            </p:extLst>
          </p:nvPr>
        </p:nvGraphicFramePr>
        <p:xfrm>
          <a:off x="0" y="533400"/>
          <a:ext cx="9144000" cy="6276479"/>
        </p:xfrm>
        <a:graphic>
          <a:graphicData uri="http://schemas.openxmlformats.org/drawingml/2006/table">
            <a:tbl>
              <a:tblPr/>
              <a:tblGrid>
                <a:gridCol w="4735487"/>
                <a:gridCol w="4408513"/>
              </a:tblGrid>
              <a:tr h="3141397">
                <a:tc>
                  <a:txBody>
                    <a:bodyPr/>
                    <a:lstStyle/>
                    <a:p>
                      <a:pPr marL="396875" marR="0" lvl="0" indent="-396875"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a)  Introduction</a:t>
                      </a:r>
                    </a:p>
                    <a:p>
                      <a:pPr marL="808038" marR="0" lvl="1" indent="-296863" algn="l" defTabSz="914400" rtl="0" eaLnBrk="1" fontAlgn="base" latinLnBrk="0" hangingPunct="1">
                        <a:lnSpc>
                          <a:spcPct val="100000"/>
                        </a:lnSpc>
                        <a:spcBef>
                          <a:spcPct val="1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Integrate second language instruction with content area instruction to</a:t>
                      </a:r>
                    </a:p>
                    <a:p>
                      <a:pPr marL="1500188" marR="0" lvl="2" indent="-381000" algn="l" defTabSz="914400" rtl="0" eaLnBrk="1" fontAlgn="base" latinLnBrk="0" hangingPunct="1">
                        <a:lnSpc>
                          <a:spcPct val="100000"/>
                        </a:lnSpc>
                        <a:spcBef>
                          <a:spcPct val="1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make content comprehensible</a:t>
                      </a:r>
                    </a:p>
                    <a:p>
                      <a:pPr marL="1500188" marR="0" lvl="2" indent="-381000" algn="l" defTabSz="914400" rtl="0" eaLnBrk="1" fontAlgn="base" latinLnBrk="0" hangingPunct="1">
                        <a:lnSpc>
                          <a:spcPct val="100000"/>
                        </a:lnSpc>
                        <a:spcBef>
                          <a:spcPct val="10000"/>
                        </a:spcBef>
                        <a:spcAft>
                          <a:spcPct val="2000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build academic language proficiency</a:t>
                      </a:r>
                    </a:p>
                    <a:p>
                      <a:pPr marL="1500188" marR="0" lvl="2" indent="-381000" algn="l" defTabSz="914400" rtl="0" eaLnBrk="1" fontAlgn="base" latinLnBrk="0" hangingPunct="1">
                        <a:lnSpc>
                          <a:spcPct val="100000"/>
                        </a:lnSpc>
                        <a:spcBef>
                          <a:spcPct val="10000"/>
                        </a:spcBef>
                        <a:spcAft>
                          <a:spcPct val="20000"/>
                        </a:spcAft>
                        <a:buClrTx/>
                        <a:buSzTx/>
                        <a:buFontTx/>
                        <a:buChar char="•"/>
                        <a:tabLst/>
                      </a:pPr>
                      <a:endParaRPr kumimoji="0" lang="en-US" sz="200" b="0" i="0" u="none" strike="noStrike" cap="none" normalizeH="0" baseline="0" dirty="0" smtClean="0">
                        <a:ln>
                          <a:noFill/>
                        </a:ln>
                        <a:solidFill>
                          <a:schemeClr val="tx1"/>
                        </a:solidFill>
                        <a:effectLst/>
                        <a:latin typeface="Arial" pitchFamily="34" charset="0"/>
                      </a:endParaRPr>
                    </a:p>
                  </a:txBody>
                  <a:tcPr marL="85704" marR="85704" marT="46589" marB="465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c)  Student Expectations for</a:t>
                      </a:r>
                      <a:br>
                        <a:rPr kumimoji="0" lang="en-US" sz="2400" b="1" i="0" u="none" strike="noStrike" cap="none" normalizeH="0" baseline="0" dirty="0" smtClean="0">
                          <a:ln>
                            <a:noFill/>
                          </a:ln>
                          <a:solidFill>
                            <a:schemeClr val="tx1"/>
                          </a:solidFill>
                          <a:effectLst/>
                          <a:latin typeface="Calibri" pitchFamily="34" charset="0"/>
                        </a:rPr>
                      </a:br>
                      <a:r>
                        <a:rPr kumimoji="0" lang="en-US" sz="2400" b="1" i="0" u="none" strike="noStrike" cap="none" normalizeH="0" baseline="0" dirty="0" smtClean="0">
                          <a:ln>
                            <a:noFill/>
                          </a:ln>
                          <a:solidFill>
                            <a:schemeClr val="tx1"/>
                          </a:solidFill>
                          <a:effectLst/>
                          <a:latin typeface="Calibri" pitchFamily="34" charset="0"/>
                        </a:rPr>
                        <a:t>     Second Language Acquisition </a:t>
                      </a:r>
                    </a:p>
                    <a:p>
                      <a:pPr marL="457200" marR="0" lvl="1" indent="0" algn="l" defTabSz="914400" rtl="0" eaLnBrk="0" fontAlgn="base" latinLnBrk="0" hangingPunct="0">
                        <a:lnSpc>
                          <a:spcPct val="100000"/>
                        </a:lnSpc>
                        <a:spcBef>
                          <a:spcPct val="1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 Learning Strategies</a:t>
                      </a:r>
                    </a:p>
                    <a:p>
                      <a:pPr marL="457200" marR="0" lvl="1" indent="0" algn="l" defTabSz="914400"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 Listening</a:t>
                      </a:r>
                    </a:p>
                    <a:p>
                      <a:pPr marL="457200" marR="0" lvl="1" indent="0" algn="l" defTabSz="914400"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 Speaking</a:t>
                      </a:r>
                    </a:p>
                    <a:p>
                      <a:pPr marL="457200" marR="0" lvl="1" indent="0" algn="l" defTabSz="914400"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 Reading</a:t>
                      </a:r>
                    </a:p>
                    <a:p>
                      <a:pPr marL="457200" marR="0" lvl="1" indent="0" algn="l" defTabSz="914400"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 Writing</a:t>
                      </a:r>
                    </a:p>
                  </a:txBody>
                  <a:tcPr marL="85704" marR="85704" marT="46589" marB="465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108156">
                <a:tc>
                  <a:txBody>
                    <a:bodyPr/>
                    <a:lstStyle/>
                    <a:p>
                      <a:pPr marL="396875" marR="0" lvl="0" indent="-396875"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b)  District Responsibilities</a:t>
                      </a:r>
                    </a:p>
                    <a:p>
                      <a:pPr marL="801688" marR="0" lvl="1" indent="-290513" algn="l" defTabSz="914400" rtl="0" eaLnBrk="1" fontAlgn="base" latinLnBrk="0" hangingPunct="1">
                        <a:lnSpc>
                          <a:spcPct val="100000"/>
                        </a:lnSpc>
                        <a:spcBef>
                          <a:spcPct val="1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Linguistically adjust instruction based on student proficiency levels</a:t>
                      </a:r>
                    </a:p>
                    <a:p>
                      <a:pPr marL="801688" marR="0" lvl="1" indent="-290513" algn="l" defTabSz="914400" rtl="0" eaLnBrk="1" fontAlgn="base" latinLnBrk="0" hangingPunct="1">
                        <a:lnSpc>
                          <a:spcPct val="100000"/>
                        </a:lnSpc>
                        <a:spcBef>
                          <a:spcPct val="2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Implement strategic interventions for beginning and intermediate students in grade 3 and up</a:t>
                      </a:r>
                    </a:p>
                    <a:p>
                      <a:pPr marL="1371600" marR="0" lvl="3" indent="0" algn="l" defTabSz="914400" rtl="0" eaLnBrk="1" fontAlgn="base" latinLnBrk="0" hangingPunct="1">
                        <a:lnSpc>
                          <a:spcPct val="80000"/>
                        </a:lnSpc>
                        <a:spcBef>
                          <a:spcPct val="20000"/>
                        </a:spcBef>
                        <a:spcAft>
                          <a:spcPct val="0"/>
                        </a:spcAft>
                        <a:buClrTx/>
                        <a:buSzTx/>
                        <a:buFontTx/>
                        <a:buChar char="–"/>
                        <a:tabLst/>
                      </a:pPr>
                      <a:endParaRPr kumimoji="0" lang="en-US" sz="1500" b="0" i="0" u="none" strike="noStrike" cap="none" normalizeH="0" baseline="0" dirty="0" smtClean="0">
                        <a:ln>
                          <a:noFill/>
                        </a:ln>
                        <a:solidFill>
                          <a:schemeClr val="tx1"/>
                        </a:solidFill>
                        <a:effectLst/>
                        <a:latin typeface="Calibri" pitchFamily="34" charset="0"/>
                      </a:endParaRPr>
                    </a:p>
                  </a:txBody>
                  <a:tcPr marL="85704" marR="85704" marT="46589" marB="465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50838" marR="0" lvl="0" indent="-350838"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d)  Proficiency Level Descriptors</a:t>
                      </a:r>
                      <a:br>
                        <a:rPr kumimoji="0" lang="en-US" sz="2400" b="1" i="0" u="none" strike="noStrike" cap="none" normalizeH="0" baseline="0" dirty="0" smtClean="0">
                          <a:ln>
                            <a:noFill/>
                          </a:ln>
                          <a:solidFill>
                            <a:schemeClr val="tx1"/>
                          </a:solidFill>
                          <a:effectLst/>
                          <a:latin typeface="Calibri" pitchFamily="34" charset="0"/>
                        </a:rPr>
                      </a:br>
                      <a:r>
                        <a:rPr kumimoji="0" lang="en-US" sz="2400" b="1" i="0" u="none" strike="noStrike" cap="none" normalizeH="0" baseline="0" dirty="0" smtClean="0">
                          <a:ln>
                            <a:noFill/>
                          </a:ln>
                          <a:solidFill>
                            <a:schemeClr val="tx1"/>
                          </a:solidFill>
                          <a:effectLst/>
                          <a:latin typeface="Calibri" pitchFamily="34" charset="0"/>
                        </a:rPr>
                        <a:t>for each Language Domain</a:t>
                      </a:r>
                    </a:p>
                    <a:p>
                      <a:pPr marL="465138" marR="0" lvl="1" indent="0" algn="l" defTabSz="914400" rtl="0" eaLnBrk="0" fontAlgn="base" latinLnBrk="0" hangingPunct="0">
                        <a:lnSpc>
                          <a:spcPct val="100000"/>
                        </a:lnSpc>
                        <a:spcBef>
                          <a:spcPct val="1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 Beginning</a:t>
                      </a:r>
                    </a:p>
                    <a:p>
                      <a:pPr marL="465138" marR="0" lvl="1" indent="0" algn="l" defTabSz="914400"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 Intermediate</a:t>
                      </a:r>
                    </a:p>
                    <a:p>
                      <a:pPr marL="465138" marR="0" lvl="1" indent="0" algn="l" defTabSz="914400"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 Advanced</a:t>
                      </a:r>
                    </a:p>
                    <a:p>
                      <a:pPr marL="465138" marR="0" lvl="1" indent="0" algn="l" defTabSz="914400" rtl="0" eaLnBrk="0" fontAlgn="base" latinLnBrk="0" hangingPunct="0">
                        <a:lnSpc>
                          <a:spcPct val="100000"/>
                        </a:lnSpc>
                        <a:spcBef>
                          <a:spcPct val="2000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Arial" pitchFamily="34" charset="0"/>
                        </a:rPr>
                        <a:t> Advanced High</a:t>
                      </a:r>
                    </a:p>
                  </a:txBody>
                  <a:tcPr marL="85704" marR="85704" marT="46589" marB="465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2419593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14</a:t>
            </a:fld>
            <a:endParaRPr lang="en-US" dirty="0"/>
          </a:p>
        </p:txBody>
      </p:sp>
      <p:sp>
        <p:nvSpPr>
          <p:cNvPr id="5" name="Title 4"/>
          <p:cNvSpPr>
            <a:spLocks noGrp="1"/>
          </p:cNvSpPr>
          <p:nvPr>
            <p:ph type="title" idx="4294967295"/>
          </p:nvPr>
        </p:nvSpPr>
        <p:spPr>
          <a:xfrm>
            <a:off x="0" y="76200"/>
            <a:ext cx="9067800" cy="1303337"/>
          </a:xfrm>
          <a:solidFill>
            <a:schemeClr val="accent1">
              <a:alpha val="0"/>
            </a:schemeClr>
          </a:solidFill>
          <a:ln>
            <a:noFill/>
          </a:ln>
        </p:spPr>
        <p:txBody>
          <a:bodyPr>
            <a:normAutofit fontScale="90000"/>
          </a:bodyPr>
          <a:lstStyle/>
          <a:p>
            <a:r>
              <a:rPr lang="en-US" dirty="0" smtClean="0"/>
              <a:t>ELPS Student Expectations for Second Language Acquisition for Writing</a:t>
            </a:r>
            <a:endParaRPr lang="en-US" dirty="0"/>
          </a:p>
        </p:txBody>
      </p:sp>
      <p:pic>
        <p:nvPicPr>
          <p:cNvPr id="6" name="Picture 5"/>
          <p:cNvPicPr/>
          <p:nvPr/>
        </p:nvPicPr>
        <p:blipFill rotWithShape="1">
          <a:blip r:embed="rId3"/>
          <a:srcRect l="13788" t="18706" r="15438" b="22039"/>
          <a:stretch/>
        </p:blipFill>
        <p:spPr bwMode="auto">
          <a:xfrm>
            <a:off x="0" y="1295400"/>
            <a:ext cx="9067800"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766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9144000" cy="1303337"/>
          </a:xfrm>
        </p:spPr>
        <p:txBody>
          <a:bodyPr>
            <a:normAutofit fontScale="90000"/>
          </a:bodyPr>
          <a:lstStyle/>
          <a:p>
            <a:r>
              <a:rPr lang="en-US" dirty="0" smtClean="0"/>
              <a:t>ELPS Proficiency </a:t>
            </a:r>
            <a:r>
              <a:rPr lang="en-US" dirty="0"/>
              <a:t>L</a:t>
            </a:r>
            <a:r>
              <a:rPr lang="en-US" dirty="0" smtClean="0"/>
              <a:t>evel Descriptors </a:t>
            </a:r>
            <a:br>
              <a:rPr lang="en-US" dirty="0" smtClean="0"/>
            </a:br>
            <a:r>
              <a:rPr lang="en-US" dirty="0" smtClean="0"/>
              <a:t>for Grades 2–12 </a:t>
            </a:r>
            <a:r>
              <a:rPr lang="en-US" dirty="0"/>
              <a:t>W</a:t>
            </a:r>
            <a:r>
              <a:rPr lang="en-US" dirty="0" smtClean="0"/>
              <a:t>riting</a:t>
            </a:r>
            <a:endParaRPr lang="en-US" dirty="0"/>
          </a:p>
        </p:txBody>
      </p:sp>
      <p:pic>
        <p:nvPicPr>
          <p:cNvPr id="6" name="Picture 5"/>
          <p:cNvPicPr/>
          <p:nvPr/>
        </p:nvPicPr>
        <p:blipFill rotWithShape="1">
          <a:blip r:embed="rId2"/>
          <a:srcRect l="13364" t="17578" r="15422" b="26713"/>
          <a:stretch/>
        </p:blipFill>
        <p:spPr bwMode="auto">
          <a:xfrm>
            <a:off x="152400" y="1295400"/>
            <a:ext cx="8763000" cy="5410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264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TEA Student Assessment Division</a:t>
            </a:r>
          </a:p>
        </p:txBody>
      </p:sp>
      <p:sp>
        <p:nvSpPr>
          <p:cNvPr id="6" name="Slide Number Placeholder 5"/>
          <p:cNvSpPr>
            <a:spLocks noGrp="1"/>
          </p:cNvSpPr>
          <p:nvPr>
            <p:ph type="sldNum" sz="quarter" idx="12"/>
          </p:nvPr>
        </p:nvSpPr>
        <p:spPr/>
        <p:txBody>
          <a:bodyPr/>
          <a:lstStyle/>
          <a:p>
            <a:fld id="{F738E6B7-2717-4F37-B36A-F6AC4F3D59A4}" type="slidenum">
              <a:rPr lang="en-US" smtClean="0"/>
              <a:t>16</a:t>
            </a:fld>
            <a:endParaRPr lang="en-US" dirty="0"/>
          </a:p>
        </p:txBody>
      </p:sp>
      <p:sp>
        <p:nvSpPr>
          <p:cNvPr id="5" name="Title 4"/>
          <p:cNvSpPr>
            <a:spLocks noGrp="1"/>
          </p:cNvSpPr>
          <p:nvPr>
            <p:ph type="title" idx="4294967295"/>
          </p:nvPr>
        </p:nvSpPr>
        <p:spPr>
          <a:xfrm>
            <a:off x="0" y="0"/>
            <a:ext cx="9144000" cy="1303337"/>
          </a:xfrm>
        </p:spPr>
        <p:txBody>
          <a:bodyPr>
            <a:normAutofit fontScale="90000"/>
          </a:bodyPr>
          <a:lstStyle/>
          <a:p>
            <a:r>
              <a:rPr lang="en-US" dirty="0" smtClean="0"/>
              <a:t>ELPS Proficiency </a:t>
            </a:r>
            <a:r>
              <a:rPr lang="en-US" dirty="0"/>
              <a:t>L</a:t>
            </a:r>
            <a:r>
              <a:rPr lang="en-US" dirty="0" smtClean="0"/>
              <a:t>evel </a:t>
            </a:r>
            <a:r>
              <a:rPr lang="en-US" dirty="0"/>
              <a:t>D</a:t>
            </a:r>
            <a:r>
              <a:rPr lang="en-US" dirty="0" smtClean="0"/>
              <a:t>escriptors </a:t>
            </a:r>
            <a:br>
              <a:rPr lang="en-US" dirty="0" smtClean="0"/>
            </a:br>
            <a:r>
              <a:rPr lang="en-US" dirty="0" smtClean="0"/>
              <a:t>for Grades 2–12 Writing</a:t>
            </a:r>
            <a:endParaRPr lang="en-US" dirty="0"/>
          </a:p>
        </p:txBody>
      </p:sp>
      <p:pic>
        <p:nvPicPr>
          <p:cNvPr id="7" name="Picture 6"/>
          <p:cNvPicPr/>
          <p:nvPr/>
        </p:nvPicPr>
        <p:blipFill rotWithShape="1">
          <a:blip r:embed="rId2"/>
          <a:srcRect l="15833" t="15210" r="15438" b="22037"/>
          <a:stretch/>
        </p:blipFill>
        <p:spPr bwMode="auto">
          <a:xfrm>
            <a:off x="152400" y="1371600"/>
            <a:ext cx="86868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2272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303867"/>
          </a:xfrm>
        </p:spPr>
        <p:txBody>
          <a:bodyPr>
            <a:normAutofit fontScale="90000"/>
          </a:bodyPr>
          <a:lstStyle/>
          <a:p>
            <a:r>
              <a:rPr lang="en-US" dirty="0" smtClean="0"/>
              <a:t>ELPS Proficiency Level Descriptors </a:t>
            </a:r>
            <a:br>
              <a:rPr lang="en-US" dirty="0" smtClean="0"/>
            </a:br>
            <a:r>
              <a:rPr lang="en-US" dirty="0" smtClean="0"/>
              <a:t>for Grades 2–12 Writing</a:t>
            </a:r>
            <a:endParaRPr lang="en-US" dirty="0"/>
          </a:p>
        </p:txBody>
      </p:sp>
      <p:pic>
        <p:nvPicPr>
          <p:cNvPr id="6" name="Picture 5"/>
          <p:cNvPicPr/>
          <p:nvPr/>
        </p:nvPicPr>
        <p:blipFill rotWithShape="1">
          <a:blip r:embed="rId2"/>
          <a:srcRect l="15933" t="19931" r="15634" b="27106"/>
          <a:stretch/>
        </p:blipFill>
        <p:spPr bwMode="auto">
          <a:xfrm>
            <a:off x="76200" y="1447800"/>
            <a:ext cx="89154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554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303867"/>
          </a:xfrm>
        </p:spPr>
        <p:txBody>
          <a:bodyPr>
            <a:normAutofit fontScale="90000"/>
          </a:bodyPr>
          <a:lstStyle/>
          <a:p>
            <a:r>
              <a:rPr lang="en-US" dirty="0" smtClean="0"/>
              <a:t>ELPS Proficiency </a:t>
            </a:r>
            <a:r>
              <a:rPr lang="en-US" dirty="0"/>
              <a:t>L</a:t>
            </a:r>
            <a:r>
              <a:rPr lang="en-US" dirty="0" smtClean="0"/>
              <a:t>evel Descriptors </a:t>
            </a:r>
            <a:br>
              <a:rPr lang="en-US" dirty="0" smtClean="0"/>
            </a:br>
            <a:r>
              <a:rPr lang="en-US" dirty="0" smtClean="0"/>
              <a:t>for Grades 2–12 Writing</a:t>
            </a:r>
            <a:endParaRPr lang="en-US" dirty="0"/>
          </a:p>
        </p:txBody>
      </p:sp>
      <p:pic>
        <p:nvPicPr>
          <p:cNvPr id="7" name="Picture 6"/>
          <p:cNvPicPr/>
          <p:nvPr/>
        </p:nvPicPr>
        <p:blipFill rotWithShape="1">
          <a:blip r:embed="rId3"/>
          <a:srcRect l="16325" t="26574" r="15241" b="30952"/>
          <a:stretch/>
        </p:blipFill>
        <p:spPr bwMode="auto">
          <a:xfrm>
            <a:off x="76200" y="1524000"/>
            <a:ext cx="8915400"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8849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915337"/>
            <a:ext cx="7772400" cy="1303867"/>
          </a:xfrm>
        </p:spPr>
        <p:txBody>
          <a:bodyPr>
            <a:normAutofit fontScale="90000"/>
          </a:bodyPr>
          <a:lstStyle/>
          <a:p>
            <a:r>
              <a:rPr lang="en-US" dirty="0" smtClean="0"/>
              <a:t>Example Student Expectation (SE) and Proficiency Level Descriptor (PLD)</a:t>
            </a:r>
            <a:endParaRPr lang="en-US" dirty="0"/>
          </a:p>
        </p:txBody>
      </p:sp>
      <p:sp>
        <p:nvSpPr>
          <p:cNvPr id="2" name="Content Placeholder 1"/>
          <p:cNvSpPr>
            <a:spLocks noGrp="1"/>
          </p:cNvSpPr>
          <p:nvPr>
            <p:ph idx="1"/>
          </p:nvPr>
        </p:nvSpPr>
        <p:spPr/>
        <p:txBody>
          <a:bodyPr>
            <a:normAutofit fontScale="92500" lnSpcReduction="10000"/>
          </a:bodyPr>
          <a:lstStyle/>
          <a:p>
            <a:pPr marL="45720" indent="0">
              <a:buNone/>
            </a:pPr>
            <a:r>
              <a:rPr lang="en-US" b="1" dirty="0"/>
              <a:t>What to learn – SE</a:t>
            </a:r>
          </a:p>
          <a:p>
            <a:r>
              <a:rPr lang="en-US" dirty="0" smtClean="0"/>
              <a:t>Writing SE (G) – Narrate, describe, and explain with increasing specificity and detail to fulfill content area writing needs as more English is acquired</a:t>
            </a:r>
            <a:endParaRPr lang="en-US" dirty="0"/>
          </a:p>
          <a:p>
            <a:pPr marL="45720" indent="0">
              <a:buNone/>
            </a:pPr>
            <a:r>
              <a:rPr lang="en-US" b="1" dirty="0"/>
              <a:t>Stage of acquisition </a:t>
            </a:r>
            <a:r>
              <a:rPr lang="en-US" b="1" dirty="0" smtClean="0"/>
              <a:t>– PLD</a:t>
            </a:r>
          </a:p>
          <a:p>
            <a:r>
              <a:rPr lang="en-US" dirty="0" smtClean="0"/>
              <a:t>Intermediate writing (B)(iii)(VI) – These students exhibit writing features typical at this level, including undetailed descriptions, explanations, and narrations; difficulty expressing abstract ideas</a:t>
            </a:r>
            <a:endParaRPr lang="en-US"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19</a:t>
            </a:fld>
            <a:endParaRPr lang="en-US" dirty="0"/>
          </a:p>
        </p:txBody>
      </p:sp>
    </p:spTree>
    <p:extLst>
      <p:ext uri="{BB962C8B-B14F-4D97-AF65-F5344CB8AC3E}">
        <p14:creationId xmlns:p14="http://schemas.microsoft.com/office/powerpoint/2010/main" val="252077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r>
              <a:rPr lang="en-US" dirty="0" smtClean="0"/>
              <a:t>These slides have been prepared by the Student Assessment Division of the Texas Education Agency.</a:t>
            </a:r>
          </a:p>
          <a:p>
            <a:pPr marL="45720" indent="0">
              <a:buNone/>
            </a:pPr>
            <a:endParaRPr lang="en-US" dirty="0"/>
          </a:p>
          <a:p>
            <a:r>
              <a:rPr lang="en-US" dirty="0" smtClean="0"/>
              <a:t>If any slide is amended or revised for local use, please remove the TEA footer at the bottom of the slide.</a:t>
            </a:r>
            <a:endParaRPr lang="en-US" dirty="0"/>
          </a:p>
        </p:txBody>
      </p:sp>
      <p:sp>
        <p:nvSpPr>
          <p:cNvPr id="6" name="Footer Placeholder 5"/>
          <p:cNvSpPr>
            <a:spLocks noGrp="1"/>
          </p:cNvSpPr>
          <p:nvPr>
            <p:ph type="ftr" sz="quarter" idx="11"/>
          </p:nvPr>
        </p:nvSpPr>
        <p:spPr/>
        <p:txBody>
          <a:bodyPr/>
          <a:lstStyle/>
          <a:p>
            <a:r>
              <a:rPr lang="en-US" dirty="0" smtClean="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2</a:t>
            </a:fld>
            <a:endParaRPr lang="en-US" dirty="0"/>
          </a:p>
        </p:txBody>
      </p:sp>
    </p:spTree>
    <p:extLst>
      <p:ext uri="{BB962C8B-B14F-4D97-AF65-F5344CB8AC3E}">
        <p14:creationId xmlns:p14="http://schemas.microsoft.com/office/powerpoint/2010/main" val="2992844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PLDs and Instruction</a:t>
            </a:r>
            <a:endParaRPr lang="en-US" dirty="0"/>
          </a:p>
        </p:txBody>
      </p:sp>
      <p:sp>
        <p:nvSpPr>
          <p:cNvPr id="2" name="Content Placeholder 1"/>
          <p:cNvSpPr>
            <a:spLocks noGrp="1"/>
          </p:cNvSpPr>
          <p:nvPr>
            <p:ph idx="1"/>
          </p:nvPr>
        </p:nvSpPr>
        <p:spPr>
          <a:xfrm>
            <a:off x="914400" y="2490135"/>
            <a:ext cx="7315200" cy="3444997"/>
          </a:xfrm>
        </p:spPr>
        <p:txBody>
          <a:bodyPr>
            <a:normAutofit/>
          </a:bodyPr>
          <a:lstStyle/>
          <a:p>
            <a:r>
              <a:rPr lang="en-US" dirty="0" smtClean="0"/>
              <a:t>Teachers should use the PLDs throughout the school year as part of ongoing formative assessment to – </a:t>
            </a:r>
          </a:p>
          <a:p>
            <a:pPr lvl="1"/>
            <a:r>
              <a:rPr lang="en-US" dirty="0" smtClean="0"/>
              <a:t>stay attuned to the English language proficiency levels of their students,</a:t>
            </a:r>
          </a:p>
          <a:p>
            <a:pPr lvl="1"/>
            <a:r>
              <a:rPr lang="en-US" dirty="0" smtClean="0"/>
              <a:t>monitor progress, and</a:t>
            </a:r>
          </a:p>
          <a:p>
            <a:pPr lvl="1"/>
            <a:r>
              <a:rPr lang="en-US" dirty="0" smtClean="0"/>
              <a:t>linguistically tailor (accommodate) content area instruction and integrate second language instruction according to the proficiency level needs of their ELLs as the students learn more English.</a:t>
            </a:r>
            <a:endParaRPr lang="en-US" dirty="0"/>
          </a:p>
        </p:txBody>
      </p:sp>
      <p:sp>
        <p:nvSpPr>
          <p:cNvPr id="7" name="Footer Placeholder 6"/>
          <p:cNvSpPr>
            <a:spLocks noGrp="1"/>
          </p:cNvSpPr>
          <p:nvPr>
            <p:ph type="ftr" sz="quarter" idx="11"/>
          </p:nvPr>
        </p:nvSpPr>
        <p:spPr/>
        <p:txBody>
          <a:bodyPr/>
          <a:lstStyle/>
          <a:p>
            <a:r>
              <a:rPr lang="en-US" dirty="0"/>
              <a:t>TEA Student Assessment Division</a:t>
            </a:r>
          </a:p>
        </p:txBody>
      </p:sp>
      <p:sp>
        <p:nvSpPr>
          <p:cNvPr id="8" name="Slide Number Placeholder 7"/>
          <p:cNvSpPr>
            <a:spLocks noGrp="1"/>
          </p:cNvSpPr>
          <p:nvPr>
            <p:ph type="sldNum" sz="quarter" idx="12"/>
          </p:nvPr>
        </p:nvSpPr>
        <p:spPr/>
        <p:txBody>
          <a:bodyPr/>
          <a:lstStyle/>
          <a:p>
            <a:fld id="{F738E6B7-2717-4F37-B36A-F6AC4F3D59A4}" type="slidenum">
              <a:rPr lang="en-US" smtClean="0"/>
              <a:t>20</a:t>
            </a:fld>
            <a:endParaRPr lang="en-US" dirty="0"/>
          </a:p>
        </p:txBody>
      </p:sp>
    </p:spTree>
    <p:extLst>
      <p:ext uri="{BB962C8B-B14F-4D97-AF65-F5344CB8AC3E}">
        <p14:creationId xmlns:p14="http://schemas.microsoft.com/office/powerpoint/2010/main" val="169560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PLDs and Instruction</a:t>
            </a:r>
            <a:endParaRPr lang="en-US" dirty="0"/>
          </a:p>
        </p:txBody>
      </p:sp>
      <p:sp>
        <p:nvSpPr>
          <p:cNvPr id="2" name="Content Placeholder 1"/>
          <p:cNvSpPr>
            <a:spLocks noGrp="1"/>
          </p:cNvSpPr>
          <p:nvPr>
            <p:ph idx="1"/>
          </p:nvPr>
        </p:nvSpPr>
        <p:spPr>
          <a:xfrm>
            <a:off x="1000453" y="2425519"/>
            <a:ext cx="7315200" cy="3444997"/>
          </a:xfrm>
        </p:spPr>
        <p:txBody>
          <a:bodyPr>
            <a:normAutofit lnSpcReduction="10000"/>
          </a:bodyPr>
          <a:lstStyle/>
          <a:p>
            <a:pPr marL="230188" lvl="1" indent="-230188">
              <a:buFont typeface="Arial" pitchFamily="34" charset="0"/>
              <a:buChar char="•"/>
              <a:defRPr/>
            </a:pPr>
            <a:r>
              <a:rPr lang="en-US" sz="2400" dirty="0">
                <a:solidFill>
                  <a:schemeClr val="tx1"/>
                </a:solidFill>
              </a:rPr>
              <a:t>Note that for </a:t>
            </a:r>
            <a:r>
              <a:rPr lang="en-US" sz="2400" b="1" dirty="0">
                <a:solidFill>
                  <a:schemeClr val="accent6">
                    <a:lumMod val="50000"/>
                  </a:schemeClr>
                </a:solidFill>
              </a:rPr>
              <a:t>ongoing formative assessment </a:t>
            </a:r>
            <a:r>
              <a:rPr lang="en-US" sz="2400" dirty="0">
                <a:solidFill>
                  <a:schemeClr val="tx1"/>
                </a:solidFill>
              </a:rPr>
              <a:t>in grades 2–12, teachers use classroom observations and interactions in addition to student writing samples to monitor and promote growth in English language writing proficiency. </a:t>
            </a:r>
          </a:p>
          <a:p>
            <a:pPr marL="230188" lvl="1" indent="-230188">
              <a:buFont typeface="Arial" pitchFamily="34" charset="0"/>
              <a:buChar char="•"/>
              <a:defRPr/>
            </a:pPr>
            <a:r>
              <a:rPr lang="en-US" sz="2400" dirty="0">
                <a:solidFill>
                  <a:schemeClr val="tx1"/>
                </a:solidFill>
              </a:rPr>
              <a:t>At the </a:t>
            </a:r>
            <a:r>
              <a:rPr lang="en-US" sz="2400" b="1" dirty="0">
                <a:solidFill>
                  <a:schemeClr val="accent6">
                    <a:lumMod val="50000"/>
                  </a:schemeClr>
                </a:solidFill>
              </a:rPr>
              <a:t>time of TELPAS</a:t>
            </a:r>
            <a:r>
              <a:rPr lang="en-US" sz="2400" dirty="0">
                <a:solidFill>
                  <a:schemeClr val="tx1"/>
                </a:solidFill>
              </a:rPr>
              <a:t>, student writing collections are the sole basis for the assessment of English language writing proficiency. Information from classroom observations and interactions is not used. </a:t>
            </a:r>
          </a:p>
          <a:p>
            <a:endParaRPr lang="en-US" dirty="0">
              <a:solidFill>
                <a:schemeClr val="tx1"/>
              </a:solidFill>
            </a:endParaRPr>
          </a:p>
        </p:txBody>
      </p:sp>
      <p:sp>
        <p:nvSpPr>
          <p:cNvPr id="7" name="Footer Placeholder 6"/>
          <p:cNvSpPr>
            <a:spLocks noGrp="1"/>
          </p:cNvSpPr>
          <p:nvPr>
            <p:ph type="ftr" sz="quarter" idx="11"/>
          </p:nvPr>
        </p:nvSpPr>
        <p:spPr/>
        <p:txBody>
          <a:bodyPr/>
          <a:lstStyle/>
          <a:p>
            <a:r>
              <a:rPr lang="en-US" dirty="0"/>
              <a:t>TEA Student Assessment Division</a:t>
            </a:r>
          </a:p>
        </p:txBody>
      </p:sp>
      <p:sp>
        <p:nvSpPr>
          <p:cNvPr id="8" name="Slide Number Placeholder 7"/>
          <p:cNvSpPr>
            <a:spLocks noGrp="1"/>
          </p:cNvSpPr>
          <p:nvPr>
            <p:ph type="sldNum" sz="quarter" idx="12"/>
          </p:nvPr>
        </p:nvSpPr>
        <p:spPr/>
        <p:txBody>
          <a:bodyPr/>
          <a:lstStyle/>
          <a:p>
            <a:fld id="{F738E6B7-2717-4F37-B36A-F6AC4F3D59A4}" type="slidenum">
              <a:rPr lang="en-US" smtClean="0"/>
              <a:t>21</a:t>
            </a:fld>
            <a:endParaRPr lang="en-US" dirty="0"/>
          </a:p>
        </p:txBody>
      </p:sp>
    </p:spTree>
    <p:extLst>
      <p:ext uri="{BB962C8B-B14F-4D97-AF65-F5344CB8AC3E}">
        <p14:creationId xmlns:p14="http://schemas.microsoft.com/office/powerpoint/2010/main" val="2335426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915337"/>
            <a:ext cx="7620000" cy="1303867"/>
          </a:xfrm>
        </p:spPr>
        <p:txBody>
          <a:bodyPr>
            <a:normAutofit fontScale="90000"/>
          </a:bodyPr>
          <a:lstStyle/>
          <a:p>
            <a:r>
              <a:rPr lang="en-US" dirty="0" smtClean="0"/>
              <a:t>Benefit of TELPAS Rater </a:t>
            </a:r>
            <a:r>
              <a:rPr lang="en-US" dirty="0"/>
              <a:t>T</a:t>
            </a:r>
            <a:r>
              <a:rPr lang="en-US" dirty="0" smtClean="0"/>
              <a:t>raining on Formative </a:t>
            </a:r>
            <a:r>
              <a:rPr lang="en-US" dirty="0"/>
              <a:t>C</a:t>
            </a:r>
            <a:r>
              <a:rPr lang="en-US" dirty="0" smtClean="0"/>
              <a:t>lassroom </a:t>
            </a:r>
            <a:r>
              <a:rPr lang="en-US" dirty="0"/>
              <a:t>A</a:t>
            </a:r>
            <a:r>
              <a:rPr lang="en-US" dirty="0" smtClean="0"/>
              <a:t>ssessment</a:t>
            </a:r>
            <a:endParaRPr lang="en-US" dirty="0"/>
          </a:p>
        </p:txBody>
      </p:sp>
      <p:sp>
        <p:nvSpPr>
          <p:cNvPr id="2" name="Content Placeholder 1"/>
          <p:cNvSpPr>
            <a:spLocks noGrp="1"/>
          </p:cNvSpPr>
          <p:nvPr>
            <p:ph idx="1"/>
          </p:nvPr>
        </p:nvSpPr>
        <p:spPr/>
        <p:txBody>
          <a:bodyPr/>
          <a:lstStyle/>
          <a:p>
            <a:r>
              <a:rPr lang="en-US" dirty="0" smtClean="0"/>
              <a:t>Teachers trained as TELPAS raters internalize the PLDs so that they are able to </a:t>
            </a:r>
            <a:r>
              <a:rPr lang="en-US" b="1" dirty="0" smtClean="0">
                <a:solidFill>
                  <a:schemeClr val="accent6">
                    <a:lumMod val="50000"/>
                  </a:schemeClr>
                </a:solidFill>
              </a:rPr>
              <a:t>naturally and automatically</a:t>
            </a:r>
            <a:r>
              <a:rPr lang="en-US" dirty="0" smtClean="0"/>
              <a:t> assess their students’ English language proficiency levels during ongoing classroom instruction.</a:t>
            </a:r>
            <a:endParaRPr lang="en-US"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22</a:t>
            </a:fld>
            <a:endParaRPr lang="en-US" dirty="0"/>
          </a:p>
        </p:txBody>
      </p:sp>
    </p:spTree>
    <p:extLst>
      <p:ext uri="{BB962C8B-B14F-4D97-AF65-F5344CB8AC3E}">
        <p14:creationId xmlns:p14="http://schemas.microsoft.com/office/powerpoint/2010/main" val="253960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Benefit of Using PLDs in Instruction</a:t>
            </a:r>
            <a:endParaRPr lang="en-US" dirty="0"/>
          </a:p>
        </p:txBody>
      </p:sp>
      <p:sp>
        <p:nvSpPr>
          <p:cNvPr id="2" name="Content Placeholder 1"/>
          <p:cNvSpPr>
            <a:spLocks noGrp="1"/>
          </p:cNvSpPr>
          <p:nvPr>
            <p:ph idx="1"/>
          </p:nvPr>
        </p:nvSpPr>
        <p:spPr>
          <a:xfrm>
            <a:off x="990600" y="2490135"/>
            <a:ext cx="7162799" cy="3444997"/>
          </a:xfrm>
        </p:spPr>
        <p:txBody>
          <a:bodyPr/>
          <a:lstStyle/>
          <a:p>
            <a:r>
              <a:rPr lang="en-US" dirty="0" smtClean="0"/>
              <a:t>Teachers learn to make effective linguistic accommodations in class, which supports</a:t>
            </a:r>
          </a:p>
          <a:p>
            <a:pPr lvl="1"/>
            <a:r>
              <a:rPr lang="en-US" dirty="0" smtClean="0"/>
              <a:t>learning of academic subject matter (TEKS content area SEs)</a:t>
            </a:r>
          </a:p>
          <a:p>
            <a:pPr lvl="1"/>
            <a:r>
              <a:rPr lang="en-US" dirty="0" smtClean="0"/>
              <a:t>learning of English language (ELPS SEs)</a:t>
            </a:r>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23</a:t>
            </a:fld>
            <a:endParaRPr lang="en-US" dirty="0"/>
          </a:p>
        </p:txBody>
      </p:sp>
    </p:spTree>
    <p:extLst>
      <p:ext uri="{BB962C8B-B14F-4D97-AF65-F5344CB8AC3E}">
        <p14:creationId xmlns:p14="http://schemas.microsoft.com/office/powerpoint/2010/main" val="2203678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a:t>TEA Student Assessment Division</a:t>
            </a:r>
          </a:p>
        </p:txBody>
      </p:sp>
      <p:sp>
        <p:nvSpPr>
          <p:cNvPr id="8" name="Slide Number Placeholder 7"/>
          <p:cNvSpPr>
            <a:spLocks noGrp="1"/>
          </p:cNvSpPr>
          <p:nvPr>
            <p:ph type="sldNum" sz="quarter" idx="12"/>
          </p:nvPr>
        </p:nvSpPr>
        <p:spPr/>
        <p:txBody>
          <a:bodyPr/>
          <a:lstStyle/>
          <a:p>
            <a:fld id="{F738E6B7-2717-4F37-B36A-F6AC4F3D59A4}" type="slidenum">
              <a:rPr lang="en-US" smtClean="0"/>
              <a:t>24</a:t>
            </a:fld>
            <a:endParaRPr lang="en-US" dirty="0"/>
          </a:p>
        </p:txBody>
      </p:sp>
      <p:sp>
        <p:nvSpPr>
          <p:cNvPr id="5" name="Title 4"/>
          <p:cNvSpPr>
            <a:spLocks noGrp="1"/>
          </p:cNvSpPr>
          <p:nvPr>
            <p:ph type="title" idx="4294967295"/>
          </p:nvPr>
        </p:nvSpPr>
        <p:spPr>
          <a:xfrm>
            <a:off x="1231636" y="872471"/>
            <a:ext cx="6799262" cy="1303337"/>
          </a:xfrm>
        </p:spPr>
        <p:txBody>
          <a:bodyPr/>
          <a:lstStyle/>
          <a:p>
            <a:r>
              <a:rPr lang="en-US" dirty="0" smtClean="0"/>
              <a:t>Measuring the ELPS</a:t>
            </a:r>
            <a:endParaRPr lang="en-US" dirty="0"/>
          </a:p>
        </p:txBody>
      </p:sp>
      <p:sp>
        <p:nvSpPr>
          <p:cNvPr id="2" name="Content Placeholder 1"/>
          <p:cNvSpPr>
            <a:spLocks noGrp="1"/>
          </p:cNvSpPr>
          <p:nvPr>
            <p:ph idx="4294967295"/>
          </p:nvPr>
        </p:nvSpPr>
        <p:spPr>
          <a:xfrm>
            <a:off x="872065" y="4919663"/>
            <a:ext cx="7509935" cy="719137"/>
          </a:xfrm>
        </p:spPr>
        <p:txBody>
          <a:bodyPr/>
          <a:lstStyle/>
          <a:p>
            <a:pPr marL="0" indent="0" algn="ctr">
              <a:buNone/>
            </a:pPr>
            <a:r>
              <a:rPr lang="en-US" dirty="0" smtClean="0"/>
              <a:t>TELPAS measures the ELPS; the two are integrally aligned.</a:t>
            </a:r>
          </a:p>
          <a:p>
            <a:endParaRPr lang="en-US" dirty="0"/>
          </a:p>
          <a:p>
            <a:pPr marL="45720" indent="0">
              <a:buNone/>
            </a:pPr>
            <a:endParaRPr lang="en-US" dirty="0"/>
          </a:p>
        </p:txBody>
      </p:sp>
      <p:sp>
        <p:nvSpPr>
          <p:cNvPr id="6" name="TextBox 5"/>
          <p:cNvSpPr txBox="1"/>
          <p:nvPr/>
        </p:nvSpPr>
        <p:spPr>
          <a:xfrm>
            <a:off x="1066800" y="2175808"/>
            <a:ext cx="7128935" cy="2400657"/>
          </a:xfrm>
          <a:prstGeom prst="rect">
            <a:avLst/>
          </a:prstGeom>
          <a:solidFill>
            <a:schemeClr val="accent6">
              <a:lumMod val="50000"/>
            </a:schemeClr>
          </a:solidFill>
        </p:spPr>
        <p:txBody>
          <a:bodyPr wrap="square" rtlCol="0">
            <a:spAutoFit/>
          </a:bodyPr>
          <a:lstStyle>
            <a:defPPr>
              <a:defRPr lang="en-US"/>
            </a:defPPr>
            <a:lvl1pPr>
              <a:defRPr>
                <a:solidFill>
                  <a:schemeClr val="bg1"/>
                </a:solidFill>
              </a:defRPr>
            </a:lvl1pPr>
          </a:lstStyle>
          <a:p>
            <a:pPr algn="ctr"/>
            <a:r>
              <a:rPr lang="en-US" sz="3000" dirty="0"/>
              <a:t>TELPAS assesses the abilities outlined in the </a:t>
            </a:r>
            <a:endParaRPr lang="en-US" sz="3000" dirty="0" smtClean="0"/>
          </a:p>
          <a:p>
            <a:pPr algn="ctr"/>
            <a:r>
              <a:rPr lang="en-US" sz="3000" b="1" dirty="0" smtClean="0"/>
              <a:t>ELPS </a:t>
            </a:r>
            <a:r>
              <a:rPr lang="en-US" sz="3000" b="1" dirty="0"/>
              <a:t>student expectations (SEs)</a:t>
            </a:r>
            <a:r>
              <a:rPr lang="en-US" sz="3000" dirty="0"/>
              <a:t> </a:t>
            </a:r>
            <a:endParaRPr lang="en-US" sz="3000" dirty="0" smtClean="0"/>
          </a:p>
          <a:p>
            <a:pPr algn="ctr"/>
            <a:r>
              <a:rPr lang="en-US" sz="3000" dirty="0" smtClean="0"/>
              <a:t>and </a:t>
            </a:r>
            <a:r>
              <a:rPr lang="en-US" sz="3000" dirty="0"/>
              <a:t>reports performance in alignment with the </a:t>
            </a:r>
            <a:endParaRPr lang="en-US" sz="3000" dirty="0" smtClean="0"/>
          </a:p>
          <a:p>
            <a:pPr algn="ctr"/>
            <a:r>
              <a:rPr lang="en-US" sz="3000" b="1" dirty="0" smtClean="0"/>
              <a:t>ELPS </a:t>
            </a:r>
            <a:r>
              <a:rPr lang="en-US" sz="3000" b="1" dirty="0"/>
              <a:t>proficiency level descriptors (PLDs).</a:t>
            </a:r>
          </a:p>
        </p:txBody>
      </p:sp>
    </p:spTree>
    <p:extLst>
      <p:ext uri="{BB962C8B-B14F-4D97-AF65-F5344CB8AC3E}">
        <p14:creationId xmlns:p14="http://schemas.microsoft.com/office/powerpoint/2010/main" val="3548483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Writing in </a:t>
            </a:r>
            <a:r>
              <a:rPr lang="en-US" smtClean="0"/>
              <a:t>the Content Areas</a:t>
            </a:r>
            <a:endParaRPr lang="en-US" dirty="0"/>
          </a:p>
        </p:txBody>
      </p:sp>
      <p:sp>
        <p:nvSpPr>
          <p:cNvPr id="2" name="Text Placeholder 1"/>
          <p:cNvSpPr>
            <a:spLocks noGrp="1"/>
          </p:cNvSpPr>
          <p:nvPr>
            <p:ph type="body" idx="1"/>
          </p:nvPr>
        </p:nvSpPr>
        <p:spPr/>
        <p:txBody>
          <a:bodyPr/>
          <a:lstStyle/>
          <a:p>
            <a:r>
              <a:rPr lang="en-US" dirty="0" smtClean="0"/>
              <a:t>Mathematics</a:t>
            </a:r>
            <a:endParaRPr lang="en-US" dirty="0"/>
          </a:p>
        </p:txBody>
      </p:sp>
    </p:spTree>
    <p:extLst>
      <p:ext uri="{BB962C8B-B14F-4D97-AF65-F5344CB8AC3E}">
        <p14:creationId xmlns:p14="http://schemas.microsoft.com/office/powerpoint/2010/main" val="3465532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Elementary </a:t>
            </a:r>
            <a:r>
              <a:rPr lang="en-US" dirty="0" smtClean="0"/>
              <a:t>Example</a:t>
            </a:r>
            <a:endParaRPr lang="en-US" dirty="0"/>
          </a:p>
        </p:txBody>
      </p:sp>
      <p:sp>
        <p:nvSpPr>
          <p:cNvPr id="9" name="Content Placeholder 8"/>
          <p:cNvSpPr>
            <a:spLocks noGrp="1"/>
          </p:cNvSpPr>
          <p:nvPr>
            <p:ph idx="1"/>
          </p:nvPr>
        </p:nvSpPr>
        <p:spPr>
          <a:xfrm>
            <a:off x="838200" y="2362200"/>
            <a:ext cx="7467600" cy="3444997"/>
          </a:xfrm>
        </p:spPr>
        <p:txBody>
          <a:bodyPr>
            <a:noAutofit/>
          </a:bodyPr>
          <a:lstStyle/>
          <a:p>
            <a:pPr marL="45720" indent="0">
              <a:buNone/>
            </a:pPr>
            <a:r>
              <a:rPr lang="en-US" sz="1700" dirty="0"/>
              <a:t>TEKS </a:t>
            </a:r>
            <a:r>
              <a:rPr lang="en-US" sz="1700" dirty="0" smtClean="0"/>
              <a:t>3 (4) Number and operations.</a:t>
            </a:r>
          </a:p>
          <a:p>
            <a:r>
              <a:rPr lang="en-US" sz="1700" dirty="0"/>
              <a:t>The student applies mathematical process standards to develop and use strategies and methods for whole number computations in order to solve problems with efficiency and </a:t>
            </a:r>
            <a:r>
              <a:rPr lang="en-US" sz="1700" dirty="0" smtClean="0"/>
              <a:t>accuracy. The student is expected to: (G) use strategies and algorithms, including the standard algorithm, to multiply a two-digit number by a one-digit number. Strategies may include mental math, partial products, and the commutative, associative, and distributive properties</a:t>
            </a:r>
            <a:r>
              <a:rPr lang="en-US" sz="1700" dirty="0" smtClean="0"/>
              <a:t>.</a:t>
            </a:r>
            <a:endParaRPr lang="en-US" sz="800" dirty="0"/>
          </a:p>
          <a:p>
            <a:pPr marL="0" indent="0">
              <a:buNone/>
            </a:pPr>
            <a:r>
              <a:rPr lang="en-US" sz="1500" b="1" dirty="0" smtClean="0">
                <a:solidFill>
                  <a:schemeClr val="accent6">
                    <a:lumMod val="50000"/>
                  </a:schemeClr>
                </a:solidFill>
              </a:rPr>
              <a:t>Example Writing Assignment: </a:t>
            </a:r>
            <a:endParaRPr lang="en-US" sz="1500" b="1" dirty="0">
              <a:solidFill>
                <a:schemeClr val="accent6">
                  <a:lumMod val="50000"/>
                </a:schemeClr>
              </a:solidFill>
            </a:endParaRPr>
          </a:p>
          <a:p>
            <a:pPr marL="0" indent="0">
              <a:buNone/>
            </a:pPr>
            <a:r>
              <a:rPr lang="en-US" sz="1500" b="1" dirty="0" smtClean="0">
                <a:solidFill>
                  <a:schemeClr val="accent6">
                    <a:lumMod val="50000"/>
                  </a:schemeClr>
                </a:solidFill>
              </a:rPr>
              <a:t>Solve the problem and </a:t>
            </a:r>
            <a:r>
              <a:rPr lang="en-US" sz="1500" b="1" dirty="0">
                <a:solidFill>
                  <a:schemeClr val="accent6">
                    <a:lumMod val="50000"/>
                  </a:schemeClr>
                </a:solidFill>
              </a:rPr>
              <a:t>e</a:t>
            </a:r>
            <a:r>
              <a:rPr lang="en-US" sz="1500" b="1" dirty="0" smtClean="0">
                <a:solidFill>
                  <a:schemeClr val="accent6">
                    <a:lumMod val="50000"/>
                  </a:schemeClr>
                </a:solidFill>
              </a:rPr>
              <a:t>xplain the strategy you used to get your answer.  </a:t>
            </a:r>
          </a:p>
          <a:p>
            <a:pPr marL="0" indent="0">
              <a:buNone/>
            </a:pPr>
            <a:r>
              <a:rPr lang="en-US" sz="1500" b="1" dirty="0" smtClean="0">
                <a:solidFill>
                  <a:schemeClr val="accent6">
                    <a:lumMod val="50000"/>
                  </a:schemeClr>
                </a:solidFill>
              </a:rPr>
              <a:t>There were </a:t>
            </a:r>
            <a:r>
              <a:rPr lang="en-US" sz="1500" b="1" dirty="0" smtClean="0">
                <a:solidFill>
                  <a:schemeClr val="accent6">
                    <a:lumMod val="50000"/>
                  </a:schemeClr>
                </a:solidFill>
              </a:rPr>
              <a:t>8 classmates </a:t>
            </a:r>
            <a:r>
              <a:rPr lang="en-US" sz="1500" b="1" dirty="0" smtClean="0">
                <a:solidFill>
                  <a:schemeClr val="accent6">
                    <a:lumMod val="50000"/>
                  </a:schemeClr>
                </a:solidFill>
              </a:rPr>
              <a:t>who were planting flowers when </a:t>
            </a:r>
            <a:r>
              <a:rPr lang="en-US" sz="1500" b="1" dirty="0" smtClean="0">
                <a:solidFill>
                  <a:schemeClr val="accent6">
                    <a:lumMod val="50000"/>
                  </a:schemeClr>
                </a:solidFill>
              </a:rPr>
              <a:t>3 more </a:t>
            </a:r>
            <a:r>
              <a:rPr lang="en-US" sz="1500" b="1" dirty="0" smtClean="0">
                <a:solidFill>
                  <a:schemeClr val="accent6">
                    <a:lumMod val="50000"/>
                  </a:schemeClr>
                </a:solidFill>
              </a:rPr>
              <a:t>students joined to help. If each student plants 4 flowers, how many flowers did they plant total?  </a:t>
            </a:r>
            <a:endParaRPr lang="en-US" sz="1500" b="1" dirty="0">
              <a:solidFill>
                <a:schemeClr val="accent6">
                  <a:lumMod val="50000"/>
                </a:schemeClr>
              </a:solidFill>
            </a:endParaRPr>
          </a:p>
        </p:txBody>
      </p:sp>
      <p:sp>
        <p:nvSpPr>
          <p:cNvPr id="2" name="Footer Placeholder 1"/>
          <p:cNvSpPr>
            <a:spLocks noGrp="1"/>
          </p:cNvSpPr>
          <p:nvPr>
            <p:ph type="ftr" sz="quarter" idx="11"/>
          </p:nvPr>
        </p:nvSpPr>
        <p:spPr/>
        <p:txBody>
          <a:bodyPr/>
          <a:lstStyle/>
          <a:p>
            <a:r>
              <a:rPr lang="en-US" dirty="0"/>
              <a:t>TEA Student Assessment Division</a:t>
            </a:r>
          </a:p>
        </p:txBody>
      </p:sp>
      <p:sp>
        <p:nvSpPr>
          <p:cNvPr id="3" name="Slide Number Placeholder 2"/>
          <p:cNvSpPr>
            <a:spLocks noGrp="1"/>
          </p:cNvSpPr>
          <p:nvPr>
            <p:ph type="sldNum" sz="quarter" idx="12"/>
          </p:nvPr>
        </p:nvSpPr>
        <p:spPr/>
        <p:txBody>
          <a:bodyPr/>
          <a:lstStyle/>
          <a:p>
            <a:fld id="{F738E6B7-2717-4F37-B36A-F6AC4F3D59A4}" type="slidenum">
              <a:rPr lang="en-US" smtClean="0"/>
              <a:t>26</a:t>
            </a:fld>
            <a:endParaRPr lang="en-US" dirty="0"/>
          </a:p>
        </p:txBody>
      </p:sp>
    </p:spTree>
    <p:extLst>
      <p:ext uri="{BB962C8B-B14F-4D97-AF65-F5344CB8AC3E}">
        <p14:creationId xmlns:p14="http://schemas.microsoft.com/office/powerpoint/2010/main" val="3868323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Elementary </a:t>
            </a:r>
            <a:r>
              <a:rPr lang="en-US" dirty="0" smtClean="0"/>
              <a:t>Example</a:t>
            </a:r>
            <a:endParaRPr lang="en-US" dirty="0"/>
          </a:p>
        </p:txBody>
      </p:sp>
      <p:sp>
        <p:nvSpPr>
          <p:cNvPr id="9" name="Content Placeholder 8"/>
          <p:cNvSpPr>
            <a:spLocks noGrp="1"/>
          </p:cNvSpPr>
          <p:nvPr>
            <p:ph idx="1"/>
          </p:nvPr>
        </p:nvSpPr>
        <p:spPr/>
        <p:txBody>
          <a:bodyPr>
            <a:noAutofit/>
          </a:bodyPr>
          <a:lstStyle/>
          <a:p>
            <a:pPr marL="45720" indent="0">
              <a:buNone/>
            </a:pPr>
            <a:r>
              <a:rPr lang="en-US" sz="1700" dirty="0" smtClean="0"/>
              <a:t>ELPS </a:t>
            </a:r>
            <a:endParaRPr lang="en-US" sz="1700" dirty="0" smtClean="0"/>
          </a:p>
          <a:p>
            <a:r>
              <a:rPr lang="en-US" sz="1700" dirty="0" smtClean="0"/>
              <a:t>5(B</a:t>
            </a:r>
            <a:r>
              <a:rPr lang="en-US" sz="1700" dirty="0"/>
              <a:t>) write using newly acquired basic vocabulary and content-based grade-level vocabulary </a:t>
            </a:r>
            <a:endParaRPr lang="en-US" sz="1700" dirty="0" smtClean="0"/>
          </a:p>
          <a:p>
            <a:r>
              <a:rPr lang="en-US" sz="1700" dirty="0"/>
              <a:t>5(F) write using a variety of grade-appropriate sentence lengths, patterns, and connecting words to combine phrases, clauses, and sentences in increasingly accurate ways as more English is acquired </a:t>
            </a:r>
            <a:endParaRPr lang="en-US" sz="1700" dirty="0"/>
          </a:p>
          <a:p>
            <a:r>
              <a:rPr lang="en-US" sz="1700" dirty="0" smtClean="0"/>
              <a:t>5(G</a:t>
            </a:r>
            <a:r>
              <a:rPr lang="en-US" sz="1700" dirty="0"/>
              <a:t>) narrate, describe, and explain with increasing specificity and detail to fulfill content area writing needs as more English is acquired</a:t>
            </a:r>
          </a:p>
          <a:p>
            <a:pPr marL="0" indent="0">
              <a:buNone/>
            </a:pPr>
            <a:endParaRPr lang="en-US" sz="1700" dirty="0"/>
          </a:p>
        </p:txBody>
      </p:sp>
      <p:sp>
        <p:nvSpPr>
          <p:cNvPr id="2" name="Footer Placeholder 1"/>
          <p:cNvSpPr>
            <a:spLocks noGrp="1"/>
          </p:cNvSpPr>
          <p:nvPr>
            <p:ph type="ftr" sz="quarter" idx="11"/>
          </p:nvPr>
        </p:nvSpPr>
        <p:spPr/>
        <p:txBody>
          <a:bodyPr/>
          <a:lstStyle/>
          <a:p>
            <a:r>
              <a:rPr lang="en-US" dirty="0"/>
              <a:t>TEA Student Assessment Division</a:t>
            </a:r>
          </a:p>
        </p:txBody>
      </p:sp>
      <p:sp>
        <p:nvSpPr>
          <p:cNvPr id="3" name="Slide Number Placeholder 2"/>
          <p:cNvSpPr>
            <a:spLocks noGrp="1"/>
          </p:cNvSpPr>
          <p:nvPr>
            <p:ph type="sldNum" sz="quarter" idx="12"/>
          </p:nvPr>
        </p:nvSpPr>
        <p:spPr/>
        <p:txBody>
          <a:bodyPr/>
          <a:lstStyle/>
          <a:p>
            <a:fld id="{F738E6B7-2717-4F37-B36A-F6AC4F3D59A4}" type="slidenum">
              <a:rPr lang="en-US" smtClean="0"/>
              <a:t>27</a:t>
            </a:fld>
            <a:endParaRPr lang="en-US" dirty="0"/>
          </a:p>
        </p:txBody>
      </p:sp>
    </p:spTree>
    <p:extLst>
      <p:ext uri="{BB962C8B-B14F-4D97-AF65-F5344CB8AC3E}">
        <p14:creationId xmlns:p14="http://schemas.microsoft.com/office/powerpoint/2010/main" val="1280334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Middle </a:t>
            </a:r>
            <a:r>
              <a:rPr lang="en-US" dirty="0" smtClean="0"/>
              <a:t>School Example</a:t>
            </a:r>
            <a:endParaRPr lang="en-US" dirty="0"/>
          </a:p>
        </p:txBody>
      </p:sp>
      <p:sp>
        <p:nvSpPr>
          <p:cNvPr id="6" name="Content Placeholder 5"/>
          <p:cNvSpPr>
            <a:spLocks noGrp="1"/>
          </p:cNvSpPr>
          <p:nvPr>
            <p:ph idx="1"/>
          </p:nvPr>
        </p:nvSpPr>
        <p:spPr>
          <a:xfrm>
            <a:off x="1066799" y="2490135"/>
            <a:ext cx="7010401" cy="3444997"/>
          </a:xfrm>
        </p:spPr>
        <p:txBody>
          <a:bodyPr>
            <a:noAutofit/>
          </a:bodyPr>
          <a:lstStyle/>
          <a:p>
            <a:pPr marL="45720" indent="0">
              <a:buNone/>
            </a:pPr>
            <a:r>
              <a:rPr lang="en-US" sz="1700" dirty="0"/>
              <a:t>TEKS </a:t>
            </a:r>
            <a:r>
              <a:rPr lang="en-US" sz="1700" dirty="0" smtClean="0"/>
              <a:t>6 (2) </a:t>
            </a:r>
            <a:r>
              <a:rPr lang="en-US" sz="1700" dirty="0"/>
              <a:t>Number and operations</a:t>
            </a:r>
            <a:r>
              <a:rPr lang="en-US" sz="1700" dirty="0" smtClean="0"/>
              <a:t>. </a:t>
            </a:r>
          </a:p>
          <a:p>
            <a:r>
              <a:rPr lang="en-US" sz="1700" dirty="0"/>
              <a:t>The student applies mathematical process standards to represent and use rational numbers in a variety of forms</a:t>
            </a:r>
            <a:r>
              <a:rPr lang="en-US" sz="1700" dirty="0" smtClean="0"/>
              <a:t>. </a:t>
            </a:r>
            <a:r>
              <a:rPr lang="en-US" sz="1700" dirty="0"/>
              <a:t>The student is expected to</a:t>
            </a:r>
            <a:r>
              <a:rPr lang="en-US" sz="1700" dirty="0" smtClean="0"/>
              <a:t>: (D) order </a:t>
            </a:r>
            <a:r>
              <a:rPr lang="en-US" sz="1700" dirty="0"/>
              <a:t>a set of rational numbers arising from mathematical and real-world </a:t>
            </a:r>
            <a:r>
              <a:rPr lang="en-US" sz="1700" dirty="0" smtClean="0"/>
              <a:t>contexts.</a:t>
            </a:r>
          </a:p>
          <a:p>
            <a:pPr marL="0" indent="0">
              <a:buNone/>
            </a:pPr>
            <a:r>
              <a:rPr lang="en-US" sz="1500" b="1" dirty="0" smtClean="0">
                <a:solidFill>
                  <a:schemeClr val="accent6">
                    <a:lumMod val="50000"/>
                  </a:schemeClr>
                </a:solidFill>
              </a:rPr>
              <a:t>Example </a:t>
            </a:r>
            <a:r>
              <a:rPr lang="en-US" sz="1500" b="1" dirty="0" smtClean="0">
                <a:solidFill>
                  <a:schemeClr val="accent6">
                    <a:lumMod val="50000"/>
                  </a:schemeClr>
                </a:solidFill>
              </a:rPr>
              <a:t>Writing Assignment:</a:t>
            </a:r>
            <a:endParaRPr lang="en-US" sz="1500" b="1" dirty="0">
              <a:solidFill>
                <a:schemeClr val="accent6">
                  <a:lumMod val="50000"/>
                </a:schemeClr>
              </a:solidFill>
            </a:endParaRPr>
          </a:p>
          <a:p>
            <a:pPr marL="0" indent="0">
              <a:spcBef>
                <a:spcPts val="0"/>
              </a:spcBef>
              <a:buNone/>
            </a:pPr>
            <a:r>
              <a:rPr lang="en-US" sz="1500" b="1" dirty="0">
                <a:solidFill>
                  <a:schemeClr val="accent6">
                    <a:lumMod val="50000"/>
                  </a:schemeClr>
                </a:solidFill>
              </a:rPr>
              <a:t>Solve </a:t>
            </a:r>
            <a:r>
              <a:rPr lang="en-US" sz="1500" b="1" dirty="0" smtClean="0">
                <a:solidFill>
                  <a:schemeClr val="accent6">
                    <a:lumMod val="50000"/>
                  </a:schemeClr>
                </a:solidFill>
              </a:rPr>
              <a:t>the problem and explain the steps taken.</a:t>
            </a:r>
            <a:endParaRPr lang="en-US" sz="1500" b="1" dirty="0">
              <a:solidFill>
                <a:schemeClr val="accent6">
                  <a:lumMod val="50000"/>
                </a:schemeClr>
              </a:solidFill>
            </a:endParaRPr>
          </a:p>
          <a:p>
            <a:pPr marL="0" indent="0">
              <a:spcBef>
                <a:spcPts val="0"/>
              </a:spcBef>
              <a:buNone/>
            </a:pPr>
            <a:r>
              <a:rPr lang="en-US" sz="1500" b="1" dirty="0">
                <a:solidFill>
                  <a:schemeClr val="accent6">
                    <a:lumMod val="50000"/>
                  </a:schemeClr>
                </a:solidFill>
              </a:rPr>
              <a:t>There are four students working on a project in math class.  Miguel has completed 1/8 of the project, Gina has completed 13% of the project, Jatziry has completed 0.10 of the project, and Kwa has completed 1/9 of the project.  Make a list of the students in order from least to greatest by the amount of the project they </a:t>
            </a:r>
            <a:r>
              <a:rPr lang="en-US" sz="1500" b="1" dirty="0" smtClean="0">
                <a:solidFill>
                  <a:schemeClr val="accent6">
                    <a:lumMod val="50000"/>
                  </a:schemeClr>
                </a:solidFill>
              </a:rPr>
              <a:t>have completed</a:t>
            </a:r>
            <a:r>
              <a:rPr lang="en-US" sz="1500" b="1" dirty="0">
                <a:solidFill>
                  <a:schemeClr val="accent6">
                    <a:lumMod val="50000"/>
                  </a:schemeClr>
                </a:solidFill>
              </a:rPr>
              <a:t>.  </a:t>
            </a:r>
          </a:p>
        </p:txBody>
      </p:sp>
      <p:sp>
        <p:nvSpPr>
          <p:cNvPr id="3" name="Footer Placeholder 2"/>
          <p:cNvSpPr>
            <a:spLocks noGrp="1"/>
          </p:cNvSpPr>
          <p:nvPr>
            <p:ph type="ftr" sz="quarter" idx="11"/>
          </p:nvPr>
        </p:nvSpPr>
        <p:spPr/>
        <p:txBody>
          <a:bodyPr/>
          <a:lstStyle/>
          <a:p>
            <a:r>
              <a:rPr lang="en-US" dirty="0"/>
              <a:t>TEA Student Assessment Division</a:t>
            </a:r>
          </a:p>
        </p:txBody>
      </p:sp>
      <p:sp>
        <p:nvSpPr>
          <p:cNvPr id="4" name="Slide Number Placeholder 3"/>
          <p:cNvSpPr>
            <a:spLocks noGrp="1"/>
          </p:cNvSpPr>
          <p:nvPr>
            <p:ph type="sldNum" sz="quarter" idx="12"/>
          </p:nvPr>
        </p:nvSpPr>
        <p:spPr/>
        <p:txBody>
          <a:bodyPr/>
          <a:lstStyle/>
          <a:p>
            <a:fld id="{F738E6B7-2717-4F37-B36A-F6AC4F3D59A4}" type="slidenum">
              <a:rPr lang="en-US" smtClean="0"/>
              <a:t>28</a:t>
            </a:fld>
            <a:endParaRPr lang="en-US" dirty="0"/>
          </a:p>
        </p:txBody>
      </p:sp>
    </p:spTree>
    <p:extLst>
      <p:ext uri="{BB962C8B-B14F-4D97-AF65-F5344CB8AC3E}">
        <p14:creationId xmlns:p14="http://schemas.microsoft.com/office/powerpoint/2010/main" val="162009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Middle </a:t>
            </a:r>
            <a:r>
              <a:rPr lang="en-US" dirty="0" smtClean="0"/>
              <a:t>School Example</a:t>
            </a:r>
            <a:endParaRPr lang="en-US" dirty="0"/>
          </a:p>
        </p:txBody>
      </p:sp>
      <p:sp>
        <p:nvSpPr>
          <p:cNvPr id="6" name="Content Placeholder 5"/>
          <p:cNvSpPr>
            <a:spLocks noGrp="1"/>
          </p:cNvSpPr>
          <p:nvPr>
            <p:ph idx="1"/>
          </p:nvPr>
        </p:nvSpPr>
        <p:spPr/>
        <p:txBody>
          <a:bodyPr>
            <a:noAutofit/>
          </a:bodyPr>
          <a:lstStyle/>
          <a:p>
            <a:pPr marL="45720" indent="0">
              <a:buNone/>
            </a:pPr>
            <a:r>
              <a:rPr lang="en-US" sz="1700" dirty="0" smtClean="0"/>
              <a:t>ELPS </a:t>
            </a:r>
            <a:endParaRPr lang="en-US" sz="1700" dirty="0" smtClean="0"/>
          </a:p>
          <a:p>
            <a:r>
              <a:rPr lang="en-US" sz="1700" dirty="0"/>
              <a:t>5(B) write using newly acquired basic vocabulary and content-based grade-level vocabulary </a:t>
            </a:r>
            <a:endParaRPr lang="en-US" sz="1700" dirty="0" smtClean="0"/>
          </a:p>
          <a:p>
            <a:r>
              <a:rPr lang="en-US" sz="1700" dirty="0" smtClean="0"/>
              <a:t>5(F</a:t>
            </a:r>
            <a:r>
              <a:rPr lang="en-US" sz="1700" dirty="0"/>
              <a:t>) write using a variety of grade-appropriate sentence lengths, patterns, and connecting words to combine phrases, clauses, and sentences in increasingly accurate ways as more English is acquired </a:t>
            </a:r>
          </a:p>
          <a:p>
            <a:r>
              <a:rPr lang="en-US" sz="1700" dirty="0" smtClean="0"/>
              <a:t>5(G</a:t>
            </a:r>
            <a:r>
              <a:rPr lang="en-US" sz="1700" dirty="0"/>
              <a:t>) narrate, describe, and explain with increasing specificity and detail to fulfill content area writing needs as more English is </a:t>
            </a:r>
            <a:r>
              <a:rPr lang="en-US" sz="1700" dirty="0" smtClean="0"/>
              <a:t>acquired</a:t>
            </a:r>
          </a:p>
          <a:p>
            <a:pPr marL="45720" indent="0">
              <a:buNone/>
            </a:pPr>
            <a:endParaRPr lang="en-US" sz="1700" dirty="0"/>
          </a:p>
          <a:p>
            <a:pPr marL="0" indent="0">
              <a:buNone/>
            </a:pPr>
            <a:r>
              <a:rPr lang="en-US" sz="1700" b="1" dirty="0" smtClean="0">
                <a:solidFill>
                  <a:schemeClr val="accent6">
                    <a:lumMod val="50000"/>
                  </a:schemeClr>
                </a:solidFill>
              </a:rPr>
              <a:t>  </a:t>
            </a:r>
            <a:endParaRPr lang="en-US" sz="1700" b="1" dirty="0">
              <a:solidFill>
                <a:schemeClr val="accent6">
                  <a:lumMod val="50000"/>
                </a:schemeClr>
              </a:solidFill>
            </a:endParaRPr>
          </a:p>
        </p:txBody>
      </p:sp>
      <p:sp>
        <p:nvSpPr>
          <p:cNvPr id="3" name="Footer Placeholder 2"/>
          <p:cNvSpPr>
            <a:spLocks noGrp="1"/>
          </p:cNvSpPr>
          <p:nvPr>
            <p:ph type="ftr" sz="quarter" idx="11"/>
          </p:nvPr>
        </p:nvSpPr>
        <p:spPr/>
        <p:txBody>
          <a:bodyPr/>
          <a:lstStyle/>
          <a:p>
            <a:r>
              <a:rPr lang="en-US" dirty="0"/>
              <a:t>TEA Student Assessment Division</a:t>
            </a:r>
          </a:p>
        </p:txBody>
      </p:sp>
      <p:sp>
        <p:nvSpPr>
          <p:cNvPr id="4" name="Slide Number Placeholder 3"/>
          <p:cNvSpPr>
            <a:spLocks noGrp="1"/>
          </p:cNvSpPr>
          <p:nvPr>
            <p:ph type="sldNum" sz="quarter" idx="12"/>
          </p:nvPr>
        </p:nvSpPr>
        <p:spPr/>
        <p:txBody>
          <a:bodyPr/>
          <a:lstStyle/>
          <a:p>
            <a:fld id="{F738E6B7-2717-4F37-B36A-F6AC4F3D59A4}" type="slidenum">
              <a:rPr lang="en-US" smtClean="0"/>
              <a:t>29</a:t>
            </a:fld>
            <a:endParaRPr lang="en-US" dirty="0"/>
          </a:p>
        </p:txBody>
      </p:sp>
    </p:spTree>
    <p:extLst>
      <p:ext uri="{BB962C8B-B14F-4D97-AF65-F5344CB8AC3E}">
        <p14:creationId xmlns:p14="http://schemas.microsoft.com/office/powerpoint/2010/main" val="3577063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To show close connection between ELPS and TELPAS for the domain of writing for grades 2–12</a:t>
            </a:r>
          </a:p>
          <a:p>
            <a:endParaRPr lang="en-US" dirty="0"/>
          </a:p>
          <a:p>
            <a:r>
              <a:rPr lang="en-US" dirty="0" smtClean="0"/>
              <a:t>To reinforce benefits of incorporating ELPS for writing in content area instruction to teach and assess ELLs effectively throughout the year</a:t>
            </a:r>
          </a:p>
          <a:p>
            <a:endParaRPr lang="en-US" dirty="0"/>
          </a:p>
          <a:p>
            <a:r>
              <a:rPr lang="en-US" dirty="0" smtClean="0"/>
              <a:t>To assist teachers to incorporate writing assignments during content area instruction so there is a smooth transition to gather writing samples for TELPAS</a:t>
            </a:r>
            <a:endParaRPr lang="en-US"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3</a:t>
            </a:fld>
            <a:endParaRPr lang="en-US" dirty="0"/>
          </a:p>
        </p:txBody>
      </p:sp>
    </p:spTree>
    <p:extLst>
      <p:ext uri="{BB962C8B-B14F-4D97-AF65-F5344CB8AC3E}">
        <p14:creationId xmlns:p14="http://schemas.microsoft.com/office/powerpoint/2010/main" val="4253316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a:t>
            </a:r>
            <a:r>
              <a:rPr lang="en-US" dirty="0" smtClean="0"/>
              <a:t>School Example</a:t>
            </a:r>
            <a:endParaRPr lang="en-US" dirty="0"/>
          </a:p>
        </p:txBody>
      </p:sp>
      <p:sp>
        <p:nvSpPr>
          <p:cNvPr id="3" name="Content Placeholder 2"/>
          <p:cNvSpPr>
            <a:spLocks noGrp="1"/>
          </p:cNvSpPr>
          <p:nvPr>
            <p:ph idx="1"/>
          </p:nvPr>
        </p:nvSpPr>
        <p:spPr>
          <a:xfrm>
            <a:off x="1066800" y="2490135"/>
            <a:ext cx="7086600" cy="3444997"/>
          </a:xfrm>
        </p:spPr>
        <p:txBody>
          <a:bodyPr>
            <a:normAutofit/>
          </a:bodyPr>
          <a:lstStyle/>
          <a:p>
            <a:pPr marL="45720" indent="0">
              <a:buNone/>
            </a:pPr>
            <a:r>
              <a:rPr lang="en-US" sz="1700" dirty="0" smtClean="0"/>
              <a:t>TEKS Geometry (8) Congruence and the geometry of size. </a:t>
            </a:r>
          </a:p>
          <a:p>
            <a:r>
              <a:rPr lang="en-US" sz="1700" dirty="0" smtClean="0"/>
              <a:t>The student uses tools to determine measurements of geometric figures and extends measurement concepts to find perimeter, area, and volume in problem situations. The student is expected to: (D) find surface areas and volumes of prisms, pyramids, spheres, cones, cylinders, and composites of these figures in problem situations.</a:t>
            </a:r>
          </a:p>
          <a:p>
            <a:pPr marL="0" indent="0">
              <a:buNone/>
            </a:pPr>
            <a:r>
              <a:rPr lang="en-US" sz="1500" b="1" dirty="0" smtClean="0">
                <a:solidFill>
                  <a:schemeClr val="accent6">
                    <a:lumMod val="50000"/>
                  </a:schemeClr>
                </a:solidFill>
              </a:rPr>
              <a:t>Example </a:t>
            </a:r>
            <a:r>
              <a:rPr lang="en-US" sz="1500" b="1" dirty="0" smtClean="0">
                <a:solidFill>
                  <a:schemeClr val="accent6">
                    <a:lumMod val="50000"/>
                  </a:schemeClr>
                </a:solidFill>
              </a:rPr>
              <a:t>Writing Assignment:</a:t>
            </a:r>
          </a:p>
          <a:p>
            <a:pPr marL="0" indent="0">
              <a:buNone/>
            </a:pPr>
            <a:r>
              <a:rPr lang="en-US" sz="1500" b="1" dirty="0" smtClean="0">
                <a:solidFill>
                  <a:schemeClr val="accent6">
                    <a:lumMod val="50000"/>
                  </a:schemeClr>
                </a:solidFill>
              </a:rPr>
              <a:t>Solve the problem and explain the steps taken.</a:t>
            </a:r>
          </a:p>
          <a:p>
            <a:pPr marL="0" indent="0">
              <a:buNone/>
            </a:pPr>
            <a:r>
              <a:rPr lang="en-US" sz="1500" b="1" dirty="0" smtClean="0">
                <a:solidFill>
                  <a:schemeClr val="accent6">
                    <a:lumMod val="50000"/>
                  </a:schemeClr>
                </a:solidFill>
              </a:rPr>
              <a:t>Three basketballs are being painted for the Junior Class Silent Auction Fundraiser.  If the diameter of each basketball is 11 inches, what is the total surface area that will be painted? </a:t>
            </a:r>
          </a:p>
          <a:p>
            <a:endParaRPr lang="en-US" dirty="0"/>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30</a:t>
            </a:fld>
            <a:endParaRPr lang="en-US" dirty="0"/>
          </a:p>
        </p:txBody>
      </p:sp>
    </p:spTree>
    <p:extLst>
      <p:ext uri="{BB962C8B-B14F-4D97-AF65-F5344CB8AC3E}">
        <p14:creationId xmlns:p14="http://schemas.microsoft.com/office/powerpoint/2010/main" val="3537213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a:t>
            </a:r>
            <a:r>
              <a:rPr lang="en-US" dirty="0" smtClean="0"/>
              <a:t>School Example</a:t>
            </a:r>
            <a:endParaRPr lang="en-US" dirty="0"/>
          </a:p>
        </p:txBody>
      </p:sp>
      <p:sp>
        <p:nvSpPr>
          <p:cNvPr id="3" name="Content Placeholder 2"/>
          <p:cNvSpPr>
            <a:spLocks noGrp="1"/>
          </p:cNvSpPr>
          <p:nvPr>
            <p:ph idx="1"/>
          </p:nvPr>
        </p:nvSpPr>
        <p:spPr/>
        <p:txBody>
          <a:bodyPr>
            <a:normAutofit/>
          </a:bodyPr>
          <a:lstStyle/>
          <a:p>
            <a:pPr marL="45720" indent="0">
              <a:buNone/>
            </a:pPr>
            <a:r>
              <a:rPr lang="en-US" sz="1700" dirty="0" smtClean="0"/>
              <a:t>ELPS </a:t>
            </a:r>
            <a:endParaRPr lang="en-US" sz="1700" dirty="0" smtClean="0"/>
          </a:p>
          <a:p>
            <a:r>
              <a:rPr lang="en-US" sz="1700" dirty="0"/>
              <a:t>5(B) write using newly acquired basic vocabulary and content-based grade-level vocabulary </a:t>
            </a:r>
          </a:p>
          <a:p>
            <a:r>
              <a:rPr lang="en-US" sz="1700" dirty="0" smtClean="0"/>
              <a:t>5(F</a:t>
            </a:r>
            <a:r>
              <a:rPr lang="en-US" sz="1700" dirty="0" smtClean="0"/>
              <a:t>) write using a variety of grade-appropriate sentence lengths, patterns, and connecting words to combine phrases, clauses, and sentences in increasingly accurate ways as more English is acquired</a:t>
            </a:r>
          </a:p>
          <a:p>
            <a:r>
              <a:rPr lang="en-US" sz="1700" dirty="0" smtClean="0"/>
              <a:t>5(G</a:t>
            </a:r>
            <a:r>
              <a:rPr lang="en-US" sz="1700" dirty="0" smtClean="0"/>
              <a:t>) narrate, describe, and explain with increasing specificity and detail to fulfill content area writing needs as more English is acquired</a:t>
            </a:r>
          </a:p>
          <a:p>
            <a:pPr marL="0" indent="0">
              <a:buNone/>
            </a:pPr>
            <a:endParaRPr lang="en-US" sz="1700" dirty="0" smtClean="0"/>
          </a:p>
          <a:p>
            <a:pPr marL="0" indent="0">
              <a:buNone/>
            </a:pPr>
            <a:endParaRPr lang="en-US" sz="1700" dirty="0"/>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31</a:t>
            </a:fld>
            <a:endParaRPr lang="en-US" dirty="0"/>
          </a:p>
        </p:txBody>
      </p:sp>
    </p:spTree>
    <p:extLst>
      <p:ext uri="{BB962C8B-B14F-4D97-AF65-F5344CB8AC3E}">
        <p14:creationId xmlns:p14="http://schemas.microsoft.com/office/powerpoint/2010/main" val="2792390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Writing in the Content Areas</a:t>
            </a:r>
            <a:endParaRPr lang="en-US" dirty="0"/>
          </a:p>
        </p:txBody>
      </p:sp>
      <p:sp>
        <p:nvSpPr>
          <p:cNvPr id="7" name="Text Placeholder 6"/>
          <p:cNvSpPr>
            <a:spLocks noGrp="1"/>
          </p:cNvSpPr>
          <p:nvPr>
            <p:ph type="body" idx="1"/>
          </p:nvPr>
        </p:nvSpPr>
        <p:spPr/>
        <p:txBody>
          <a:bodyPr/>
          <a:lstStyle/>
          <a:p>
            <a:r>
              <a:rPr lang="en-US" dirty="0" smtClean="0"/>
              <a:t>Science</a:t>
            </a:r>
            <a:endParaRPr lang="en-US" dirty="0"/>
          </a:p>
        </p:txBody>
      </p:sp>
    </p:spTree>
    <p:extLst>
      <p:ext uri="{BB962C8B-B14F-4D97-AF65-F5344CB8AC3E}">
        <p14:creationId xmlns:p14="http://schemas.microsoft.com/office/powerpoint/2010/main" val="4022090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Elementary </a:t>
            </a:r>
            <a:r>
              <a:rPr lang="en-US" dirty="0" smtClean="0"/>
              <a:t>Example</a:t>
            </a:r>
            <a:endParaRPr lang="en-US" dirty="0"/>
          </a:p>
        </p:txBody>
      </p:sp>
      <p:sp>
        <p:nvSpPr>
          <p:cNvPr id="3" name="Content Placeholder 2"/>
          <p:cNvSpPr>
            <a:spLocks noGrp="1"/>
          </p:cNvSpPr>
          <p:nvPr>
            <p:ph idx="1"/>
          </p:nvPr>
        </p:nvSpPr>
        <p:spPr>
          <a:xfrm>
            <a:off x="1066801" y="2438400"/>
            <a:ext cx="7086600" cy="3444997"/>
          </a:xfrm>
        </p:spPr>
        <p:txBody>
          <a:bodyPr>
            <a:noAutofit/>
          </a:bodyPr>
          <a:lstStyle/>
          <a:p>
            <a:pPr marL="45720" indent="0">
              <a:buNone/>
            </a:pPr>
            <a:r>
              <a:rPr lang="en-US" sz="1700" dirty="0"/>
              <a:t>TEKS 4 (10) Organisms and environments. </a:t>
            </a:r>
            <a:endParaRPr lang="en-US" sz="1700" dirty="0" smtClean="0"/>
          </a:p>
          <a:p>
            <a:r>
              <a:rPr lang="en-US" sz="1700" dirty="0" smtClean="0"/>
              <a:t>The </a:t>
            </a:r>
            <a:r>
              <a:rPr lang="en-US" sz="1700" dirty="0"/>
              <a:t>student knows that organisms undergo similar life processes and have structures that help them survive within their environment. The student is expected to:  (B) demonstrate that some likenesses between parents and offspring are inherited, passed from generation to generation such as eye color in humans or shapes of leaves in plants. Other likenesses are learned such as table manners or reading a book and seals balancing balls on their </a:t>
            </a:r>
            <a:r>
              <a:rPr lang="en-US" sz="1700" dirty="0" smtClean="0"/>
              <a:t>noses.</a:t>
            </a:r>
            <a:endParaRPr lang="en-US" sz="1700" dirty="0"/>
          </a:p>
          <a:p>
            <a:endParaRPr lang="en-US" sz="600" dirty="0"/>
          </a:p>
          <a:p>
            <a:pPr marL="0" indent="0">
              <a:buNone/>
            </a:pPr>
            <a:r>
              <a:rPr lang="en-US" sz="1500" b="1" dirty="0" smtClean="0">
                <a:solidFill>
                  <a:schemeClr val="accent6">
                    <a:lumMod val="50000"/>
                  </a:schemeClr>
                </a:solidFill>
              </a:rPr>
              <a:t>Example Writing Assignment:</a:t>
            </a:r>
          </a:p>
          <a:p>
            <a:pPr marL="0" indent="0">
              <a:buNone/>
            </a:pPr>
            <a:r>
              <a:rPr lang="en-US" sz="1500" b="1" dirty="0" smtClean="0">
                <a:solidFill>
                  <a:schemeClr val="accent6">
                    <a:lumMod val="50000"/>
                  </a:schemeClr>
                </a:solidFill>
              </a:rPr>
              <a:t>Explain the difference between inherited and learned likenesses. Give 3 examples of inherited likenesses and 3 examples of learned likenesses you received from your parents. </a:t>
            </a:r>
            <a:endParaRPr lang="en-US" sz="1500" b="1" dirty="0">
              <a:solidFill>
                <a:schemeClr val="accent6">
                  <a:lumMod val="50000"/>
                </a:schemeClr>
              </a:solidFill>
            </a:endParaRPr>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33</a:t>
            </a:fld>
            <a:endParaRPr lang="en-US" dirty="0"/>
          </a:p>
        </p:txBody>
      </p:sp>
    </p:spTree>
    <p:extLst>
      <p:ext uri="{BB962C8B-B14F-4D97-AF65-F5344CB8AC3E}">
        <p14:creationId xmlns:p14="http://schemas.microsoft.com/office/powerpoint/2010/main" val="4031944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Elementary </a:t>
            </a:r>
            <a:r>
              <a:rPr lang="en-US" dirty="0" smtClean="0"/>
              <a:t>Example</a:t>
            </a:r>
            <a:endParaRPr lang="en-US" dirty="0"/>
          </a:p>
        </p:txBody>
      </p:sp>
      <p:sp>
        <p:nvSpPr>
          <p:cNvPr id="3" name="Content Placeholder 2"/>
          <p:cNvSpPr>
            <a:spLocks noGrp="1"/>
          </p:cNvSpPr>
          <p:nvPr>
            <p:ph idx="1"/>
          </p:nvPr>
        </p:nvSpPr>
        <p:spPr>
          <a:xfrm>
            <a:off x="1176865" y="2362200"/>
            <a:ext cx="6798736" cy="3444997"/>
          </a:xfrm>
        </p:spPr>
        <p:txBody>
          <a:bodyPr>
            <a:noAutofit/>
          </a:bodyPr>
          <a:lstStyle/>
          <a:p>
            <a:pPr marL="45720" indent="0">
              <a:buNone/>
            </a:pPr>
            <a:r>
              <a:rPr lang="en-US" sz="1600" dirty="0" smtClean="0"/>
              <a:t>ELPS </a:t>
            </a:r>
            <a:endParaRPr lang="en-US" sz="1600" dirty="0"/>
          </a:p>
          <a:p>
            <a:r>
              <a:rPr lang="en-US" sz="1600" dirty="0"/>
              <a:t>5(B) write using newly acquired basic vocabulary and content-based grade-level vocabulary </a:t>
            </a:r>
          </a:p>
          <a:p>
            <a:r>
              <a:rPr lang="en-US" sz="1600" dirty="0" smtClean="0"/>
              <a:t>5(E</a:t>
            </a:r>
            <a:r>
              <a:rPr lang="en-US" sz="1600" dirty="0"/>
              <a:t>) employ increasingly complex grammatical structures in content area writing commensurate with grade-level expectations, such as: </a:t>
            </a:r>
            <a:endParaRPr lang="en-US" sz="1600" dirty="0" smtClean="0"/>
          </a:p>
          <a:p>
            <a:pPr lvl="1"/>
            <a:r>
              <a:rPr lang="en-US" sz="1300" dirty="0" smtClean="0"/>
              <a:t>(</a:t>
            </a:r>
            <a:r>
              <a:rPr lang="en-US" sz="1300" dirty="0"/>
              <a:t>ii) using possessive </a:t>
            </a:r>
            <a:r>
              <a:rPr lang="en-US" sz="1300" dirty="0" smtClean="0"/>
              <a:t>case </a:t>
            </a:r>
            <a:r>
              <a:rPr lang="en-US" sz="1300" dirty="0"/>
              <a:t>(apostrophe </a:t>
            </a:r>
            <a:r>
              <a:rPr lang="en-US" sz="1300" i="1" dirty="0"/>
              <a:t>s</a:t>
            </a:r>
            <a:r>
              <a:rPr lang="en-US" sz="1300" dirty="0"/>
              <a:t>) correctly</a:t>
            </a:r>
            <a:r>
              <a:rPr lang="en-US" sz="1200" dirty="0"/>
              <a:t> </a:t>
            </a:r>
          </a:p>
          <a:p>
            <a:r>
              <a:rPr lang="en-US" sz="1600" dirty="0" smtClean="0"/>
              <a:t>5(G</a:t>
            </a:r>
            <a:r>
              <a:rPr lang="en-US" sz="1600" dirty="0"/>
              <a:t>) narrate, describe, and explain with increasing specificity and detail to fulfill content area writing needs as more English is </a:t>
            </a:r>
            <a:r>
              <a:rPr lang="en-US" sz="1600" dirty="0" smtClean="0"/>
              <a:t>acquired</a:t>
            </a:r>
          </a:p>
          <a:p>
            <a:endParaRPr lang="en-US" sz="1600" dirty="0"/>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34</a:t>
            </a:fld>
            <a:endParaRPr lang="en-US" dirty="0"/>
          </a:p>
        </p:txBody>
      </p:sp>
    </p:spTree>
    <p:extLst>
      <p:ext uri="{BB962C8B-B14F-4D97-AF65-F5344CB8AC3E}">
        <p14:creationId xmlns:p14="http://schemas.microsoft.com/office/powerpoint/2010/main" val="2370533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Middle </a:t>
            </a:r>
            <a:r>
              <a:rPr lang="en-US" dirty="0" smtClean="0"/>
              <a:t>School Example</a:t>
            </a:r>
            <a:endParaRPr lang="en-US" dirty="0"/>
          </a:p>
        </p:txBody>
      </p:sp>
      <p:sp>
        <p:nvSpPr>
          <p:cNvPr id="3" name="Content Placeholder 2"/>
          <p:cNvSpPr>
            <a:spLocks noGrp="1"/>
          </p:cNvSpPr>
          <p:nvPr>
            <p:ph idx="1"/>
          </p:nvPr>
        </p:nvSpPr>
        <p:spPr/>
        <p:txBody>
          <a:bodyPr>
            <a:normAutofit/>
          </a:bodyPr>
          <a:lstStyle/>
          <a:p>
            <a:pPr marL="45720" indent="0">
              <a:buNone/>
            </a:pPr>
            <a:r>
              <a:rPr lang="en-US" sz="1700" dirty="0" smtClean="0"/>
              <a:t>TEKS 7 (8) Earth and space. </a:t>
            </a:r>
          </a:p>
          <a:p>
            <a:r>
              <a:rPr lang="en-US" sz="1700" dirty="0" smtClean="0"/>
              <a:t>The student knows that natural events and human activity can impact Earth systems. The student is expected to: (A) predict and describe how different types of catastrophic events impact ecosystems such as floods, hurricanes, or tornadoes.</a:t>
            </a:r>
          </a:p>
          <a:p>
            <a:pPr marL="0" indent="0">
              <a:buNone/>
            </a:pPr>
            <a:endParaRPr lang="en-US" sz="1500" b="1" dirty="0" smtClean="0">
              <a:solidFill>
                <a:schemeClr val="accent6">
                  <a:lumMod val="50000"/>
                </a:schemeClr>
              </a:solidFill>
            </a:endParaRPr>
          </a:p>
          <a:p>
            <a:pPr marL="0" indent="0">
              <a:buNone/>
            </a:pPr>
            <a:r>
              <a:rPr lang="en-US" sz="1500" b="1" dirty="0" smtClean="0">
                <a:solidFill>
                  <a:schemeClr val="accent6">
                    <a:lumMod val="50000"/>
                  </a:schemeClr>
                </a:solidFill>
              </a:rPr>
              <a:t>Example </a:t>
            </a:r>
            <a:r>
              <a:rPr lang="en-US" sz="1500" b="1" dirty="0" smtClean="0">
                <a:solidFill>
                  <a:schemeClr val="accent6">
                    <a:lumMod val="50000"/>
                  </a:schemeClr>
                </a:solidFill>
              </a:rPr>
              <a:t>Writing Assignment:</a:t>
            </a:r>
          </a:p>
          <a:p>
            <a:pPr marL="0" indent="0">
              <a:buNone/>
            </a:pPr>
            <a:r>
              <a:rPr lang="en-US" sz="1500" b="1" dirty="0" smtClean="0">
                <a:solidFill>
                  <a:schemeClr val="accent6">
                    <a:lumMod val="50000"/>
                  </a:schemeClr>
                </a:solidFill>
              </a:rPr>
              <a:t>Describe 3 types of catastrophic events and how they can impact an ecosystem. </a:t>
            </a:r>
          </a:p>
          <a:p>
            <a:endParaRPr lang="en-US" dirty="0"/>
          </a:p>
        </p:txBody>
      </p:sp>
      <p:sp>
        <p:nvSpPr>
          <p:cNvPr id="2" name="Footer Placeholder 1"/>
          <p:cNvSpPr>
            <a:spLocks noGrp="1"/>
          </p:cNvSpPr>
          <p:nvPr>
            <p:ph type="ftr" sz="quarter" idx="11"/>
          </p:nvPr>
        </p:nvSpPr>
        <p:spPr/>
        <p:txBody>
          <a:bodyPr/>
          <a:lstStyle/>
          <a:p>
            <a:r>
              <a:rPr lang="en-US" dirty="0"/>
              <a:t>TEA Student Assessment Division</a:t>
            </a:r>
          </a:p>
        </p:txBody>
      </p:sp>
      <p:sp>
        <p:nvSpPr>
          <p:cNvPr id="4" name="Slide Number Placeholder 3"/>
          <p:cNvSpPr>
            <a:spLocks noGrp="1"/>
          </p:cNvSpPr>
          <p:nvPr>
            <p:ph type="sldNum" sz="quarter" idx="12"/>
          </p:nvPr>
        </p:nvSpPr>
        <p:spPr/>
        <p:txBody>
          <a:bodyPr/>
          <a:lstStyle/>
          <a:p>
            <a:fld id="{F738E6B7-2717-4F37-B36A-F6AC4F3D59A4}" type="slidenum">
              <a:rPr lang="en-US" smtClean="0"/>
              <a:t>35</a:t>
            </a:fld>
            <a:endParaRPr lang="en-US" dirty="0"/>
          </a:p>
        </p:txBody>
      </p:sp>
    </p:spTree>
    <p:extLst>
      <p:ext uri="{BB962C8B-B14F-4D97-AF65-F5344CB8AC3E}">
        <p14:creationId xmlns:p14="http://schemas.microsoft.com/office/powerpoint/2010/main" val="3167538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Middle </a:t>
            </a:r>
            <a:r>
              <a:rPr lang="en-US" dirty="0" smtClean="0"/>
              <a:t>School Example</a:t>
            </a:r>
            <a:endParaRPr lang="en-US" dirty="0"/>
          </a:p>
        </p:txBody>
      </p:sp>
      <p:sp>
        <p:nvSpPr>
          <p:cNvPr id="2" name="Footer Placeholder 1"/>
          <p:cNvSpPr>
            <a:spLocks noGrp="1"/>
          </p:cNvSpPr>
          <p:nvPr>
            <p:ph type="ftr" sz="quarter" idx="11"/>
          </p:nvPr>
        </p:nvSpPr>
        <p:spPr/>
        <p:txBody>
          <a:bodyPr/>
          <a:lstStyle/>
          <a:p>
            <a:r>
              <a:rPr lang="en-US" dirty="0"/>
              <a:t>TEA Student Assessment Division</a:t>
            </a:r>
          </a:p>
        </p:txBody>
      </p:sp>
      <p:sp>
        <p:nvSpPr>
          <p:cNvPr id="4" name="Slide Number Placeholder 3"/>
          <p:cNvSpPr>
            <a:spLocks noGrp="1"/>
          </p:cNvSpPr>
          <p:nvPr>
            <p:ph type="sldNum" sz="quarter" idx="12"/>
          </p:nvPr>
        </p:nvSpPr>
        <p:spPr/>
        <p:txBody>
          <a:bodyPr/>
          <a:lstStyle/>
          <a:p>
            <a:fld id="{F738E6B7-2717-4F37-B36A-F6AC4F3D59A4}" type="slidenum">
              <a:rPr lang="en-US" smtClean="0"/>
              <a:t>36</a:t>
            </a:fld>
            <a:endParaRPr lang="en-US" dirty="0"/>
          </a:p>
        </p:txBody>
      </p:sp>
      <p:sp>
        <p:nvSpPr>
          <p:cNvPr id="6" name="Content Placeholder 2"/>
          <p:cNvSpPr txBox="1">
            <a:spLocks/>
          </p:cNvSpPr>
          <p:nvPr/>
        </p:nvSpPr>
        <p:spPr>
          <a:xfrm>
            <a:off x="1162448" y="2514600"/>
            <a:ext cx="6798736"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 indent="0">
              <a:buFont typeface="Arial"/>
              <a:buNone/>
            </a:pPr>
            <a:r>
              <a:rPr lang="en-US" sz="1700" dirty="0" smtClean="0"/>
              <a:t>ELPS </a:t>
            </a:r>
          </a:p>
          <a:p>
            <a:r>
              <a:rPr lang="en-US" sz="1700" dirty="0" smtClean="0"/>
              <a:t>5(B) write using newly acquired basic vocabulary and content-based grade-level vocabulary </a:t>
            </a:r>
          </a:p>
          <a:p>
            <a:r>
              <a:rPr lang="en-US" sz="1700" dirty="0" smtClean="0"/>
              <a:t>5(F) write using a variety of grade-appropriate sentence lengths, patterns, and connecting words to combine phrases, clauses, and sentences in increasingly accurate ways as more English is acquired</a:t>
            </a:r>
          </a:p>
          <a:p>
            <a:r>
              <a:rPr lang="en-US" sz="1700" dirty="0" smtClean="0"/>
              <a:t>5(G) narrate, describe, and explain with increasing specificity and detail to fulfill content area writing needs as more English is acquired</a:t>
            </a:r>
          </a:p>
          <a:p>
            <a:pPr marL="0" indent="0">
              <a:buFont typeface="Arial"/>
              <a:buNone/>
            </a:pPr>
            <a:endParaRPr lang="en-US" sz="1700" dirty="0" smtClean="0"/>
          </a:p>
          <a:p>
            <a:pPr marL="0" indent="0">
              <a:buFont typeface="Arial"/>
              <a:buNone/>
            </a:pPr>
            <a:endParaRPr lang="en-US" sz="1700" dirty="0"/>
          </a:p>
        </p:txBody>
      </p:sp>
    </p:spTree>
    <p:extLst>
      <p:ext uri="{BB962C8B-B14F-4D97-AF65-F5344CB8AC3E}">
        <p14:creationId xmlns:p14="http://schemas.microsoft.com/office/powerpoint/2010/main" val="333427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a:t>
            </a:r>
            <a:r>
              <a:rPr lang="en-US" dirty="0" smtClean="0"/>
              <a:t>School Example </a:t>
            </a:r>
            <a:endParaRPr lang="en-US" dirty="0"/>
          </a:p>
        </p:txBody>
      </p:sp>
      <p:sp>
        <p:nvSpPr>
          <p:cNvPr id="3" name="Content Placeholder 2"/>
          <p:cNvSpPr>
            <a:spLocks noGrp="1"/>
          </p:cNvSpPr>
          <p:nvPr>
            <p:ph idx="1"/>
          </p:nvPr>
        </p:nvSpPr>
        <p:spPr/>
        <p:txBody>
          <a:bodyPr>
            <a:normAutofit/>
          </a:bodyPr>
          <a:lstStyle/>
          <a:p>
            <a:pPr marL="45720" indent="0">
              <a:buNone/>
            </a:pPr>
            <a:r>
              <a:rPr lang="en-US" sz="1700" dirty="0" smtClean="0"/>
              <a:t>TEKS Biology (6) Science concepts. </a:t>
            </a:r>
          </a:p>
          <a:p>
            <a:r>
              <a:rPr lang="en-US" sz="1700" dirty="0" smtClean="0"/>
              <a:t>The student knows the mechanisms of genetics, including the role of nucleic acids and the principles of Mendelian Genetics. The student is expected to: (F) predict possible outcomes of various genetic combinations such as monohybrid crosses, dihybrid crosses and non-Mendelian inheritance</a:t>
            </a:r>
            <a:r>
              <a:rPr lang="en-US" sz="1700" dirty="0" smtClean="0"/>
              <a:t>.</a:t>
            </a:r>
            <a:endParaRPr lang="en-US" sz="1700" dirty="0" smtClean="0"/>
          </a:p>
          <a:p>
            <a:pPr marL="0" indent="0">
              <a:buNone/>
            </a:pPr>
            <a:r>
              <a:rPr lang="en-US" sz="1500" b="1" dirty="0" smtClean="0">
                <a:solidFill>
                  <a:schemeClr val="accent6">
                    <a:lumMod val="50000"/>
                  </a:schemeClr>
                </a:solidFill>
              </a:rPr>
              <a:t>Example Writing Assignment:</a:t>
            </a:r>
          </a:p>
          <a:p>
            <a:pPr marL="0" indent="0">
              <a:buNone/>
            </a:pPr>
            <a:r>
              <a:rPr lang="en-US" sz="1500" b="1" dirty="0" smtClean="0">
                <a:solidFill>
                  <a:schemeClr val="accent6">
                    <a:lumMod val="50000"/>
                  </a:schemeClr>
                </a:solidFill>
              </a:rPr>
              <a:t>A pea plant with the genotype Tt for tall stems is crossed with a pea plant with the same genotype Tt. Draw and complete a </a:t>
            </a:r>
            <a:r>
              <a:rPr lang="en-US" sz="1500" b="1" dirty="0">
                <a:solidFill>
                  <a:schemeClr val="accent6">
                    <a:lumMod val="50000"/>
                  </a:schemeClr>
                </a:solidFill>
              </a:rPr>
              <a:t>P</a:t>
            </a:r>
            <a:r>
              <a:rPr lang="en-US" sz="1500" b="1" dirty="0" smtClean="0">
                <a:solidFill>
                  <a:schemeClr val="accent6">
                    <a:lumMod val="50000"/>
                  </a:schemeClr>
                </a:solidFill>
              </a:rPr>
              <a:t>unnett square of the parent genotypes then explain and describe all the possible genotypes and phenotypes of the offspring. </a:t>
            </a:r>
            <a:endParaRPr lang="en-US" sz="1500" b="1" dirty="0">
              <a:solidFill>
                <a:schemeClr val="accent6">
                  <a:lumMod val="50000"/>
                </a:schemeClr>
              </a:solidFill>
            </a:endParaRPr>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37</a:t>
            </a:fld>
            <a:endParaRPr lang="en-US" dirty="0"/>
          </a:p>
        </p:txBody>
      </p:sp>
    </p:spTree>
    <p:extLst>
      <p:ext uri="{BB962C8B-B14F-4D97-AF65-F5344CB8AC3E}">
        <p14:creationId xmlns:p14="http://schemas.microsoft.com/office/powerpoint/2010/main" val="2134805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a:t>
            </a:r>
            <a:r>
              <a:rPr lang="en-US" dirty="0" smtClean="0"/>
              <a:t>School Example </a:t>
            </a:r>
            <a:endParaRPr lang="en-US" dirty="0"/>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38</a:t>
            </a:fld>
            <a:endParaRPr lang="en-US" dirty="0"/>
          </a:p>
        </p:txBody>
      </p:sp>
      <p:sp>
        <p:nvSpPr>
          <p:cNvPr id="6" name="Content Placeholder 2"/>
          <p:cNvSpPr txBox="1">
            <a:spLocks/>
          </p:cNvSpPr>
          <p:nvPr/>
        </p:nvSpPr>
        <p:spPr>
          <a:xfrm>
            <a:off x="1219200" y="2438400"/>
            <a:ext cx="6798736" cy="3444997"/>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 indent="0">
              <a:buFont typeface="Arial"/>
              <a:buNone/>
            </a:pPr>
            <a:r>
              <a:rPr lang="en-US" sz="1700" dirty="0" smtClean="0"/>
              <a:t>ELPS </a:t>
            </a:r>
          </a:p>
          <a:p>
            <a:r>
              <a:rPr lang="en-US" sz="1700" dirty="0" smtClean="0"/>
              <a:t>5(B) write using newly acquired basic vocabulary and content-based grade-level vocabulary </a:t>
            </a:r>
          </a:p>
          <a:p>
            <a:r>
              <a:rPr lang="en-US" sz="1600" dirty="0"/>
              <a:t>5(E) employ increasingly complex grammatical structures in content area writing commensurate with grade-level expectations, such as: </a:t>
            </a:r>
          </a:p>
          <a:p>
            <a:pPr lvl="1"/>
            <a:r>
              <a:rPr lang="en-US" sz="1300" dirty="0" smtClean="0"/>
              <a:t>(</a:t>
            </a:r>
            <a:r>
              <a:rPr lang="en-US" sz="1300" dirty="0" err="1" smtClean="0"/>
              <a:t>i</a:t>
            </a:r>
            <a:r>
              <a:rPr lang="en-US" sz="1300" dirty="0"/>
              <a:t>) </a:t>
            </a:r>
            <a:r>
              <a:rPr lang="en-US" sz="1300" dirty="0" smtClean="0"/>
              <a:t>using correct verbs, tenses, and pronouns/antecedents</a:t>
            </a:r>
            <a:r>
              <a:rPr lang="en-US" sz="1200" dirty="0" smtClean="0"/>
              <a:t> </a:t>
            </a:r>
            <a:endParaRPr lang="en-US" sz="1200" dirty="0"/>
          </a:p>
          <a:p>
            <a:r>
              <a:rPr lang="en-US" sz="1700" dirty="0" smtClean="0"/>
              <a:t>5(F) write using a variety of grade-appropriate sentence lengths, patterns, and connecting words to combine phrases, clauses, and sentences in increasingly accurate ways as more English is acquired</a:t>
            </a:r>
          </a:p>
          <a:p>
            <a:r>
              <a:rPr lang="en-US" sz="1700" dirty="0" smtClean="0"/>
              <a:t>5(G) narrate, describe, and explain with increasing specificity and detail to fulfill content area writing needs as more English is acquired</a:t>
            </a:r>
          </a:p>
          <a:p>
            <a:pPr marL="0" indent="0">
              <a:buFont typeface="Arial"/>
              <a:buNone/>
            </a:pPr>
            <a:endParaRPr lang="en-US" sz="1700" dirty="0" smtClean="0"/>
          </a:p>
          <a:p>
            <a:pPr marL="0" indent="0">
              <a:buFont typeface="Arial"/>
              <a:buNone/>
            </a:pPr>
            <a:endParaRPr lang="en-US" sz="1700" dirty="0"/>
          </a:p>
        </p:txBody>
      </p:sp>
    </p:spTree>
    <p:extLst>
      <p:ext uri="{BB962C8B-B14F-4D97-AF65-F5344CB8AC3E}">
        <p14:creationId xmlns:p14="http://schemas.microsoft.com/office/powerpoint/2010/main" val="3372717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Writing in the Content Areas</a:t>
            </a:r>
            <a:endParaRPr lang="en-US" dirty="0"/>
          </a:p>
        </p:txBody>
      </p:sp>
      <p:sp>
        <p:nvSpPr>
          <p:cNvPr id="7" name="Text Placeholder 6"/>
          <p:cNvSpPr>
            <a:spLocks noGrp="1"/>
          </p:cNvSpPr>
          <p:nvPr>
            <p:ph type="body" idx="1"/>
          </p:nvPr>
        </p:nvSpPr>
        <p:spPr/>
        <p:txBody>
          <a:bodyPr/>
          <a:lstStyle/>
          <a:p>
            <a:r>
              <a:rPr lang="en-US" dirty="0" smtClean="0"/>
              <a:t>Social Studies</a:t>
            </a:r>
            <a:endParaRPr lang="en-US" dirty="0"/>
          </a:p>
        </p:txBody>
      </p:sp>
    </p:spTree>
    <p:extLst>
      <p:ext uri="{BB962C8B-B14F-4D97-AF65-F5344CB8AC3E}">
        <p14:creationId xmlns:p14="http://schemas.microsoft.com/office/powerpoint/2010/main" val="5035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TELPAS </a:t>
            </a:r>
            <a:r>
              <a:rPr lang="en-US" dirty="0"/>
              <a:t>W</a:t>
            </a:r>
            <a:r>
              <a:rPr lang="en-US" dirty="0" smtClean="0"/>
              <a:t>riting</a:t>
            </a:r>
            <a:endParaRPr lang="en-US" dirty="0"/>
          </a:p>
        </p:txBody>
      </p:sp>
      <p:sp>
        <p:nvSpPr>
          <p:cNvPr id="2" name="Text Placeholder 1"/>
          <p:cNvSpPr>
            <a:spLocks noGrp="1"/>
          </p:cNvSpPr>
          <p:nvPr>
            <p:ph type="body" idx="1"/>
          </p:nvPr>
        </p:nvSpPr>
        <p:spPr/>
        <p:txBody>
          <a:bodyPr/>
          <a:lstStyle/>
          <a:p>
            <a:r>
              <a:rPr lang="en-US" dirty="0"/>
              <a:t>Assessment </a:t>
            </a:r>
            <a:r>
              <a:rPr lang="en-US" dirty="0" smtClean="0"/>
              <a:t>Requirements for Grades 2–12</a:t>
            </a:r>
            <a:endParaRPr lang="en-US" dirty="0"/>
          </a:p>
        </p:txBody>
      </p:sp>
    </p:spTree>
    <p:extLst>
      <p:ext uri="{BB962C8B-B14F-4D97-AF65-F5344CB8AC3E}">
        <p14:creationId xmlns:p14="http://schemas.microsoft.com/office/powerpoint/2010/main" val="1524079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Elementary </a:t>
            </a:r>
            <a:r>
              <a:rPr lang="en-US" dirty="0" smtClean="0"/>
              <a:t>Example</a:t>
            </a:r>
            <a:endParaRPr lang="en-US" dirty="0"/>
          </a:p>
        </p:txBody>
      </p:sp>
      <p:sp>
        <p:nvSpPr>
          <p:cNvPr id="3" name="Content Placeholder 2"/>
          <p:cNvSpPr>
            <a:spLocks noGrp="1"/>
          </p:cNvSpPr>
          <p:nvPr>
            <p:ph idx="1"/>
          </p:nvPr>
        </p:nvSpPr>
        <p:spPr>
          <a:xfrm>
            <a:off x="1176864" y="2492882"/>
            <a:ext cx="6798736" cy="3444997"/>
          </a:xfrm>
        </p:spPr>
        <p:txBody>
          <a:bodyPr>
            <a:normAutofit/>
          </a:bodyPr>
          <a:lstStyle/>
          <a:p>
            <a:pPr marL="45720" indent="0">
              <a:buNone/>
            </a:pPr>
            <a:r>
              <a:rPr lang="en-US" sz="1800" dirty="0" smtClean="0"/>
              <a:t>TEKS 5 (15) Government. </a:t>
            </a:r>
          </a:p>
          <a:p>
            <a:r>
              <a:rPr lang="en-US" sz="1800" dirty="0" smtClean="0"/>
              <a:t>The student understands important ideas in the Declaration of Independence,</a:t>
            </a:r>
            <a:r>
              <a:rPr lang="en-US" sz="1800" dirty="0"/>
              <a:t> </a:t>
            </a:r>
            <a:r>
              <a:rPr lang="en-US" sz="1800" dirty="0" smtClean="0"/>
              <a:t>the U.S. Constitution, and the Bill of Rights. The student is expected to: (C) explain the reasons for the creation of the Bill of Rights and its importance.</a:t>
            </a:r>
          </a:p>
          <a:p>
            <a:pPr marL="0" indent="0">
              <a:buNone/>
            </a:pPr>
            <a:endParaRPr lang="en-US" dirty="0" smtClean="0"/>
          </a:p>
          <a:p>
            <a:pPr marL="0" indent="0">
              <a:buNone/>
            </a:pPr>
            <a:r>
              <a:rPr lang="en-US" sz="1600" b="1" dirty="0" smtClean="0">
                <a:solidFill>
                  <a:schemeClr val="accent6">
                    <a:lumMod val="50000"/>
                  </a:schemeClr>
                </a:solidFill>
              </a:rPr>
              <a:t>Example Writing Assignment: </a:t>
            </a:r>
          </a:p>
          <a:p>
            <a:pPr marL="0" indent="0">
              <a:buNone/>
            </a:pPr>
            <a:r>
              <a:rPr lang="en-US" sz="1600" b="1" dirty="0" smtClean="0">
                <a:solidFill>
                  <a:schemeClr val="accent6">
                    <a:lumMod val="50000"/>
                  </a:schemeClr>
                </a:solidFill>
              </a:rPr>
              <a:t>Explain why the Bill of Rights was created and why it is important. </a:t>
            </a:r>
            <a:endParaRPr lang="en-US" sz="1600" b="1" dirty="0">
              <a:solidFill>
                <a:schemeClr val="accent6">
                  <a:lumMod val="50000"/>
                </a:schemeClr>
              </a:solidFill>
            </a:endParaRPr>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40</a:t>
            </a:fld>
            <a:endParaRPr lang="en-US" dirty="0"/>
          </a:p>
        </p:txBody>
      </p:sp>
    </p:spTree>
    <p:extLst>
      <p:ext uri="{BB962C8B-B14F-4D97-AF65-F5344CB8AC3E}">
        <p14:creationId xmlns:p14="http://schemas.microsoft.com/office/powerpoint/2010/main" val="3018916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Elementary </a:t>
            </a:r>
            <a:r>
              <a:rPr lang="en-US" dirty="0" smtClean="0"/>
              <a:t>Example</a:t>
            </a:r>
            <a:endParaRPr lang="en-US" dirty="0"/>
          </a:p>
        </p:txBody>
      </p:sp>
      <p:sp>
        <p:nvSpPr>
          <p:cNvPr id="3" name="Content Placeholder 2"/>
          <p:cNvSpPr>
            <a:spLocks noGrp="1"/>
          </p:cNvSpPr>
          <p:nvPr>
            <p:ph idx="1"/>
          </p:nvPr>
        </p:nvSpPr>
        <p:spPr/>
        <p:txBody>
          <a:bodyPr>
            <a:normAutofit/>
          </a:bodyPr>
          <a:lstStyle/>
          <a:p>
            <a:pPr marL="45720" indent="0">
              <a:buNone/>
            </a:pPr>
            <a:r>
              <a:rPr lang="en-US" sz="1600" dirty="0" smtClean="0"/>
              <a:t>ELPS</a:t>
            </a:r>
            <a:endParaRPr lang="en-US" sz="1600" dirty="0" smtClean="0"/>
          </a:p>
          <a:p>
            <a:r>
              <a:rPr lang="en-US" sz="1600" dirty="0" smtClean="0"/>
              <a:t>5(B</a:t>
            </a:r>
            <a:r>
              <a:rPr lang="en-US" sz="1600" dirty="0" smtClean="0"/>
              <a:t>) write using newly acquired basic vocabulary and content-based grade-level vocabulary </a:t>
            </a:r>
          </a:p>
          <a:p>
            <a:r>
              <a:rPr lang="en-US" sz="1600" dirty="0" smtClean="0"/>
              <a:t>5(F</a:t>
            </a:r>
            <a:r>
              <a:rPr lang="en-US" sz="1600" dirty="0" smtClean="0"/>
              <a:t>) write using a variety of grade-appropriate sentence lengths, patterns, and connecting words to combine phrases, clauses, and sentences in increasingly accurate ways as more English is acquired </a:t>
            </a:r>
          </a:p>
          <a:p>
            <a:r>
              <a:rPr lang="en-US" sz="1600" dirty="0" smtClean="0"/>
              <a:t>5(G</a:t>
            </a:r>
            <a:r>
              <a:rPr lang="en-US" sz="1600" dirty="0" smtClean="0"/>
              <a:t>) narrate, describe, and explain with increasing specificity and detail to fulfill content area writing needs as more English is acquired</a:t>
            </a:r>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41</a:t>
            </a:fld>
            <a:endParaRPr lang="en-US" dirty="0"/>
          </a:p>
        </p:txBody>
      </p:sp>
    </p:spTree>
    <p:extLst>
      <p:ext uri="{BB962C8B-B14F-4D97-AF65-F5344CB8AC3E}">
        <p14:creationId xmlns:p14="http://schemas.microsoft.com/office/powerpoint/2010/main" val="2088791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Middle </a:t>
            </a:r>
            <a:r>
              <a:rPr lang="en-US" dirty="0" smtClean="0"/>
              <a:t>School Example</a:t>
            </a:r>
            <a:endParaRPr lang="en-US" dirty="0"/>
          </a:p>
        </p:txBody>
      </p:sp>
      <p:sp>
        <p:nvSpPr>
          <p:cNvPr id="6" name="Content Placeholder 5"/>
          <p:cNvSpPr>
            <a:spLocks noGrp="1"/>
          </p:cNvSpPr>
          <p:nvPr>
            <p:ph idx="1"/>
          </p:nvPr>
        </p:nvSpPr>
        <p:spPr/>
        <p:txBody>
          <a:bodyPr>
            <a:normAutofit/>
          </a:bodyPr>
          <a:lstStyle/>
          <a:p>
            <a:pPr marL="45720" indent="0">
              <a:buNone/>
            </a:pPr>
            <a:r>
              <a:rPr lang="en-US" sz="1800" dirty="0" smtClean="0"/>
              <a:t>TEKS 6 (5) Geography.</a:t>
            </a:r>
          </a:p>
          <a:p>
            <a:r>
              <a:rPr lang="en-US" sz="1800" dirty="0" smtClean="0"/>
              <a:t>The student understands how geographic factors influence the economic development, political relationships, and policies of societies. The student is expected to: (A) identify and explain the geographic factors responsible for the location of economic activities in places and regions</a:t>
            </a:r>
            <a:r>
              <a:rPr lang="en-US" sz="1800" dirty="0" smtClean="0"/>
              <a:t>.</a:t>
            </a:r>
            <a:endParaRPr lang="en-US" dirty="0" smtClean="0"/>
          </a:p>
          <a:p>
            <a:pPr marL="0" indent="0">
              <a:buNone/>
            </a:pPr>
            <a:r>
              <a:rPr lang="en-US" sz="1600" b="1" dirty="0" smtClean="0">
                <a:solidFill>
                  <a:schemeClr val="accent6">
                    <a:lumMod val="50000"/>
                  </a:schemeClr>
                </a:solidFill>
              </a:rPr>
              <a:t>Example Writing Assignment: </a:t>
            </a:r>
          </a:p>
          <a:p>
            <a:pPr marL="0" indent="0">
              <a:buNone/>
            </a:pPr>
            <a:r>
              <a:rPr lang="en-US" sz="1600" b="1" dirty="0" smtClean="0">
                <a:solidFill>
                  <a:schemeClr val="accent6">
                    <a:lumMod val="50000"/>
                  </a:schemeClr>
                </a:solidFill>
              </a:rPr>
              <a:t>Describe how geographic factors have affected the economy of 3 different regions around the world.  </a:t>
            </a:r>
          </a:p>
          <a:p>
            <a:endParaRPr lang="en-US" dirty="0"/>
          </a:p>
        </p:txBody>
      </p:sp>
      <p:sp>
        <p:nvSpPr>
          <p:cNvPr id="2" name="Footer Placeholder 1"/>
          <p:cNvSpPr>
            <a:spLocks noGrp="1"/>
          </p:cNvSpPr>
          <p:nvPr>
            <p:ph type="ftr" sz="quarter" idx="11"/>
          </p:nvPr>
        </p:nvSpPr>
        <p:spPr/>
        <p:txBody>
          <a:bodyPr/>
          <a:lstStyle/>
          <a:p>
            <a:r>
              <a:rPr lang="en-US" dirty="0"/>
              <a:t>TEA Student Assessment Division</a:t>
            </a:r>
          </a:p>
        </p:txBody>
      </p:sp>
      <p:sp>
        <p:nvSpPr>
          <p:cNvPr id="3" name="Slide Number Placeholder 2"/>
          <p:cNvSpPr>
            <a:spLocks noGrp="1"/>
          </p:cNvSpPr>
          <p:nvPr>
            <p:ph type="sldNum" sz="quarter" idx="12"/>
          </p:nvPr>
        </p:nvSpPr>
        <p:spPr/>
        <p:txBody>
          <a:bodyPr/>
          <a:lstStyle/>
          <a:p>
            <a:fld id="{F738E6B7-2717-4F37-B36A-F6AC4F3D59A4}" type="slidenum">
              <a:rPr lang="en-US" smtClean="0"/>
              <a:t>42</a:t>
            </a:fld>
            <a:endParaRPr lang="en-US" dirty="0"/>
          </a:p>
        </p:txBody>
      </p:sp>
    </p:spTree>
    <p:extLst>
      <p:ext uri="{BB962C8B-B14F-4D97-AF65-F5344CB8AC3E}">
        <p14:creationId xmlns:p14="http://schemas.microsoft.com/office/powerpoint/2010/main" val="2341813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Middle </a:t>
            </a:r>
            <a:r>
              <a:rPr lang="en-US" dirty="0" smtClean="0"/>
              <a:t>School Example</a:t>
            </a:r>
            <a:endParaRPr lang="en-US" dirty="0"/>
          </a:p>
        </p:txBody>
      </p:sp>
      <p:sp>
        <p:nvSpPr>
          <p:cNvPr id="6" name="Content Placeholder 5"/>
          <p:cNvSpPr>
            <a:spLocks noGrp="1"/>
          </p:cNvSpPr>
          <p:nvPr>
            <p:ph idx="1"/>
          </p:nvPr>
        </p:nvSpPr>
        <p:spPr>
          <a:xfrm>
            <a:off x="1176865" y="2438400"/>
            <a:ext cx="6798736" cy="3444997"/>
          </a:xfrm>
        </p:spPr>
        <p:txBody>
          <a:bodyPr>
            <a:noAutofit/>
          </a:bodyPr>
          <a:lstStyle/>
          <a:p>
            <a:pPr marL="45720" indent="0">
              <a:buNone/>
            </a:pPr>
            <a:r>
              <a:rPr lang="en-US" sz="1600" dirty="0" smtClean="0"/>
              <a:t>ELPS</a:t>
            </a:r>
            <a:endParaRPr lang="en-US" sz="1600" dirty="0" smtClean="0"/>
          </a:p>
          <a:p>
            <a:r>
              <a:rPr lang="en-US" sz="1600" dirty="0" smtClean="0"/>
              <a:t>5(B</a:t>
            </a:r>
            <a:r>
              <a:rPr lang="en-US" sz="1600" dirty="0" smtClean="0"/>
              <a:t>) write using newly acquired basic vocabulary and content-based grade-level vocabulary </a:t>
            </a:r>
          </a:p>
          <a:p>
            <a:r>
              <a:rPr lang="en-US" sz="1600" dirty="0"/>
              <a:t>5(E) employ increasingly complex grammatical structures in content area writing commensurate with grade-level expectations, such as: </a:t>
            </a:r>
          </a:p>
          <a:p>
            <a:pPr lvl="1"/>
            <a:r>
              <a:rPr lang="en-US" sz="1300" dirty="0"/>
              <a:t>(</a:t>
            </a:r>
            <a:r>
              <a:rPr lang="en-US" sz="1300" dirty="0" err="1"/>
              <a:t>i</a:t>
            </a:r>
            <a:r>
              <a:rPr lang="en-US" sz="1300" dirty="0"/>
              <a:t>) using correct verbs, tenses, and pronouns/antecedents </a:t>
            </a:r>
          </a:p>
          <a:p>
            <a:r>
              <a:rPr lang="en-US" sz="1600" dirty="0" smtClean="0"/>
              <a:t>5(F</a:t>
            </a:r>
            <a:r>
              <a:rPr lang="en-US" sz="1600" dirty="0" smtClean="0"/>
              <a:t>) write using a variety of grade-appropriate sentence lengths, patterns, and connecting words to combine phrases, clauses, and sentences in increasingly accurate ways as more English is acquired </a:t>
            </a:r>
          </a:p>
          <a:p>
            <a:r>
              <a:rPr lang="en-US" sz="1600" dirty="0" smtClean="0"/>
              <a:t>5(G</a:t>
            </a:r>
            <a:r>
              <a:rPr lang="en-US" sz="1600" dirty="0" smtClean="0"/>
              <a:t>) narrate, describe, and explain with increasing specificity and detail to fulfill content area writing needs as more English is acquired</a:t>
            </a:r>
          </a:p>
          <a:p>
            <a:pPr marL="0" indent="0">
              <a:buNone/>
            </a:pPr>
            <a:endParaRPr lang="en-US" sz="1600" dirty="0" smtClean="0"/>
          </a:p>
          <a:p>
            <a:endParaRPr lang="en-US" sz="1600" dirty="0"/>
          </a:p>
        </p:txBody>
      </p:sp>
      <p:sp>
        <p:nvSpPr>
          <p:cNvPr id="2" name="Footer Placeholder 1"/>
          <p:cNvSpPr>
            <a:spLocks noGrp="1"/>
          </p:cNvSpPr>
          <p:nvPr>
            <p:ph type="ftr" sz="quarter" idx="11"/>
          </p:nvPr>
        </p:nvSpPr>
        <p:spPr/>
        <p:txBody>
          <a:bodyPr/>
          <a:lstStyle/>
          <a:p>
            <a:r>
              <a:rPr lang="en-US" dirty="0"/>
              <a:t>TEA Student Assessment Division</a:t>
            </a:r>
          </a:p>
        </p:txBody>
      </p:sp>
      <p:sp>
        <p:nvSpPr>
          <p:cNvPr id="3" name="Slide Number Placeholder 2"/>
          <p:cNvSpPr>
            <a:spLocks noGrp="1"/>
          </p:cNvSpPr>
          <p:nvPr>
            <p:ph type="sldNum" sz="quarter" idx="12"/>
          </p:nvPr>
        </p:nvSpPr>
        <p:spPr/>
        <p:txBody>
          <a:bodyPr/>
          <a:lstStyle/>
          <a:p>
            <a:fld id="{F738E6B7-2717-4F37-B36A-F6AC4F3D59A4}" type="slidenum">
              <a:rPr lang="en-US" smtClean="0"/>
              <a:t>43</a:t>
            </a:fld>
            <a:endParaRPr lang="en-US" dirty="0"/>
          </a:p>
        </p:txBody>
      </p:sp>
    </p:spTree>
    <p:extLst>
      <p:ext uri="{BB962C8B-B14F-4D97-AF65-F5344CB8AC3E}">
        <p14:creationId xmlns:p14="http://schemas.microsoft.com/office/powerpoint/2010/main" val="2733008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High </a:t>
            </a:r>
            <a:r>
              <a:rPr lang="en-US" dirty="0" smtClean="0"/>
              <a:t>School Example </a:t>
            </a:r>
            <a:endParaRPr lang="en-US" dirty="0"/>
          </a:p>
        </p:txBody>
      </p:sp>
      <p:sp>
        <p:nvSpPr>
          <p:cNvPr id="3" name="Content Placeholder 2"/>
          <p:cNvSpPr>
            <a:spLocks noGrp="1"/>
          </p:cNvSpPr>
          <p:nvPr>
            <p:ph idx="1"/>
          </p:nvPr>
        </p:nvSpPr>
        <p:spPr/>
        <p:txBody>
          <a:bodyPr>
            <a:normAutofit/>
          </a:bodyPr>
          <a:lstStyle/>
          <a:p>
            <a:pPr marL="45720" indent="0">
              <a:buNone/>
            </a:pPr>
            <a:r>
              <a:rPr lang="en-US" sz="1800" dirty="0" smtClean="0"/>
              <a:t>TEKS World History (3) History. </a:t>
            </a:r>
          </a:p>
          <a:p>
            <a:r>
              <a:rPr lang="en-US" sz="1800" dirty="0" smtClean="0"/>
              <a:t>The student understands the contributions and influence of classical civilizations from 500 BC to AD 600 on subsequent civilizations. The student is expected to: (B) explain the impact of the fall of Rome on Western Europe.</a:t>
            </a:r>
          </a:p>
          <a:p>
            <a:pPr marL="0" indent="0">
              <a:buNone/>
            </a:pPr>
            <a:endParaRPr lang="en-US" dirty="0" smtClean="0"/>
          </a:p>
          <a:p>
            <a:pPr marL="0" indent="0">
              <a:buNone/>
            </a:pPr>
            <a:r>
              <a:rPr lang="en-US" sz="1600" b="1" dirty="0" smtClean="0">
                <a:solidFill>
                  <a:schemeClr val="accent6">
                    <a:lumMod val="50000"/>
                  </a:schemeClr>
                </a:solidFill>
              </a:rPr>
              <a:t>Example Writing Assignment: </a:t>
            </a:r>
          </a:p>
          <a:p>
            <a:pPr marL="0" indent="0">
              <a:buNone/>
            </a:pPr>
            <a:r>
              <a:rPr lang="en-US" sz="1600" b="1" dirty="0" smtClean="0">
                <a:solidFill>
                  <a:schemeClr val="accent6">
                    <a:lumMod val="50000"/>
                  </a:schemeClr>
                </a:solidFill>
              </a:rPr>
              <a:t>How did the fall of Rome impact Western Europe?</a:t>
            </a:r>
            <a:endParaRPr lang="en-US" sz="1600" b="1" dirty="0">
              <a:solidFill>
                <a:schemeClr val="accent6">
                  <a:lumMod val="50000"/>
                </a:schemeClr>
              </a:solidFill>
            </a:endParaRPr>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44</a:t>
            </a:fld>
            <a:endParaRPr lang="en-US" dirty="0"/>
          </a:p>
        </p:txBody>
      </p:sp>
    </p:spTree>
    <p:extLst>
      <p:ext uri="{BB962C8B-B14F-4D97-AF65-F5344CB8AC3E}">
        <p14:creationId xmlns:p14="http://schemas.microsoft.com/office/powerpoint/2010/main" val="1787360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High </a:t>
            </a:r>
            <a:r>
              <a:rPr lang="en-US" dirty="0" smtClean="0"/>
              <a:t>School Example </a:t>
            </a:r>
            <a:endParaRPr lang="en-US" dirty="0"/>
          </a:p>
        </p:txBody>
      </p:sp>
      <p:sp>
        <p:nvSpPr>
          <p:cNvPr id="3" name="Content Placeholder 2"/>
          <p:cNvSpPr>
            <a:spLocks noGrp="1"/>
          </p:cNvSpPr>
          <p:nvPr>
            <p:ph idx="1"/>
          </p:nvPr>
        </p:nvSpPr>
        <p:spPr>
          <a:xfrm>
            <a:off x="1176865" y="2438400"/>
            <a:ext cx="6798736" cy="3444997"/>
          </a:xfrm>
        </p:spPr>
        <p:txBody>
          <a:bodyPr>
            <a:normAutofit fontScale="92500" lnSpcReduction="10000"/>
          </a:bodyPr>
          <a:lstStyle/>
          <a:p>
            <a:pPr marL="45720" indent="0">
              <a:buNone/>
            </a:pPr>
            <a:r>
              <a:rPr lang="en-US" sz="1600" dirty="0" smtClean="0"/>
              <a:t>ELPS</a:t>
            </a:r>
            <a:endParaRPr lang="en-US" sz="1600" dirty="0" smtClean="0"/>
          </a:p>
          <a:p>
            <a:r>
              <a:rPr lang="en-US" sz="1600" dirty="0" smtClean="0"/>
              <a:t>5(B</a:t>
            </a:r>
            <a:r>
              <a:rPr lang="en-US" sz="1600" dirty="0"/>
              <a:t>) write using newly acquired basic vocabulary and content-based grade-level </a:t>
            </a:r>
            <a:r>
              <a:rPr lang="en-US" sz="1600" dirty="0" smtClean="0"/>
              <a:t>vocabulary</a:t>
            </a:r>
          </a:p>
          <a:p>
            <a:r>
              <a:rPr lang="en-US" sz="1600" dirty="0" smtClean="0"/>
              <a:t>5(E</a:t>
            </a:r>
            <a:r>
              <a:rPr lang="en-US" sz="1600" dirty="0"/>
              <a:t>) employ increasingly complex grammatical structures in content area writing commensurate with grade-level expectations, such as:</a:t>
            </a:r>
          </a:p>
          <a:p>
            <a:pPr lvl="1"/>
            <a:r>
              <a:rPr lang="en-US" sz="1400" dirty="0" smtClean="0"/>
              <a:t>(i) using correct verbs, tenses, and pronouns/antecedents</a:t>
            </a:r>
          </a:p>
          <a:p>
            <a:pPr lvl="1"/>
            <a:r>
              <a:rPr lang="en-US" sz="1400" dirty="0" smtClean="0"/>
              <a:t>(ii) using possessive case (apostrophe </a:t>
            </a:r>
            <a:r>
              <a:rPr lang="en-US" sz="1400" i="1" dirty="0" smtClean="0"/>
              <a:t>s</a:t>
            </a:r>
            <a:r>
              <a:rPr lang="en-US" sz="1400" dirty="0" smtClean="0"/>
              <a:t>) correctly</a:t>
            </a:r>
          </a:p>
          <a:p>
            <a:r>
              <a:rPr lang="en-US" sz="1600" dirty="0"/>
              <a:t>5(F) write using a variety of grade-appropriate sentence lengths, patterns, and connecting words to combine phrases, clauses, and sentences in increasingly accurate ways as more English is acquired </a:t>
            </a:r>
          </a:p>
          <a:p>
            <a:r>
              <a:rPr lang="en-US" sz="1600" dirty="0" smtClean="0"/>
              <a:t>5(G</a:t>
            </a:r>
            <a:r>
              <a:rPr lang="en-US" sz="1600" dirty="0"/>
              <a:t>) narrate, describe, and explain with increasing specificity and detail to fulfill content area writing needs as more English is </a:t>
            </a:r>
            <a:r>
              <a:rPr lang="en-US" sz="1600" dirty="0" smtClean="0"/>
              <a:t>acquired</a:t>
            </a:r>
            <a:endParaRPr lang="en-US" sz="1600"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45</a:t>
            </a:fld>
            <a:endParaRPr lang="en-US" dirty="0"/>
          </a:p>
        </p:txBody>
      </p:sp>
    </p:spTree>
    <p:extLst>
      <p:ext uri="{BB962C8B-B14F-4D97-AF65-F5344CB8AC3E}">
        <p14:creationId xmlns:p14="http://schemas.microsoft.com/office/powerpoint/2010/main" val="1294853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Assembling </a:t>
            </a:r>
            <a:r>
              <a:rPr lang="en-US" dirty="0" smtClean="0"/>
              <a:t>Writing </a:t>
            </a:r>
            <a:r>
              <a:rPr lang="en-US" dirty="0"/>
              <a:t>C</a:t>
            </a:r>
            <a:r>
              <a:rPr lang="en-US" dirty="0" smtClean="0"/>
              <a:t>ollections </a:t>
            </a:r>
            <a:r>
              <a:rPr lang="en-US" dirty="0" smtClean="0"/>
              <a:t>for TELPAS</a:t>
            </a:r>
            <a:endParaRPr lang="en-US" dirty="0"/>
          </a:p>
        </p:txBody>
      </p:sp>
    </p:spTree>
    <p:extLst>
      <p:ext uri="{BB962C8B-B14F-4D97-AF65-F5344CB8AC3E}">
        <p14:creationId xmlns:p14="http://schemas.microsoft.com/office/powerpoint/2010/main" val="38260622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Samples </a:t>
            </a:r>
            <a:r>
              <a:rPr lang="en-US" dirty="0" smtClean="0"/>
              <a:t>Required</a:t>
            </a:r>
            <a:endParaRPr lang="en-US" dirty="0"/>
          </a:p>
        </p:txBody>
      </p:sp>
      <p:sp>
        <p:nvSpPr>
          <p:cNvPr id="7" name="Content Placeholder 6"/>
          <p:cNvSpPr>
            <a:spLocks noGrp="1"/>
          </p:cNvSpPr>
          <p:nvPr>
            <p:ph idx="1"/>
          </p:nvPr>
        </p:nvSpPr>
        <p:spPr/>
        <p:txBody>
          <a:bodyPr>
            <a:normAutofit fontScale="70000" lnSpcReduction="20000"/>
          </a:bodyPr>
          <a:lstStyle/>
          <a:p>
            <a:r>
              <a:rPr lang="en-US" dirty="0" smtClean="0"/>
              <a:t>At least </a:t>
            </a:r>
            <a:r>
              <a:rPr lang="en-US" b="1" dirty="0" smtClean="0">
                <a:solidFill>
                  <a:schemeClr val="accent6">
                    <a:lumMod val="50000"/>
                  </a:schemeClr>
                </a:solidFill>
              </a:rPr>
              <a:t>5 total samples</a:t>
            </a:r>
            <a:r>
              <a:rPr lang="en-US" dirty="0" smtClean="0"/>
              <a:t> are required in each collection.</a:t>
            </a:r>
            <a:endParaRPr lang="en-US" dirty="0"/>
          </a:p>
          <a:p>
            <a:r>
              <a:rPr lang="en-US" dirty="0" smtClean="0"/>
              <a:t>In each collection there must be</a:t>
            </a:r>
          </a:p>
          <a:p>
            <a:pPr lvl="1"/>
            <a:r>
              <a:rPr lang="en-US" dirty="0" smtClean="0"/>
              <a:t>at least </a:t>
            </a:r>
            <a:r>
              <a:rPr lang="en-US" b="1" dirty="0" smtClean="0">
                <a:solidFill>
                  <a:schemeClr val="accent6">
                    <a:lumMod val="50000"/>
                  </a:schemeClr>
                </a:solidFill>
              </a:rPr>
              <a:t>1 </a:t>
            </a:r>
            <a:r>
              <a:rPr lang="en-US" b="1" dirty="0" smtClean="0">
                <a:solidFill>
                  <a:schemeClr val="accent6">
                    <a:lumMod val="50000"/>
                  </a:schemeClr>
                </a:solidFill>
              </a:rPr>
              <a:t>writing sample that elicits use of past tense</a:t>
            </a:r>
            <a:endParaRPr lang="en-US" b="1" dirty="0" smtClean="0">
              <a:solidFill>
                <a:schemeClr val="accent6">
                  <a:lumMod val="50000"/>
                </a:schemeClr>
              </a:solidFill>
            </a:endParaRPr>
          </a:p>
          <a:p>
            <a:pPr lvl="1"/>
            <a:r>
              <a:rPr lang="en-US" dirty="0"/>
              <a:t>a</a:t>
            </a:r>
            <a:r>
              <a:rPr lang="en-US" dirty="0" smtClean="0"/>
              <a:t>t least </a:t>
            </a:r>
            <a:r>
              <a:rPr lang="en-US" b="1" dirty="0" smtClean="0">
                <a:solidFill>
                  <a:schemeClr val="accent6">
                    <a:lumMod val="50000"/>
                  </a:schemeClr>
                </a:solidFill>
              </a:rPr>
              <a:t>2 writing samples from mathematics, science, or social studies</a:t>
            </a:r>
            <a:endParaRPr lang="en-US" b="1" dirty="0">
              <a:solidFill>
                <a:schemeClr val="accent6">
                  <a:lumMod val="50000"/>
                </a:schemeClr>
              </a:solidFill>
            </a:endParaRPr>
          </a:p>
          <a:p>
            <a:r>
              <a:rPr lang="en-US" dirty="0" smtClean="0"/>
              <a:t>In all writing assignments, students should take their time and write in as much detail as they can.</a:t>
            </a:r>
          </a:p>
          <a:p>
            <a:r>
              <a:rPr lang="en-US" dirty="0" smtClean="0"/>
              <a:t>Include writing assignments that allow students to show what they can do, as well as what students struggle with in second language acquisition to see the full extent of their language abilities.</a:t>
            </a:r>
          </a:p>
          <a:p>
            <a:r>
              <a:rPr lang="en-US" dirty="0" smtClean="0"/>
              <a:t>Remember to build collections that portray the student’s overall ability to communicate in writing in English; avoid including samples in the writing collection that interfere with the ability to rate students effectively.</a:t>
            </a:r>
          </a:p>
          <a:p>
            <a:endParaRPr lang="en-US" dirty="0" smtClean="0"/>
          </a:p>
          <a:p>
            <a:endParaRPr lang="en-US" dirty="0"/>
          </a:p>
        </p:txBody>
      </p:sp>
      <p:sp>
        <p:nvSpPr>
          <p:cNvPr id="2" name="Footer Placeholder 1"/>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47</a:t>
            </a:fld>
            <a:endParaRPr lang="en-US" dirty="0"/>
          </a:p>
        </p:txBody>
      </p:sp>
    </p:spTree>
    <p:extLst>
      <p:ext uri="{BB962C8B-B14F-4D97-AF65-F5344CB8AC3E}">
        <p14:creationId xmlns:p14="http://schemas.microsoft.com/office/powerpoint/2010/main" val="2513875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a:t>
            </a:r>
            <a:r>
              <a:rPr lang="en-US" dirty="0" smtClean="0"/>
              <a:t>Writing</a:t>
            </a:r>
            <a:endParaRPr lang="en-US" dirty="0"/>
          </a:p>
        </p:txBody>
      </p:sp>
      <p:sp>
        <p:nvSpPr>
          <p:cNvPr id="2" name="Content Placeholder 1"/>
          <p:cNvSpPr>
            <a:spLocks noGrp="1"/>
          </p:cNvSpPr>
          <p:nvPr>
            <p:ph idx="1"/>
          </p:nvPr>
        </p:nvSpPr>
        <p:spPr/>
        <p:txBody>
          <a:bodyPr>
            <a:normAutofit fontScale="92500" lnSpcReduction="20000"/>
          </a:bodyPr>
          <a:lstStyle/>
          <a:p>
            <a:pPr marL="45720" indent="0">
              <a:buNone/>
            </a:pPr>
            <a:r>
              <a:rPr lang="en-US" b="1" dirty="0" smtClean="0"/>
              <a:t>Basic </a:t>
            </a:r>
            <a:r>
              <a:rPr lang="en-US" b="1" dirty="0"/>
              <a:t>descriptive writing on a personal/familiar topic</a:t>
            </a:r>
          </a:p>
          <a:p>
            <a:r>
              <a:rPr lang="en-US" dirty="0"/>
              <a:t>Examples:</a:t>
            </a:r>
          </a:p>
          <a:p>
            <a:pPr lvl="1"/>
            <a:r>
              <a:rPr lang="en-US" dirty="0" smtClean="0"/>
              <a:t>Writing </a:t>
            </a:r>
            <a:r>
              <a:rPr lang="en-US" dirty="0"/>
              <a:t>about yourself, your family, your best friend, your school, etc.</a:t>
            </a:r>
          </a:p>
          <a:p>
            <a:pPr lvl="1"/>
            <a:r>
              <a:rPr lang="en-US" dirty="0" smtClean="0"/>
              <a:t>Describing </a:t>
            </a:r>
            <a:r>
              <a:rPr lang="en-US" dirty="0"/>
              <a:t>what you see in this picture, photo, piece of art, etc.</a:t>
            </a:r>
          </a:p>
          <a:p>
            <a:pPr lvl="1"/>
            <a:r>
              <a:rPr lang="en-US" dirty="0" smtClean="0"/>
              <a:t>Comparing </a:t>
            </a:r>
            <a:r>
              <a:rPr lang="en-US" dirty="0"/>
              <a:t>yourself to a friend or relative by describing how you are </a:t>
            </a:r>
            <a:r>
              <a:rPr lang="en-US" dirty="0" smtClean="0"/>
              <a:t>alike and </a:t>
            </a:r>
            <a:r>
              <a:rPr lang="en-US" dirty="0"/>
              <a:t>how you are different</a:t>
            </a:r>
          </a:p>
          <a:p>
            <a:pPr lvl="1"/>
            <a:r>
              <a:rPr lang="en-US" dirty="0" smtClean="0"/>
              <a:t>Comparing </a:t>
            </a:r>
            <a:r>
              <a:rPr lang="en-US" dirty="0"/>
              <a:t>two friends, two pictures, two photos, two places you’ve lived </a:t>
            </a:r>
            <a:r>
              <a:rPr lang="en-US" dirty="0" smtClean="0"/>
              <a:t>or houses </a:t>
            </a:r>
            <a:r>
              <a:rPr lang="en-US" dirty="0"/>
              <a:t>you’ve lived in, etc.</a:t>
            </a:r>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48</a:t>
            </a:fld>
            <a:endParaRPr lang="en-US" dirty="0"/>
          </a:p>
        </p:txBody>
      </p:sp>
    </p:spTree>
    <p:extLst>
      <p:ext uri="{BB962C8B-B14F-4D97-AF65-F5344CB8AC3E}">
        <p14:creationId xmlns:p14="http://schemas.microsoft.com/office/powerpoint/2010/main" val="365269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a:t>
            </a:r>
            <a:r>
              <a:rPr lang="en-US" dirty="0" smtClean="0"/>
              <a:t>Writing</a:t>
            </a:r>
            <a:endParaRPr lang="en-US" dirty="0"/>
          </a:p>
        </p:txBody>
      </p:sp>
      <p:sp>
        <p:nvSpPr>
          <p:cNvPr id="2" name="Content Placeholder 1"/>
          <p:cNvSpPr>
            <a:spLocks noGrp="1"/>
          </p:cNvSpPr>
          <p:nvPr>
            <p:ph idx="1"/>
          </p:nvPr>
        </p:nvSpPr>
        <p:spPr/>
        <p:txBody>
          <a:bodyPr/>
          <a:lstStyle/>
          <a:p>
            <a:pPr marL="45720" indent="0">
              <a:buNone/>
            </a:pPr>
            <a:r>
              <a:rPr lang="en-US" b="1" dirty="0" smtClean="0"/>
              <a:t>Writing </a:t>
            </a:r>
            <a:r>
              <a:rPr lang="en-US" b="1" dirty="0"/>
              <a:t>about a familiar process</a:t>
            </a:r>
          </a:p>
          <a:p>
            <a:r>
              <a:rPr lang="en-US" dirty="0"/>
              <a:t>Examples:</a:t>
            </a:r>
          </a:p>
          <a:p>
            <a:pPr lvl="1"/>
            <a:r>
              <a:rPr lang="en-US" dirty="0" smtClean="0"/>
              <a:t>A </a:t>
            </a:r>
            <a:r>
              <a:rPr lang="en-US" dirty="0"/>
              <a:t>daily routine (getting ready for school, what you do after school or </a:t>
            </a:r>
            <a:r>
              <a:rPr lang="en-US" dirty="0" smtClean="0"/>
              <a:t>on weekends</a:t>
            </a:r>
            <a:r>
              <a:rPr lang="en-US" dirty="0"/>
              <a:t>)</a:t>
            </a:r>
          </a:p>
          <a:p>
            <a:pPr lvl="1"/>
            <a:r>
              <a:rPr lang="en-US" dirty="0" smtClean="0"/>
              <a:t>How </a:t>
            </a:r>
            <a:r>
              <a:rPr lang="en-US" dirty="0"/>
              <a:t>to prepare a familiar food or recipe (sandwich, taco, fruit </a:t>
            </a:r>
            <a:r>
              <a:rPr lang="en-US" dirty="0" smtClean="0"/>
              <a:t>drink, scrambled </a:t>
            </a:r>
            <a:r>
              <a:rPr lang="en-US" dirty="0"/>
              <a:t>eggs)</a:t>
            </a:r>
          </a:p>
          <a:p>
            <a:pPr lvl="1"/>
            <a:r>
              <a:rPr lang="en-US" dirty="0" smtClean="0"/>
              <a:t>How </a:t>
            </a:r>
            <a:r>
              <a:rPr lang="en-US" dirty="0"/>
              <a:t>to play a familiar game or sport</a:t>
            </a:r>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49</a:t>
            </a:fld>
            <a:endParaRPr lang="en-US" dirty="0"/>
          </a:p>
        </p:txBody>
      </p:sp>
    </p:spTree>
    <p:extLst>
      <p:ext uri="{BB962C8B-B14F-4D97-AF65-F5344CB8AC3E}">
        <p14:creationId xmlns:p14="http://schemas.microsoft.com/office/powerpoint/2010/main" val="210565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Grades 2–12 Writing</a:t>
            </a:r>
            <a:br>
              <a:rPr lang="en-US" dirty="0" smtClean="0"/>
            </a:br>
            <a:r>
              <a:rPr lang="en-US" dirty="0" smtClean="0"/>
              <a:t>Assessment Approach</a:t>
            </a:r>
            <a:endParaRPr lang="en-US" dirty="0"/>
          </a:p>
        </p:txBody>
      </p:sp>
      <p:sp>
        <p:nvSpPr>
          <p:cNvPr id="7" name="Content Placeholder 6"/>
          <p:cNvSpPr>
            <a:spLocks noGrp="1"/>
          </p:cNvSpPr>
          <p:nvPr>
            <p:ph idx="1"/>
          </p:nvPr>
        </p:nvSpPr>
        <p:spPr/>
        <p:txBody>
          <a:bodyPr>
            <a:normAutofit/>
          </a:bodyPr>
          <a:lstStyle/>
          <a:p>
            <a:r>
              <a:rPr lang="en-US" dirty="0" smtClean="0"/>
              <a:t>Raters assemble a collection of each student’s writing from a variety of content areas.</a:t>
            </a:r>
          </a:p>
          <a:p>
            <a:endParaRPr lang="en-US" dirty="0"/>
          </a:p>
          <a:p>
            <a:r>
              <a:rPr lang="en-US" dirty="0" smtClean="0"/>
              <a:t>Raters base the English writing proficiency ratings on the contents of the collections.</a:t>
            </a:r>
          </a:p>
          <a:p>
            <a:endParaRPr lang="en-US" dirty="0"/>
          </a:p>
          <a:p>
            <a:r>
              <a:rPr lang="en-US" dirty="0" smtClean="0"/>
              <a:t>Additional classroom observations are not used.</a:t>
            </a:r>
            <a:endParaRPr lang="en-US" dirty="0"/>
          </a:p>
        </p:txBody>
      </p:sp>
      <p:sp>
        <p:nvSpPr>
          <p:cNvPr id="2" name="Footer Placeholder 1"/>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5</a:t>
            </a:fld>
            <a:endParaRPr lang="en-US" dirty="0"/>
          </a:p>
        </p:txBody>
      </p:sp>
    </p:spTree>
    <p:extLst>
      <p:ext uri="{BB962C8B-B14F-4D97-AF65-F5344CB8AC3E}">
        <p14:creationId xmlns:p14="http://schemas.microsoft.com/office/powerpoint/2010/main" val="24563465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a:t>
            </a:r>
            <a:r>
              <a:rPr lang="en-US" dirty="0" smtClean="0"/>
              <a:t>Writing</a:t>
            </a:r>
            <a:endParaRPr lang="en-US" dirty="0"/>
          </a:p>
        </p:txBody>
      </p:sp>
      <p:sp>
        <p:nvSpPr>
          <p:cNvPr id="2" name="Content Placeholder 1"/>
          <p:cNvSpPr>
            <a:spLocks noGrp="1"/>
          </p:cNvSpPr>
          <p:nvPr>
            <p:ph idx="1"/>
          </p:nvPr>
        </p:nvSpPr>
        <p:spPr>
          <a:xfrm>
            <a:off x="1066800" y="2490135"/>
            <a:ext cx="7086599" cy="3444997"/>
          </a:xfrm>
        </p:spPr>
        <p:txBody>
          <a:bodyPr>
            <a:normAutofit fontScale="85000" lnSpcReduction="10000"/>
          </a:bodyPr>
          <a:lstStyle/>
          <a:p>
            <a:pPr marL="45720" indent="0">
              <a:buNone/>
            </a:pPr>
            <a:r>
              <a:rPr lang="en-US" b="1" dirty="0" smtClean="0"/>
              <a:t>Writing that elicits use of past tense</a:t>
            </a:r>
            <a:endParaRPr lang="en-US" b="1" dirty="0"/>
          </a:p>
          <a:p>
            <a:r>
              <a:rPr lang="en-US" dirty="0"/>
              <a:t>Examples:</a:t>
            </a:r>
          </a:p>
          <a:p>
            <a:pPr lvl="1"/>
            <a:r>
              <a:rPr lang="en-US" dirty="0" smtClean="0"/>
              <a:t>Stories </a:t>
            </a:r>
            <a:r>
              <a:rPr lang="en-US" dirty="0"/>
              <a:t>based on something shown in a picture or pictures</a:t>
            </a:r>
          </a:p>
          <a:p>
            <a:pPr lvl="1"/>
            <a:r>
              <a:rPr lang="en-US" dirty="0" smtClean="0"/>
              <a:t>Narratives </a:t>
            </a:r>
            <a:r>
              <a:rPr lang="en-US" dirty="0"/>
              <a:t>about something that happened or that you did that </a:t>
            </a:r>
            <a:r>
              <a:rPr lang="en-US" dirty="0" smtClean="0"/>
              <a:t>was disappointing</a:t>
            </a:r>
            <a:r>
              <a:rPr lang="en-US" dirty="0"/>
              <a:t>, unforgettable, surprising, interesting, unexpected, </a:t>
            </a:r>
            <a:r>
              <a:rPr lang="en-US" dirty="0" smtClean="0"/>
              <a:t>funny, unfair</a:t>
            </a:r>
            <a:r>
              <a:rPr lang="en-US" dirty="0"/>
              <a:t>, etc.</a:t>
            </a:r>
          </a:p>
          <a:p>
            <a:pPr lvl="1"/>
            <a:r>
              <a:rPr lang="en-US" dirty="0" smtClean="0"/>
              <a:t>Original </a:t>
            </a:r>
            <a:r>
              <a:rPr lang="en-US" dirty="0"/>
              <a:t>stories composed in creative writing activities</a:t>
            </a:r>
          </a:p>
          <a:p>
            <a:pPr lvl="1"/>
            <a:r>
              <a:rPr lang="en-US" dirty="0" smtClean="0"/>
              <a:t>Narratives </a:t>
            </a:r>
            <a:r>
              <a:rPr lang="en-US" dirty="0"/>
              <a:t>about what you did this morning, yesterday, last </a:t>
            </a:r>
            <a:r>
              <a:rPr lang="en-US" dirty="0" smtClean="0"/>
              <a:t>weekend</a:t>
            </a:r>
          </a:p>
          <a:p>
            <a:pPr lvl="1"/>
            <a:r>
              <a:rPr lang="en-US" dirty="0" smtClean="0"/>
              <a:t>Explanation </a:t>
            </a:r>
            <a:r>
              <a:rPr lang="en-US" dirty="0" smtClean="0"/>
              <a:t>of mathematical concept, scientific process, or historical figure you have learned about</a:t>
            </a:r>
            <a:endParaRPr lang="en-US"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50</a:t>
            </a:fld>
            <a:endParaRPr lang="en-US" dirty="0"/>
          </a:p>
        </p:txBody>
      </p:sp>
    </p:spTree>
    <p:extLst>
      <p:ext uri="{BB962C8B-B14F-4D97-AF65-F5344CB8AC3E}">
        <p14:creationId xmlns:p14="http://schemas.microsoft.com/office/powerpoint/2010/main" val="295202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a:t>
            </a:r>
            <a:r>
              <a:rPr lang="en-US" dirty="0" smtClean="0"/>
              <a:t>Writing</a:t>
            </a:r>
            <a:endParaRPr lang="en-US" dirty="0"/>
          </a:p>
        </p:txBody>
      </p:sp>
      <p:sp>
        <p:nvSpPr>
          <p:cNvPr id="2" name="Content Placeholder 1"/>
          <p:cNvSpPr>
            <a:spLocks noGrp="1"/>
          </p:cNvSpPr>
          <p:nvPr>
            <p:ph idx="1"/>
          </p:nvPr>
        </p:nvSpPr>
        <p:spPr/>
        <p:txBody>
          <a:bodyPr>
            <a:normAutofit fontScale="70000" lnSpcReduction="20000"/>
          </a:bodyPr>
          <a:lstStyle/>
          <a:p>
            <a:pPr marL="45720" indent="0">
              <a:buNone/>
            </a:pPr>
            <a:r>
              <a:rPr lang="en-US" b="1" dirty="0"/>
              <a:t>Personal narratives and reflective pieces</a:t>
            </a:r>
          </a:p>
          <a:p>
            <a:r>
              <a:rPr lang="en-US" dirty="0"/>
              <a:t>Examples:</a:t>
            </a:r>
          </a:p>
          <a:p>
            <a:pPr lvl="1"/>
            <a:r>
              <a:rPr lang="en-US" dirty="0" smtClean="0"/>
              <a:t>A </a:t>
            </a:r>
            <a:r>
              <a:rPr lang="en-US" dirty="0"/>
              <a:t>time when you learned a lesson, resolved a problem with another </a:t>
            </a:r>
            <a:r>
              <a:rPr lang="en-US" dirty="0" smtClean="0"/>
              <a:t>person, etc</a:t>
            </a:r>
            <a:r>
              <a:rPr lang="en-US" dirty="0"/>
              <a:t>.</a:t>
            </a:r>
          </a:p>
          <a:p>
            <a:pPr lvl="1"/>
            <a:r>
              <a:rPr lang="en-US" dirty="0" smtClean="0"/>
              <a:t>What </a:t>
            </a:r>
            <a:r>
              <a:rPr lang="en-US" dirty="0"/>
              <a:t>true friendship is, the importance of believing in yourself, setting </a:t>
            </a:r>
            <a:r>
              <a:rPr lang="en-US" dirty="0" smtClean="0"/>
              <a:t>goals, etc</a:t>
            </a:r>
            <a:r>
              <a:rPr lang="en-US" dirty="0"/>
              <a:t>.</a:t>
            </a:r>
          </a:p>
          <a:p>
            <a:pPr lvl="1"/>
            <a:r>
              <a:rPr lang="en-US" dirty="0" smtClean="0"/>
              <a:t>What </a:t>
            </a:r>
            <a:r>
              <a:rPr lang="en-US" dirty="0"/>
              <a:t>you like, don’t like, or would like to see changed about certain </a:t>
            </a:r>
            <a:r>
              <a:rPr lang="en-US" dirty="0" smtClean="0"/>
              <a:t>school rules </a:t>
            </a:r>
            <a:r>
              <a:rPr lang="en-US" dirty="0"/>
              <a:t>or policies</a:t>
            </a:r>
          </a:p>
          <a:p>
            <a:pPr lvl="1"/>
            <a:r>
              <a:rPr lang="en-US" dirty="0" smtClean="0"/>
              <a:t>A </a:t>
            </a:r>
            <a:r>
              <a:rPr lang="en-US" dirty="0"/>
              <a:t>person you admire, a person who has influenced your life, etc.</a:t>
            </a:r>
          </a:p>
          <a:p>
            <a:pPr lvl="1"/>
            <a:r>
              <a:rPr lang="en-US" dirty="0" smtClean="0"/>
              <a:t>How </a:t>
            </a:r>
            <a:r>
              <a:rPr lang="en-US" dirty="0"/>
              <a:t>first impressions of people can change</a:t>
            </a:r>
          </a:p>
          <a:p>
            <a:pPr lvl="1"/>
            <a:r>
              <a:rPr lang="en-US" dirty="0" smtClean="0"/>
              <a:t>What </a:t>
            </a:r>
            <a:r>
              <a:rPr lang="en-US" dirty="0"/>
              <a:t>it was like to move to the United States, learn a new language, etc.</a:t>
            </a:r>
          </a:p>
          <a:p>
            <a:pPr lvl="1"/>
            <a:r>
              <a:rPr lang="en-US" dirty="0" smtClean="0"/>
              <a:t>What </a:t>
            </a:r>
            <a:r>
              <a:rPr lang="en-US" dirty="0"/>
              <a:t>you thought about the United States or Texas before you moved </a:t>
            </a:r>
            <a:r>
              <a:rPr lang="en-US" dirty="0" smtClean="0"/>
              <a:t>here compared </a:t>
            </a:r>
            <a:r>
              <a:rPr lang="en-US" dirty="0"/>
              <a:t>to what you think now</a:t>
            </a:r>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51</a:t>
            </a:fld>
            <a:endParaRPr lang="en-US" dirty="0"/>
          </a:p>
        </p:txBody>
      </p:sp>
    </p:spTree>
    <p:extLst>
      <p:ext uri="{BB962C8B-B14F-4D97-AF65-F5344CB8AC3E}">
        <p14:creationId xmlns:p14="http://schemas.microsoft.com/office/powerpoint/2010/main" val="20134124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a:t>
            </a:r>
            <a:r>
              <a:rPr lang="en-US" dirty="0" smtClean="0"/>
              <a:t>Writing</a:t>
            </a:r>
            <a:endParaRPr lang="en-US" dirty="0"/>
          </a:p>
        </p:txBody>
      </p:sp>
      <p:sp>
        <p:nvSpPr>
          <p:cNvPr id="7" name="Content Placeholder 6"/>
          <p:cNvSpPr>
            <a:spLocks noGrp="1"/>
          </p:cNvSpPr>
          <p:nvPr>
            <p:ph idx="1"/>
          </p:nvPr>
        </p:nvSpPr>
        <p:spPr>
          <a:xfrm>
            <a:off x="990600" y="2490135"/>
            <a:ext cx="7239000" cy="3444997"/>
          </a:xfrm>
        </p:spPr>
        <p:txBody>
          <a:bodyPr>
            <a:normAutofit fontScale="77500" lnSpcReduction="20000"/>
          </a:bodyPr>
          <a:lstStyle/>
          <a:p>
            <a:pPr marL="45720" indent="0">
              <a:buNone/>
            </a:pPr>
            <a:r>
              <a:rPr lang="en-US" b="1" dirty="0"/>
              <a:t>Expository and other extended writing on a topic from language arts</a:t>
            </a:r>
          </a:p>
          <a:p>
            <a:r>
              <a:rPr lang="en-US" dirty="0" smtClean="0"/>
              <a:t>Examples</a:t>
            </a:r>
            <a:r>
              <a:rPr lang="en-US" dirty="0"/>
              <a:t>:</a:t>
            </a:r>
          </a:p>
          <a:p>
            <a:pPr lvl="1"/>
            <a:r>
              <a:rPr lang="en-US" dirty="0" smtClean="0"/>
              <a:t>Writing </a:t>
            </a:r>
            <a:r>
              <a:rPr lang="en-US" dirty="0"/>
              <a:t>reflective pieces linked to stories, literature, poems, and drama </a:t>
            </a:r>
            <a:r>
              <a:rPr lang="en-US" dirty="0" smtClean="0"/>
              <a:t>read in </a:t>
            </a:r>
            <a:r>
              <a:rPr lang="en-US" dirty="0"/>
              <a:t>class (for example, comparing events in a text with personal </a:t>
            </a:r>
            <a:r>
              <a:rPr lang="en-US" dirty="0" smtClean="0"/>
              <a:t>experiences; relating </a:t>
            </a:r>
            <a:r>
              <a:rPr lang="en-US" dirty="0"/>
              <a:t>a character’s conflict in a text to a personal experience, </a:t>
            </a:r>
            <a:r>
              <a:rPr lang="en-US" dirty="0" smtClean="0"/>
              <a:t>experience of </a:t>
            </a:r>
            <a:r>
              <a:rPr lang="en-US" dirty="0"/>
              <a:t>a friend, or experience of a relative; etc.)</a:t>
            </a:r>
          </a:p>
          <a:p>
            <a:pPr lvl="1"/>
            <a:r>
              <a:rPr lang="en-US" dirty="0" smtClean="0"/>
              <a:t>Describing </a:t>
            </a:r>
            <a:r>
              <a:rPr lang="en-US" dirty="0"/>
              <a:t>and analyzing a change that a character undergoes</a:t>
            </a:r>
          </a:p>
          <a:p>
            <a:pPr lvl="1"/>
            <a:r>
              <a:rPr lang="en-US" dirty="0" smtClean="0"/>
              <a:t>Comparing </a:t>
            </a:r>
            <a:r>
              <a:rPr lang="en-US" dirty="0"/>
              <a:t>story variants, a movie and novel based on the same story, etc.</a:t>
            </a:r>
          </a:p>
          <a:p>
            <a:pPr lvl="1"/>
            <a:r>
              <a:rPr lang="en-US" dirty="0" smtClean="0"/>
              <a:t>Writing </a:t>
            </a:r>
            <a:r>
              <a:rPr lang="en-US" dirty="0"/>
              <a:t>persuasively to influence an audience to take action on an issue</a:t>
            </a:r>
          </a:p>
          <a:p>
            <a:pPr lvl="1"/>
            <a:r>
              <a:rPr lang="en-US" dirty="0" smtClean="0"/>
              <a:t>Writing </a:t>
            </a:r>
            <a:r>
              <a:rPr lang="en-US" dirty="0"/>
              <a:t>responses to literary or expository texts and providing text </a:t>
            </a:r>
            <a:r>
              <a:rPr lang="en-US" dirty="0" smtClean="0"/>
              <a:t>evidence to </a:t>
            </a:r>
            <a:r>
              <a:rPr lang="en-US" dirty="0"/>
              <a:t>demonstrate understanding</a:t>
            </a:r>
          </a:p>
        </p:txBody>
      </p:sp>
      <p:sp>
        <p:nvSpPr>
          <p:cNvPr id="2" name="Footer Placeholder 1"/>
          <p:cNvSpPr>
            <a:spLocks noGrp="1"/>
          </p:cNvSpPr>
          <p:nvPr>
            <p:ph type="ftr" sz="quarter" idx="11"/>
          </p:nvPr>
        </p:nvSpPr>
        <p:spPr/>
        <p:txBody>
          <a:bodyPr/>
          <a:lstStyle/>
          <a:p>
            <a:r>
              <a:rPr lang="en-US" dirty="0"/>
              <a:t>TEA Student Assessment Division</a:t>
            </a:r>
          </a:p>
        </p:txBody>
      </p:sp>
      <p:sp>
        <p:nvSpPr>
          <p:cNvPr id="5" name="Slide Number Placeholder 4"/>
          <p:cNvSpPr>
            <a:spLocks noGrp="1"/>
          </p:cNvSpPr>
          <p:nvPr>
            <p:ph type="sldNum" sz="quarter" idx="12"/>
          </p:nvPr>
        </p:nvSpPr>
        <p:spPr/>
        <p:txBody>
          <a:bodyPr/>
          <a:lstStyle/>
          <a:p>
            <a:fld id="{F738E6B7-2717-4F37-B36A-F6AC4F3D59A4}" type="slidenum">
              <a:rPr lang="en-US" smtClean="0"/>
              <a:t>52</a:t>
            </a:fld>
            <a:endParaRPr lang="en-US" dirty="0"/>
          </a:p>
        </p:txBody>
      </p:sp>
    </p:spTree>
    <p:extLst>
      <p:ext uri="{BB962C8B-B14F-4D97-AF65-F5344CB8AC3E}">
        <p14:creationId xmlns:p14="http://schemas.microsoft.com/office/powerpoint/2010/main" val="567750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a:t>
            </a:r>
            <a:r>
              <a:rPr lang="en-US" dirty="0" smtClean="0"/>
              <a:t>Writing</a:t>
            </a:r>
            <a:endParaRPr lang="en-US" dirty="0"/>
          </a:p>
        </p:txBody>
      </p:sp>
      <p:sp>
        <p:nvSpPr>
          <p:cNvPr id="2" name="Content Placeholder 1"/>
          <p:cNvSpPr>
            <a:spLocks noGrp="1"/>
          </p:cNvSpPr>
          <p:nvPr>
            <p:ph idx="1"/>
          </p:nvPr>
        </p:nvSpPr>
        <p:spPr/>
        <p:txBody>
          <a:bodyPr>
            <a:normAutofit fontScale="92500" lnSpcReduction="10000"/>
          </a:bodyPr>
          <a:lstStyle/>
          <a:p>
            <a:pPr marL="45720" indent="0">
              <a:buNone/>
            </a:pPr>
            <a:r>
              <a:rPr lang="en-US" b="1" dirty="0" smtClean="0"/>
              <a:t>Expository </a:t>
            </a:r>
            <a:r>
              <a:rPr lang="en-US" b="1" dirty="0" smtClean="0"/>
              <a:t>or procedural writing from science</a:t>
            </a:r>
          </a:p>
          <a:p>
            <a:r>
              <a:rPr lang="en-US" dirty="0" smtClean="0"/>
              <a:t>Examples</a:t>
            </a:r>
            <a:r>
              <a:rPr lang="en-US" dirty="0"/>
              <a:t>:</a:t>
            </a:r>
          </a:p>
          <a:p>
            <a:pPr lvl="1"/>
            <a:r>
              <a:rPr lang="en-US" dirty="0"/>
              <a:t>Explaining a scientific process you have learned about</a:t>
            </a:r>
          </a:p>
          <a:p>
            <a:pPr lvl="1"/>
            <a:r>
              <a:rPr lang="en-US" dirty="0"/>
              <a:t>Explaining the steps in an experiment or scientific investigation you have done</a:t>
            </a:r>
          </a:p>
          <a:p>
            <a:pPr lvl="1"/>
            <a:r>
              <a:rPr lang="en-US" dirty="0"/>
              <a:t>Writing about something you are learning in your science class</a:t>
            </a:r>
          </a:p>
          <a:p>
            <a:pPr lvl="1"/>
            <a:r>
              <a:rPr lang="en-US" dirty="0"/>
              <a:t>Writing about why lab rules are important</a:t>
            </a:r>
          </a:p>
          <a:p>
            <a:pPr lvl="1"/>
            <a:r>
              <a:rPr lang="en-US" dirty="0"/>
              <a:t>Writing about how to use a certain device or piece of science equipment</a:t>
            </a:r>
          </a:p>
          <a:p>
            <a:endParaRPr lang="en-US"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53</a:t>
            </a:fld>
            <a:endParaRPr lang="en-US" dirty="0"/>
          </a:p>
        </p:txBody>
      </p:sp>
    </p:spTree>
    <p:extLst>
      <p:ext uri="{BB962C8B-B14F-4D97-AF65-F5344CB8AC3E}">
        <p14:creationId xmlns:p14="http://schemas.microsoft.com/office/powerpoint/2010/main" val="3525702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a:t>
            </a:r>
            <a:r>
              <a:rPr lang="en-US" dirty="0" smtClean="0"/>
              <a:t>Writing</a:t>
            </a:r>
            <a:endParaRPr lang="en-US" dirty="0"/>
          </a:p>
        </p:txBody>
      </p:sp>
      <p:sp>
        <p:nvSpPr>
          <p:cNvPr id="2" name="Content Placeholder 1"/>
          <p:cNvSpPr>
            <a:spLocks noGrp="1"/>
          </p:cNvSpPr>
          <p:nvPr>
            <p:ph idx="1"/>
          </p:nvPr>
        </p:nvSpPr>
        <p:spPr/>
        <p:txBody>
          <a:bodyPr>
            <a:normAutofit fontScale="92500"/>
          </a:bodyPr>
          <a:lstStyle/>
          <a:p>
            <a:pPr marL="45720" indent="0">
              <a:buNone/>
            </a:pPr>
            <a:r>
              <a:rPr lang="en-US" b="1" dirty="0" smtClean="0"/>
              <a:t>Expository </a:t>
            </a:r>
            <a:r>
              <a:rPr lang="en-US" b="1" dirty="0" smtClean="0"/>
              <a:t>or procedural writing from mathematics</a:t>
            </a:r>
          </a:p>
          <a:p>
            <a:r>
              <a:rPr lang="en-US" dirty="0"/>
              <a:t>Examples:</a:t>
            </a:r>
          </a:p>
          <a:p>
            <a:pPr lvl="1"/>
            <a:r>
              <a:rPr lang="en-US" dirty="0"/>
              <a:t>Writing about a way you have used mathematics outside of school</a:t>
            </a:r>
          </a:p>
          <a:p>
            <a:pPr lvl="1"/>
            <a:r>
              <a:rPr lang="en-US" dirty="0"/>
              <a:t>Explaining the steps you use in a mathematical process</a:t>
            </a:r>
          </a:p>
          <a:p>
            <a:pPr lvl="1"/>
            <a:r>
              <a:rPr lang="en-US" dirty="0"/>
              <a:t>Writing about something you are learning in your mathematics class</a:t>
            </a:r>
          </a:p>
          <a:p>
            <a:pPr lvl="1"/>
            <a:r>
              <a:rPr lang="en-US" dirty="0"/>
              <a:t>Writing to reflect the thinking you do to solve a problem</a:t>
            </a:r>
          </a:p>
          <a:p>
            <a:endParaRPr lang="en-US"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54</a:t>
            </a:fld>
            <a:endParaRPr lang="en-US" dirty="0"/>
          </a:p>
        </p:txBody>
      </p:sp>
    </p:spTree>
    <p:extLst>
      <p:ext uri="{BB962C8B-B14F-4D97-AF65-F5344CB8AC3E}">
        <p14:creationId xmlns:p14="http://schemas.microsoft.com/office/powerpoint/2010/main" val="3116934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a:t>
            </a:r>
            <a:r>
              <a:rPr lang="en-US" dirty="0" smtClean="0"/>
              <a:t>Writing</a:t>
            </a:r>
            <a:endParaRPr lang="en-US" dirty="0"/>
          </a:p>
        </p:txBody>
      </p:sp>
      <p:sp>
        <p:nvSpPr>
          <p:cNvPr id="2" name="Content Placeholder 1"/>
          <p:cNvSpPr>
            <a:spLocks noGrp="1"/>
          </p:cNvSpPr>
          <p:nvPr>
            <p:ph idx="1"/>
          </p:nvPr>
        </p:nvSpPr>
        <p:spPr/>
        <p:txBody>
          <a:bodyPr>
            <a:normAutofit fontScale="85000" lnSpcReduction="10000"/>
          </a:bodyPr>
          <a:lstStyle/>
          <a:p>
            <a:pPr marL="45720" indent="0">
              <a:buNone/>
            </a:pPr>
            <a:r>
              <a:rPr lang="en-US" b="1" dirty="0" smtClean="0"/>
              <a:t>Expository </a:t>
            </a:r>
            <a:r>
              <a:rPr lang="en-US" b="1" dirty="0" smtClean="0"/>
              <a:t>or procedural writing from social studies</a:t>
            </a:r>
            <a:endParaRPr lang="en-US" dirty="0" smtClean="0"/>
          </a:p>
          <a:p>
            <a:r>
              <a:rPr lang="en-US" dirty="0"/>
              <a:t>Examples:</a:t>
            </a:r>
          </a:p>
          <a:p>
            <a:pPr lvl="1"/>
            <a:r>
              <a:rPr lang="en-US" dirty="0"/>
              <a:t>Writing about a historical figure, the person’s contributions or significance, etc.</a:t>
            </a:r>
          </a:p>
          <a:p>
            <a:pPr lvl="1"/>
            <a:r>
              <a:rPr lang="en-US" dirty="0"/>
              <a:t>Writing an expository piece about an important historical or current event</a:t>
            </a:r>
          </a:p>
          <a:p>
            <a:pPr lvl="1"/>
            <a:r>
              <a:rPr lang="en-US" dirty="0"/>
              <a:t>Writing about something you are learning in your social studies class</a:t>
            </a:r>
          </a:p>
          <a:p>
            <a:pPr lvl="1"/>
            <a:r>
              <a:rPr lang="en-US" dirty="0"/>
              <a:t>Defending a point of view about a governmental policy or controversial issue</a:t>
            </a:r>
          </a:p>
          <a:p>
            <a:pPr lvl="1"/>
            <a:r>
              <a:rPr lang="en-US" dirty="0"/>
              <a:t>Writing a persuasive piece to influence a change in policy or law</a:t>
            </a:r>
          </a:p>
          <a:p>
            <a:endParaRPr lang="en-US" b="1"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55</a:t>
            </a:fld>
            <a:endParaRPr lang="en-US" dirty="0"/>
          </a:p>
        </p:txBody>
      </p:sp>
    </p:spTree>
    <p:extLst>
      <p:ext uri="{BB962C8B-B14F-4D97-AF65-F5344CB8AC3E}">
        <p14:creationId xmlns:p14="http://schemas.microsoft.com/office/powerpoint/2010/main" val="1992296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6866" y="829733"/>
            <a:ext cx="6798734" cy="1303867"/>
          </a:xfrm>
        </p:spPr>
        <p:txBody>
          <a:bodyPr/>
          <a:lstStyle/>
          <a:p>
            <a:r>
              <a:rPr lang="en-US" dirty="0" smtClean="0"/>
              <a:t>Summing it </a:t>
            </a:r>
            <a:r>
              <a:rPr lang="en-US" dirty="0" smtClean="0"/>
              <a:t>Up</a:t>
            </a:r>
            <a:endParaRPr lang="en-US" dirty="0"/>
          </a:p>
        </p:txBody>
      </p:sp>
      <p:sp>
        <p:nvSpPr>
          <p:cNvPr id="6" name="Content Placeholder 5"/>
          <p:cNvSpPr>
            <a:spLocks noGrp="1"/>
          </p:cNvSpPr>
          <p:nvPr>
            <p:ph idx="1"/>
          </p:nvPr>
        </p:nvSpPr>
        <p:spPr>
          <a:xfrm>
            <a:off x="518499" y="4495800"/>
            <a:ext cx="5285290" cy="1411938"/>
          </a:xfrm>
          <a:solidFill>
            <a:schemeClr val="accent6">
              <a:lumMod val="50000"/>
            </a:schemeClr>
          </a:solidFill>
        </p:spPr>
        <p:txBody>
          <a:bodyPr>
            <a:noAutofit/>
          </a:bodyPr>
          <a:lstStyle/>
          <a:p>
            <a:pPr marL="45720" indent="0">
              <a:buNone/>
            </a:pPr>
            <a:r>
              <a:rPr lang="en-US" sz="2200" dirty="0" smtClean="0">
                <a:solidFill>
                  <a:schemeClr val="bg1"/>
                </a:solidFill>
              </a:rPr>
              <a:t>Writing in the content areas is not only required as part of the ELPS but an integral part of well-rounded classroom instruction.</a:t>
            </a:r>
            <a:endParaRPr lang="en-US" sz="2200" dirty="0">
              <a:solidFill>
                <a:schemeClr val="bg1"/>
              </a:solidFill>
            </a:endParaRPr>
          </a:p>
        </p:txBody>
      </p:sp>
      <p:sp>
        <p:nvSpPr>
          <p:cNvPr id="3" name="Footer Placeholder 2"/>
          <p:cNvSpPr>
            <a:spLocks noGrp="1"/>
          </p:cNvSpPr>
          <p:nvPr>
            <p:ph type="ftr" sz="quarter" idx="11"/>
          </p:nvPr>
        </p:nvSpPr>
        <p:spPr>
          <a:xfrm>
            <a:off x="3429000" y="6248400"/>
            <a:ext cx="2438770" cy="330620"/>
          </a:xfrm>
        </p:spPr>
        <p:txBody>
          <a:bodyPr/>
          <a:lstStyle/>
          <a:p>
            <a:r>
              <a:rPr lang="en-US" dirty="0" smtClean="0"/>
              <a:t>TEA </a:t>
            </a:r>
            <a:r>
              <a:rPr lang="en-US" dirty="0"/>
              <a:t>Student Assessment </a:t>
            </a:r>
            <a:r>
              <a:rPr lang="en-US" dirty="0" smtClean="0"/>
              <a:t>Division      </a:t>
            </a:r>
            <a:endParaRPr lang="en-US" dirty="0"/>
          </a:p>
        </p:txBody>
      </p:sp>
      <p:sp>
        <p:nvSpPr>
          <p:cNvPr id="4" name="Slide Number Placeholder 3"/>
          <p:cNvSpPr>
            <a:spLocks noGrp="1"/>
          </p:cNvSpPr>
          <p:nvPr>
            <p:ph type="sldNum" sz="quarter" idx="12"/>
          </p:nvPr>
        </p:nvSpPr>
        <p:spPr/>
        <p:txBody>
          <a:bodyPr/>
          <a:lstStyle/>
          <a:p>
            <a:fld id="{F738E6B7-2717-4F37-B36A-F6AC4F3D59A4}" type="slidenum">
              <a:rPr lang="en-US" smtClean="0"/>
              <a:t>56</a:t>
            </a:fld>
            <a:endParaRPr lang="en-US"/>
          </a:p>
        </p:txBody>
      </p:sp>
      <p:pic>
        <p:nvPicPr>
          <p:cNvPr id="1029" name="Picture 5" descr="C:\Users\Vazquez laptop\AppData\Local\Microsoft\Windows\Temporary Internet Files\Content.IE5\MZK2OB71\MP9004088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788" y="2756109"/>
            <a:ext cx="2921777" cy="36576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azquez laptop\AppData\Local\Microsoft\Windows\Temporary Internet Files\Content.IE5\EB57AU6G\MP9004088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57283" y="2057400"/>
            <a:ext cx="3546505"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Vazquez laptop\AppData\Local\Microsoft\Windows\Temporary Internet Files\Content.IE5\2X4FWF4L\MC9004404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99" y="533400"/>
            <a:ext cx="17367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63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Contact </a:t>
            </a:r>
            <a:r>
              <a:rPr lang="en-US" dirty="0" smtClean="0"/>
              <a:t>Information</a:t>
            </a:r>
            <a:endParaRPr lang="en-US" dirty="0"/>
          </a:p>
        </p:txBody>
      </p:sp>
      <p:sp>
        <p:nvSpPr>
          <p:cNvPr id="2" name="Content Placeholder 1"/>
          <p:cNvSpPr>
            <a:spLocks noGrp="1"/>
          </p:cNvSpPr>
          <p:nvPr>
            <p:ph idx="1"/>
          </p:nvPr>
        </p:nvSpPr>
        <p:spPr/>
        <p:txBody>
          <a:bodyPr>
            <a:normAutofit lnSpcReduction="10000"/>
          </a:bodyPr>
          <a:lstStyle/>
          <a:p>
            <a:r>
              <a:rPr lang="en-US" dirty="0" smtClean="0"/>
              <a:t>Call </a:t>
            </a:r>
            <a:r>
              <a:rPr lang="en-US" dirty="0" smtClean="0"/>
              <a:t>Student Assessment Division at 512-463-9536</a:t>
            </a:r>
          </a:p>
          <a:p>
            <a:endParaRPr lang="en-US" dirty="0"/>
          </a:p>
          <a:p>
            <a:r>
              <a:rPr lang="en-US" dirty="0" smtClean="0"/>
              <a:t>Send email to ELL Assessments team at </a:t>
            </a:r>
            <a:r>
              <a:rPr lang="en-US" dirty="0" smtClean="0">
                <a:hlinkClick r:id="rId2"/>
              </a:rPr>
              <a:t>ell.tests@tea.texas.gov</a:t>
            </a:r>
            <a:r>
              <a:rPr lang="en-US" dirty="0" smtClean="0"/>
              <a:t> </a:t>
            </a:r>
          </a:p>
          <a:p>
            <a:endParaRPr lang="en-US" dirty="0"/>
          </a:p>
          <a:p>
            <a:r>
              <a:rPr lang="en-US" dirty="0"/>
              <a:t>Information on State Assessments for English Language </a:t>
            </a:r>
            <a:r>
              <a:rPr lang="en-US" dirty="0" smtClean="0"/>
              <a:t>Learners </a:t>
            </a:r>
            <a:r>
              <a:rPr lang="en-US" dirty="0" smtClean="0">
                <a:hlinkClick r:id="rId3"/>
              </a:rPr>
              <a:t>http://tea.texas.gov/student.assessment/ell/</a:t>
            </a:r>
            <a:r>
              <a:rPr lang="en-US" dirty="0" smtClean="0"/>
              <a:t> </a:t>
            </a:r>
            <a:endParaRPr lang="en-US"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57</a:t>
            </a:fld>
            <a:endParaRPr lang="en-US" dirty="0"/>
          </a:p>
        </p:txBody>
      </p:sp>
    </p:spTree>
    <p:extLst>
      <p:ext uri="{BB962C8B-B14F-4D97-AF65-F5344CB8AC3E}">
        <p14:creationId xmlns:p14="http://schemas.microsoft.com/office/powerpoint/2010/main" val="236162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Assembly Criteria</a:t>
            </a:r>
            <a:endParaRPr lang="en-US" dirty="0"/>
          </a:p>
        </p:txBody>
      </p:sp>
      <p:sp>
        <p:nvSpPr>
          <p:cNvPr id="2" name="Content Placeholder 1"/>
          <p:cNvSpPr>
            <a:spLocks noGrp="1"/>
          </p:cNvSpPr>
          <p:nvPr>
            <p:ph idx="1"/>
          </p:nvPr>
        </p:nvSpPr>
        <p:spPr/>
        <p:txBody>
          <a:bodyPr>
            <a:normAutofit fontScale="70000" lnSpcReduction="20000"/>
          </a:bodyPr>
          <a:lstStyle/>
          <a:p>
            <a:endParaRPr lang="en-US" dirty="0" smtClean="0"/>
          </a:p>
          <a:p>
            <a:r>
              <a:rPr lang="en-US" dirty="0" smtClean="0"/>
              <a:t>Each writing collection must contain – </a:t>
            </a:r>
          </a:p>
          <a:p>
            <a:pPr lvl="1"/>
            <a:r>
              <a:rPr lang="en-US" dirty="0" smtClean="0"/>
              <a:t>At least </a:t>
            </a:r>
            <a:r>
              <a:rPr lang="en-US" b="1" dirty="0" smtClean="0">
                <a:solidFill>
                  <a:schemeClr val="accent6">
                    <a:lumMod val="50000"/>
                  </a:schemeClr>
                </a:solidFill>
              </a:rPr>
              <a:t>5 total samples</a:t>
            </a:r>
          </a:p>
          <a:p>
            <a:pPr lvl="2"/>
            <a:r>
              <a:rPr lang="en-US" sz="1700" dirty="0" smtClean="0"/>
              <a:t>At least </a:t>
            </a:r>
            <a:r>
              <a:rPr lang="en-US" sz="1700" b="1" dirty="0" smtClean="0">
                <a:solidFill>
                  <a:schemeClr val="accent6">
                    <a:lumMod val="50000"/>
                  </a:schemeClr>
                </a:solidFill>
              </a:rPr>
              <a:t>1 writing sample that elicits use of past tense</a:t>
            </a:r>
          </a:p>
          <a:p>
            <a:pPr lvl="2"/>
            <a:r>
              <a:rPr lang="en-US" sz="1700" dirty="0" smtClean="0"/>
              <a:t>At least </a:t>
            </a:r>
            <a:r>
              <a:rPr lang="en-US" sz="1700" b="1" dirty="0" smtClean="0">
                <a:solidFill>
                  <a:schemeClr val="accent6">
                    <a:lumMod val="50000"/>
                  </a:schemeClr>
                </a:solidFill>
              </a:rPr>
              <a:t>2 writing samples from mathematics, science, or social studies</a:t>
            </a:r>
          </a:p>
          <a:p>
            <a:endParaRPr lang="en-US" dirty="0" smtClean="0"/>
          </a:p>
          <a:p>
            <a:r>
              <a:rPr lang="en-US" dirty="0" smtClean="0"/>
              <a:t>Writing assigned on or after (February 15) may be considered for the collection and samples may continue to be gathered until the date designated by the district. This district deadline for completing writing collections must allow for collections to be verified and rated in order for ratings to be submitted by state established deadlines.</a:t>
            </a:r>
          </a:p>
          <a:p>
            <a:pPr marL="45720" indent="0">
              <a:buNone/>
            </a:pPr>
            <a:endParaRPr lang="en-US"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6</a:t>
            </a:fld>
            <a:endParaRPr lang="en-US" dirty="0"/>
          </a:p>
        </p:txBody>
      </p:sp>
    </p:spTree>
    <p:extLst>
      <p:ext uri="{BB962C8B-B14F-4D97-AF65-F5344CB8AC3E}">
        <p14:creationId xmlns:p14="http://schemas.microsoft.com/office/powerpoint/2010/main" val="3457837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Eligible Types of Writing</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Basic descriptive writing on a personal/familiar topic</a:t>
            </a:r>
          </a:p>
          <a:p>
            <a:r>
              <a:rPr lang="en-US" dirty="0" smtClean="0"/>
              <a:t>Writing about a familiar process</a:t>
            </a:r>
          </a:p>
          <a:p>
            <a:r>
              <a:rPr lang="en-US" dirty="0" smtClean="0"/>
              <a:t>Writing that elicits use of past tense</a:t>
            </a:r>
          </a:p>
          <a:p>
            <a:r>
              <a:rPr lang="en-US" dirty="0" smtClean="0"/>
              <a:t>Personal narratives and reflective pieces</a:t>
            </a:r>
          </a:p>
          <a:p>
            <a:r>
              <a:rPr lang="en-US" dirty="0" smtClean="0"/>
              <a:t>Expository and other extended writing on a topic from language arts </a:t>
            </a:r>
          </a:p>
          <a:p>
            <a:r>
              <a:rPr lang="en-US" dirty="0" smtClean="0"/>
              <a:t>Expository or procedural writing from science, </a:t>
            </a:r>
            <a:r>
              <a:rPr lang="en-US" dirty="0"/>
              <a:t>mathematics</a:t>
            </a:r>
            <a:r>
              <a:rPr lang="en-US" dirty="0" smtClean="0"/>
              <a:t>, and social studies</a:t>
            </a:r>
            <a:endParaRPr lang="en-US" dirty="0"/>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7</a:t>
            </a:fld>
            <a:endParaRPr lang="en-US" dirty="0"/>
          </a:p>
        </p:txBody>
      </p:sp>
    </p:spTree>
    <p:extLst>
      <p:ext uri="{BB962C8B-B14F-4D97-AF65-F5344CB8AC3E}">
        <p14:creationId xmlns:p14="http://schemas.microsoft.com/office/powerpoint/2010/main" val="3079561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Writing Collections</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TELPAS </a:t>
            </a:r>
            <a:r>
              <a:rPr lang="en-US" dirty="0"/>
              <a:t>writing samples </a:t>
            </a:r>
            <a:r>
              <a:rPr lang="en-US" dirty="0" smtClean="0"/>
              <a:t>to include in the collections should </a:t>
            </a:r>
            <a:r>
              <a:rPr lang="en-US" dirty="0"/>
              <a:t>be taken from </a:t>
            </a:r>
            <a:r>
              <a:rPr lang="en-US" b="1" dirty="0">
                <a:solidFill>
                  <a:schemeClr val="accent6">
                    <a:lumMod val="50000"/>
                  </a:schemeClr>
                </a:solidFill>
              </a:rPr>
              <a:t>authentic classroom activities</a:t>
            </a:r>
            <a:r>
              <a:rPr lang="en-US" dirty="0"/>
              <a:t> grounded in </a:t>
            </a:r>
            <a:r>
              <a:rPr lang="en-US" b="1" dirty="0">
                <a:solidFill>
                  <a:schemeClr val="accent6">
                    <a:lumMod val="50000"/>
                  </a:schemeClr>
                </a:solidFill>
              </a:rPr>
              <a:t>content area TEKS</a:t>
            </a:r>
            <a:r>
              <a:rPr lang="en-US" dirty="0"/>
              <a:t> and </a:t>
            </a:r>
            <a:r>
              <a:rPr lang="en-US" b="1" dirty="0" smtClean="0">
                <a:solidFill>
                  <a:schemeClr val="accent6">
                    <a:lumMod val="50000"/>
                  </a:schemeClr>
                </a:solidFill>
              </a:rPr>
              <a:t>ELPS.</a:t>
            </a:r>
          </a:p>
          <a:p>
            <a:r>
              <a:rPr lang="en-US" dirty="0" smtClean="0"/>
              <a:t>Collections should contain some papers in which students showcase English they know and feel comfortable using.</a:t>
            </a:r>
          </a:p>
          <a:p>
            <a:r>
              <a:rPr lang="en-US" dirty="0" smtClean="0"/>
              <a:t>Collections should also include papers in which students are stretched and pushed beyond their comfort zone so the collection shows that a student has not yet reached the next level (the student is beginning but not yet intermediate, intermediate but not yet advanced, advanced but not yet advanced high).</a:t>
            </a:r>
            <a:endParaRPr lang="en-US" dirty="0"/>
          </a:p>
          <a:p>
            <a:endParaRPr lang="en-US" b="1" dirty="0">
              <a:solidFill>
                <a:schemeClr val="accent6">
                  <a:lumMod val="50000"/>
                </a:schemeClr>
              </a:solidFill>
            </a:endParaRPr>
          </a:p>
        </p:txBody>
      </p:sp>
      <p:sp>
        <p:nvSpPr>
          <p:cNvPr id="6" name="Footer Placeholder 5"/>
          <p:cNvSpPr>
            <a:spLocks noGrp="1"/>
          </p:cNvSpPr>
          <p:nvPr>
            <p:ph type="ftr" sz="quarter" idx="11"/>
          </p:nvPr>
        </p:nvSpPr>
        <p:spPr/>
        <p:txBody>
          <a:bodyPr/>
          <a:lstStyle/>
          <a:p>
            <a:r>
              <a:rPr lang="en-US" dirty="0"/>
              <a:t>TEA Student Assessment Division</a:t>
            </a:r>
          </a:p>
        </p:txBody>
      </p:sp>
      <p:sp>
        <p:nvSpPr>
          <p:cNvPr id="7" name="Slide Number Placeholder 6"/>
          <p:cNvSpPr>
            <a:spLocks noGrp="1"/>
          </p:cNvSpPr>
          <p:nvPr>
            <p:ph type="sldNum" sz="quarter" idx="12"/>
          </p:nvPr>
        </p:nvSpPr>
        <p:spPr/>
        <p:txBody>
          <a:bodyPr/>
          <a:lstStyle/>
          <a:p>
            <a:fld id="{F738E6B7-2717-4F37-B36A-F6AC4F3D59A4}" type="slidenum">
              <a:rPr lang="en-US" smtClean="0"/>
              <a:t>8</a:t>
            </a:fld>
            <a:endParaRPr lang="en-US" dirty="0"/>
          </a:p>
        </p:txBody>
      </p:sp>
    </p:spTree>
    <p:extLst>
      <p:ext uri="{BB962C8B-B14F-4D97-AF65-F5344CB8AC3E}">
        <p14:creationId xmlns:p14="http://schemas.microsoft.com/office/powerpoint/2010/main" val="1875644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Writing Collections</a:t>
            </a:r>
            <a:endParaRPr lang="en-US" dirty="0"/>
          </a:p>
        </p:txBody>
      </p:sp>
      <p:sp>
        <p:nvSpPr>
          <p:cNvPr id="2" name="Content Placeholder 1"/>
          <p:cNvSpPr>
            <a:spLocks noGrp="1"/>
          </p:cNvSpPr>
          <p:nvPr>
            <p:ph idx="1"/>
          </p:nvPr>
        </p:nvSpPr>
        <p:spPr>
          <a:xfrm>
            <a:off x="1176865" y="2490135"/>
            <a:ext cx="6798736" cy="2832197"/>
          </a:xfrm>
        </p:spPr>
        <p:txBody>
          <a:bodyPr>
            <a:normAutofit lnSpcReduction="10000"/>
          </a:bodyPr>
          <a:lstStyle/>
          <a:p>
            <a:r>
              <a:rPr lang="en-US" dirty="0" smtClean="0"/>
              <a:t>Collections assembled need to help raters determine and justify ratings. The samples in a collection must give you evidence to say, “I know the student is at least at X proficiency level because of these characteristics in his or her writing. I know the student is not yet at the next proficiency level because of these other characteristics in his or her writing.”</a:t>
            </a:r>
          </a:p>
        </p:txBody>
      </p:sp>
      <p:sp>
        <p:nvSpPr>
          <p:cNvPr id="7" name="Footer Placeholder 6"/>
          <p:cNvSpPr>
            <a:spLocks noGrp="1"/>
          </p:cNvSpPr>
          <p:nvPr>
            <p:ph type="ftr" sz="quarter" idx="11"/>
          </p:nvPr>
        </p:nvSpPr>
        <p:spPr/>
        <p:txBody>
          <a:bodyPr/>
          <a:lstStyle/>
          <a:p>
            <a:r>
              <a:rPr lang="en-US" dirty="0"/>
              <a:t>TEA Student Assessment Division</a:t>
            </a:r>
          </a:p>
        </p:txBody>
      </p:sp>
      <p:sp>
        <p:nvSpPr>
          <p:cNvPr id="8" name="Slide Number Placeholder 7"/>
          <p:cNvSpPr>
            <a:spLocks noGrp="1"/>
          </p:cNvSpPr>
          <p:nvPr>
            <p:ph type="sldNum" sz="quarter" idx="12"/>
          </p:nvPr>
        </p:nvSpPr>
        <p:spPr/>
        <p:txBody>
          <a:bodyPr/>
          <a:lstStyle/>
          <a:p>
            <a:fld id="{F738E6B7-2717-4F37-B36A-F6AC4F3D59A4}" type="slidenum">
              <a:rPr lang="en-US" smtClean="0"/>
              <a:t>9</a:t>
            </a:fld>
            <a:endParaRPr lang="en-US" dirty="0"/>
          </a:p>
        </p:txBody>
      </p:sp>
      <p:sp>
        <p:nvSpPr>
          <p:cNvPr id="6" name="TextBox 5"/>
          <p:cNvSpPr txBox="1"/>
          <p:nvPr/>
        </p:nvSpPr>
        <p:spPr>
          <a:xfrm>
            <a:off x="1037281" y="5408597"/>
            <a:ext cx="6934200" cy="369332"/>
          </a:xfrm>
          <a:prstGeom prst="rect">
            <a:avLst/>
          </a:prstGeom>
          <a:solidFill>
            <a:schemeClr val="accent6">
              <a:lumMod val="50000"/>
            </a:schemeClr>
          </a:solidFill>
        </p:spPr>
        <p:txBody>
          <a:bodyPr wrap="square" rtlCol="0">
            <a:spAutoFit/>
          </a:bodyPr>
          <a:lstStyle/>
          <a:p>
            <a:r>
              <a:rPr lang="en-US" dirty="0" smtClean="0">
                <a:solidFill>
                  <a:schemeClr val="bg1"/>
                </a:solidFill>
              </a:rPr>
              <a:t>Reminder: The characteristics considered must come from the PLDs.</a:t>
            </a:r>
            <a:endParaRPr lang="en-US" dirty="0">
              <a:solidFill>
                <a:schemeClr val="bg1"/>
              </a:solidFill>
            </a:endParaRPr>
          </a:p>
        </p:txBody>
      </p:sp>
    </p:spTree>
    <p:extLst>
      <p:ext uri="{BB962C8B-B14F-4D97-AF65-F5344CB8AC3E}">
        <p14:creationId xmlns:p14="http://schemas.microsoft.com/office/powerpoint/2010/main" val="2890290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7396</TotalTime>
  <Words>3637</Words>
  <Application>Microsoft Office PowerPoint</Application>
  <PresentationFormat>On-screen Show (4:3)</PresentationFormat>
  <Paragraphs>399</Paragraphs>
  <Slides>57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Garamond</vt:lpstr>
      <vt:lpstr>Organic</vt:lpstr>
      <vt:lpstr>Writing in the Content Areas and TELPAS</vt:lpstr>
      <vt:lpstr>Disclaimer</vt:lpstr>
      <vt:lpstr>Session Objectives</vt:lpstr>
      <vt:lpstr>TELPAS Writing</vt:lpstr>
      <vt:lpstr>Grades 2–12 Writing Assessment Approach</vt:lpstr>
      <vt:lpstr>Assembly Criteria</vt:lpstr>
      <vt:lpstr>Some Eligible Types of Writing</vt:lpstr>
      <vt:lpstr>Writing Collections</vt:lpstr>
      <vt:lpstr>Writing Collections</vt:lpstr>
      <vt:lpstr>PowerPoint Presentation</vt:lpstr>
      <vt:lpstr>Goal in Assembling Writing Collections</vt:lpstr>
      <vt:lpstr>ELPS  for Writing</vt:lpstr>
      <vt:lpstr>ELPS Components</vt:lpstr>
      <vt:lpstr>ELPS Student Expectations for Second Language Acquisition for Writing</vt:lpstr>
      <vt:lpstr>ELPS Proficiency Level Descriptors  for Grades 2–12 Writing</vt:lpstr>
      <vt:lpstr>ELPS Proficiency Level Descriptors  for Grades 2–12 Writing</vt:lpstr>
      <vt:lpstr>ELPS Proficiency Level Descriptors  for Grades 2–12 Writing</vt:lpstr>
      <vt:lpstr>ELPS Proficiency Level Descriptors  for Grades 2–12 Writing</vt:lpstr>
      <vt:lpstr>Example Student Expectation (SE) and Proficiency Level Descriptor (PLD)</vt:lpstr>
      <vt:lpstr>PLDs and Instruction</vt:lpstr>
      <vt:lpstr>PLDs and Instruction</vt:lpstr>
      <vt:lpstr>Benefit of TELPAS Rater Training on Formative Classroom Assessment</vt:lpstr>
      <vt:lpstr>Benefit of Using PLDs in Instruction</vt:lpstr>
      <vt:lpstr>Measuring the ELPS</vt:lpstr>
      <vt:lpstr>Writing in the Content Areas</vt:lpstr>
      <vt:lpstr>Elementary Example</vt:lpstr>
      <vt:lpstr>Elementary Example</vt:lpstr>
      <vt:lpstr>Middle School Example</vt:lpstr>
      <vt:lpstr>Middle School Example</vt:lpstr>
      <vt:lpstr>High School Example</vt:lpstr>
      <vt:lpstr>High School Example</vt:lpstr>
      <vt:lpstr>Writing in the Content Areas</vt:lpstr>
      <vt:lpstr>Elementary Example</vt:lpstr>
      <vt:lpstr>Elementary Example</vt:lpstr>
      <vt:lpstr>Middle School Example</vt:lpstr>
      <vt:lpstr>Middle School Example</vt:lpstr>
      <vt:lpstr>High School Example </vt:lpstr>
      <vt:lpstr>High School Example </vt:lpstr>
      <vt:lpstr>Writing in the Content Areas</vt:lpstr>
      <vt:lpstr>Elementary Example</vt:lpstr>
      <vt:lpstr>Elementary Example</vt:lpstr>
      <vt:lpstr>Middle School Example</vt:lpstr>
      <vt:lpstr>Middle School Example</vt:lpstr>
      <vt:lpstr>High School Example </vt:lpstr>
      <vt:lpstr>High School Example </vt:lpstr>
      <vt:lpstr>Assembling Writing Collections for TELPAS</vt:lpstr>
      <vt:lpstr>Samples Required</vt:lpstr>
      <vt:lpstr>Types of Writing</vt:lpstr>
      <vt:lpstr>Types of Writing</vt:lpstr>
      <vt:lpstr>Types of Writing</vt:lpstr>
      <vt:lpstr>Types of Writing</vt:lpstr>
      <vt:lpstr>Types of Writing</vt:lpstr>
      <vt:lpstr>Types of Writing</vt:lpstr>
      <vt:lpstr>Types of Writing</vt:lpstr>
      <vt:lpstr>Types of Writing</vt:lpstr>
      <vt:lpstr>Summing it Up</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Vazquez laptop</dc:creator>
  <cp:lastModifiedBy>Vazquez, Cristina</cp:lastModifiedBy>
  <cp:revision>118</cp:revision>
  <cp:lastPrinted>2015-07-27T16:43:45Z</cp:lastPrinted>
  <dcterms:created xsi:type="dcterms:W3CDTF">2014-07-27T01:55:44Z</dcterms:created>
  <dcterms:modified xsi:type="dcterms:W3CDTF">2015-07-27T17:23:23Z</dcterms:modified>
</cp:coreProperties>
</file>