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
    <p:sldMasterId id="2147483693" r:id="rId3"/>
    <p:sldMasterId id="2147483709" r:id="rId4"/>
    <p:sldMasterId id="2147483756" r:id="rId5"/>
    <p:sldMasterId id="2147483678" r:id="rId6"/>
    <p:sldMasterId id="2147483771" r:id="rId7"/>
    <p:sldMasterId id="2147483785" r:id="rId8"/>
    <p:sldMasterId id="2147483800" r:id="rId9"/>
  </p:sldMasterIdLst>
  <p:notesMasterIdLst>
    <p:notesMasterId r:id="rId30"/>
  </p:notesMasterIdLst>
  <p:handoutMasterIdLst>
    <p:handoutMasterId r:id="rId31"/>
  </p:handoutMasterIdLst>
  <p:sldIdLst>
    <p:sldId id="317" r:id="rId10"/>
    <p:sldId id="300" r:id="rId11"/>
    <p:sldId id="301" r:id="rId12"/>
    <p:sldId id="291" r:id="rId13"/>
    <p:sldId id="303" r:id="rId14"/>
    <p:sldId id="292" r:id="rId15"/>
    <p:sldId id="308" r:id="rId16"/>
    <p:sldId id="318" r:id="rId17"/>
    <p:sldId id="316" r:id="rId18"/>
    <p:sldId id="302" r:id="rId19"/>
    <p:sldId id="315" r:id="rId20"/>
    <p:sldId id="305" r:id="rId21"/>
    <p:sldId id="294" r:id="rId22"/>
    <p:sldId id="314" r:id="rId23"/>
    <p:sldId id="298" r:id="rId24"/>
    <p:sldId id="319" r:id="rId25"/>
    <p:sldId id="320" r:id="rId26"/>
    <p:sldId id="307" r:id="rId27"/>
    <p:sldId id="321" r:id="rId28"/>
    <p:sldId id="306" r:id="rId2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EA0C0C"/>
    <a:srgbClr val="4472C4"/>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4" autoAdjust="0"/>
    <p:restoredTop sz="86462" autoAdjust="0"/>
  </p:normalViewPr>
  <p:slideViewPr>
    <p:cSldViewPr snapToGrid="0">
      <p:cViewPr varScale="1">
        <p:scale>
          <a:sx n="77" d="100"/>
          <a:sy n="77" d="100"/>
        </p:scale>
        <p:origin x="426" y="66"/>
      </p:cViewPr>
      <p:guideLst/>
    </p:cSldViewPr>
  </p:slideViewPr>
  <p:outlineViewPr>
    <p:cViewPr>
      <p:scale>
        <a:sx n="33" d="100"/>
        <a:sy n="33" d="100"/>
      </p:scale>
      <p:origin x="0" y="-4996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2.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5"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446C43-EB82-4138-A36F-B1DC16D91118}"/>
              </a:ext>
            </a:extLst>
          </p:cNvPr>
          <p:cNvSpPr>
            <a:spLocks noGrp="1"/>
          </p:cNvSpPr>
          <p:nvPr>
            <p:ph type="hdr" sz="quarter"/>
          </p:nvPr>
        </p:nvSpPr>
        <p:spPr>
          <a:xfrm>
            <a:off x="1" y="1"/>
            <a:ext cx="3037735" cy="463064"/>
          </a:xfrm>
          <a:prstGeom prst="rect">
            <a:avLst/>
          </a:prstGeom>
        </p:spPr>
        <p:txBody>
          <a:bodyPr vert="horz" lIns="90431" tIns="45216" rIns="90431" bIns="45216" rtlCol="0"/>
          <a:lstStyle>
            <a:lvl1pPr algn="l">
              <a:defRPr sz="1200"/>
            </a:lvl1pPr>
          </a:lstStyle>
          <a:p>
            <a:endParaRPr lang="en-US"/>
          </a:p>
        </p:txBody>
      </p:sp>
      <p:sp>
        <p:nvSpPr>
          <p:cNvPr id="3" name="Date Placeholder 2">
            <a:extLst>
              <a:ext uri="{FF2B5EF4-FFF2-40B4-BE49-F238E27FC236}">
                <a16:creationId xmlns:a16="http://schemas.microsoft.com/office/drawing/2014/main" id="{D24665CA-B3F0-4534-B5F8-9DBDCA15008A}"/>
              </a:ext>
            </a:extLst>
          </p:cNvPr>
          <p:cNvSpPr>
            <a:spLocks noGrp="1"/>
          </p:cNvSpPr>
          <p:nvPr>
            <p:ph type="dt" sz="quarter" idx="1"/>
          </p:nvPr>
        </p:nvSpPr>
        <p:spPr>
          <a:xfrm>
            <a:off x="3971082" y="1"/>
            <a:ext cx="3037735" cy="463064"/>
          </a:xfrm>
          <a:prstGeom prst="rect">
            <a:avLst/>
          </a:prstGeom>
        </p:spPr>
        <p:txBody>
          <a:bodyPr vert="horz" lIns="90431" tIns="45216" rIns="90431" bIns="45216" rtlCol="0"/>
          <a:lstStyle>
            <a:lvl1pPr algn="r">
              <a:defRPr sz="1200"/>
            </a:lvl1pPr>
          </a:lstStyle>
          <a:p>
            <a:fld id="{323F4C54-0F0E-468E-A587-E4ABF93476D6}" type="datetimeFigureOut">
              <a:rPr lang="en-US" smtClean="0"/>
              <a:t>10/6/2020</a:t>
            </a:fld>
            <a:endParaRPr lang="en-US"/>
          </a:p>
        </p:txBody>
      </p:sp>
      <p:sp>
        <p:nvSpPr>
          <p:cNvPr id="4" name="Footer Placeholder 3">
            <a:extLst>
              <a:ext uri="{FF2B5EF4-FFF2-40B4-BE49-F238E27FC236}">
                <a16:creationId xmlns:a16="http://schemas.microsoft.com/office/drawing/2014/main" id="{E80DFBD6-4D42-4CF5-9B5E-1C6B80EEC23F}"/>
              </a:ext>
            </a:extLst>
          </p:cNvPr>
          <p:cNvSpPr>
            <a:spLocks noGrp="1"/>
          </p:cNvSpPr>
          <p:nvPr>
            <p:ph type="ftr" sz="quarter" idx="2"/>
          </p:nvPr>
        </p:nvSpPr>
        <p:spPr>
          <a:xfrm>
            <a:off x="1" y="8773012"/>
            <a:ext cx="3037735" cy="463064"/>
          </a:xfrm>
          <a:prstGeom prst="rect">
            <a:avLst/>
          </a:prstGeom>
        </p:spPr>
        <p:txBody>
          <a:bodyPr vert="horz" lIns="90431" tIns="45216" rIns="90431" bIns="4521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877505-009B-4C18-A95F-A36AD9935B7D}"/>
              </a:ext>
            </a:extLst>
          </p:cNvPr>
          <p:cNvSpPr>
            <a:spLocks noGrp="1"/>
          </p:cNvSpPr>
          <p:nvPr>
            <p:ph type="sldNum" sz="quarter" idx="3"/>
          </p:nvPr>
        </p:nvSpPr>
        <p:spPr>
          <a:xfrm>
            <a:off x="3971082" y="8773012"/>
            <a:ext cx="3037735" cy="463064"/>
          </a:xfrm>
          <a:prstGeom prst="rect">
            <a:avLst/>
          </a:prstGeom>
        </p:spPr>
        <p:txBody>
          <a:bodyPr vert="horz" lIns="90431" tIns="45216" rIns="90431" bIns="45216" rtlCol="0" anchor="b"/>
          <a:lstStyle>
            <a:lvl1pPr algn="r">
              <a:defRPr sz="1200"/>
            </a:lvl1pPr>
          </a:lstStyle>
          <a:p>
            <a:fld id="{A2EC64BA-82CB-48FF-9E84-F39A9DD753C9}" type="slidenum">
              <a:rPr lang="en-US" smtClean="0"/>
              <a:t>‹#›</a:t>
            </a:fld>
            <a:endParaRPr lang="en-US"/>
          </a:p>
        </p:txBody>
      </p:sp>
    </p:spTree>
    <p:extLst>
      <p:ext uri="{BB962C8B-B14F-4D97-AF65-F5344CB8AC3E}">
        <p14:creationId xmlns:p14="http://schemas.microsoft.com/office/powerpoint/2010/main" val="2211290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295" tIns="46147" rIns="92295" bIns="46147" rtlCol="0"/>
          <a:lstStyle>
            <a:lvl1pPr algn="l">
              <a:defRPr sz="1200"/>
            </a:lvl1pPr>
          </a:lstStyle>
          <a:p>
            <a:endParaRPr lang="en-US"/>
          </a:p>
        </p:txBody>
      </p:sp>
      <p:sp>
        <p:nvSpPr>
          <p:cNvPr id="3" name="Date Placeholder 2"/>
          <p:cNvSpPr>
            <a:spLocks noGrp="1"/>
          </p:cNvSpPr>
          <p:nvPr>
            <p:ph type="dt" idx="1"/>
          </p:nvPr>
        </p:nvSpPr>
        <p:spPr>
          <a:xfrm>
            <a:off x="3970940" y="1"/>
            <a:ext cx="3037840" cy="463408"/>
          </a:xfrm>
          <a:prstGeom prst="rect">
            <a:avLst/>
          </a:prstGeom>
        </p:spPr>
        <p:txBody>
          <a:bodyPr vert="horz" lIns="92295" tIns="46147" rIns="92295" bIns="46147" rtlCol="0"/>
          <a:lstStyle>
            <a:lvl1pPr algn="r">
              <a:defRPr sz="1200"/>
            </a:lvl1pPr>
          </a:lstStyle>
          <a:p>
            <a:fld id="{45B9141D-177B-4807-A9D2-94CF7C562477}" type="datetimeFigureOut">
              <a:rPr lang="en-US" smtClean="0"/>
              <a:t>10/6/2020</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295" tIns="46147" rIns="92295" bIns="46147"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295" tIns="46147" rIns="92295" bIns="461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7"/>
          </a:xfrm>
          <a:prstGeom prst="rect">
            <a:avLst/>
          </a:prstGeom>
        </p:spPr>
        <p:txBody>
          <a:bodyPr vert="horz" lIns="92295" tIns="46147" rIns="92295" bIns="46147"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772671"/>
            <a:ext cx="3037840" cy="463407"/>
          </a:xfrm>
          <a:prstGeom prst="rect">
            <a:avLst/>
          </a:prstGeom>
        </p:spPr>
        <p:txBody>
          <a:bodyPr vert="horz" lIns="92295" tIns="46147" rIns="92295" bIns="46147"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a:p>
        </p:txBody>
      </p:sp>
    </p:spTree>
    <p:extLst>
      <p:ext uri="{BB962C8B-B14F-4D97-AF65-F5344CB8AC3E}">
        <p14:creationId xmlns:p14="http://schemas.microsoft.com/office/powerpoint/2010/main" val="172600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a:p>
        </p:txBody>
      </p:sp>
    </p:spTree>
    <p:extLst>
      <p:ext uri="{BB962C8B-B14F-4D97-AF65-F5344CB8AC3E}">
        <p14:creationId xmlns:p14="http://schemas.microsoft.com/office/powerpoint/2010/main" val="256598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197053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871839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91AE191-50BA-4F54-8D1A-592D9FB807B1}" type="datetime1">
              <a:rPr lang="en-US" smtClean="0"/>
              <a:t>10/6/2020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B6E4AA2-A800-4E2F-B62C-C4794A5D9486}"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78EBF7C2-AB65-4B90-8725-B6BD1094044F}"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3439C69-50FD-40BF-AD3D-E3635EF5C796}"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18B4E3A-00C8-4508-9C86-2D328822C44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E2C22A-A3CB-47B1-988D-5ABC12FDCF09}"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C1D386-F353-4263-AA7A-08072FE8463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DB45DF-4614-499B-8037-330DFDBC83D8}"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32B5DA-A839-446C-AD30-5AB0AEADD6DF}"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41792-5E9A-420C-8FA7-B89B99BEF658}"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4BD00C8-4A94-4B89-B248-FCED976D106A}"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FC2D7AE2-38E3-474F-9A33-FF5B0C41ED2D}"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76E19FA-87A2-419F-9338-27C2B2002D76}"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92B7059-1BFC-4E19-B79C-E92850CBB68E}"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70389-C473-45D4-A7C2-C9452DC8268F}" type="datetime1">
              <a:rPr lang="en-US" smtClean="0"/>
              <a:t>10/6/2020</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22B565D6-FE89-43A8-B7B2-BB89C40C8595}"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A813C5F-DEAD-4E81-9351-517DD9AEE885}"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52A9C59E-F8A8-4C68-B3F2-ED02D7B227C0}"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F24E87B9-5373-474E-A23F-7F822ABDA8DB}"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D2E1649-A820-4B9E-A465-75E1EFD98A1B}"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75AA7A7-1158-485D-8E80-CEFD467E2EE1}"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8EDDC2-0E8D-4BFB-83D1-7AE98254F53D}"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F1490AFE-DD89-479E-9E7C-30F739ECA016}" type="datetime1">
              <a:rPr lang="en-US" smtClean="0"/>
              <a:t>10/6/2020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B855B11-FFCD-4416-941A-990471DAA80D}"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7EEF107-D335-4191-B3D9-AD1FB50BD5F6}"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5EF9F79-701B-46BF-BA6E-4F41AD3078FE}"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6DEDED3-B434-4C6B-B92F-5EEB643801F7}"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4D6407E-D716-4BDC-B4BD-770FAF09D4AD}"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63D0817-0F96-44E0-BC82-59E766B191C9}"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B6A2C-30F4-4F69-A40D-A994B90434D6}" type="datetime1">
              <a:rPr lang="en-US" smtClean="0"/>
              <a:t>10/6/2020</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CC8E0DF-86FB-46DF-BE9A-39BEA9E1BA7A}" type="datetime1">
              <a:rPr lang="en-US" smtClean="0">
                <a:solidFill>
                  <a:prstClr val="white"/>
                </a:solidFill>
              </a:rPr>
              <a:t>10/6/2020</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474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84A71D6F-92DE-4621-8CC0-E4FBC6216521}"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04BE65-F385-4C3E-B43B-A854073A2BA2}" type="datetime1">
              <a:rPr lang="en-US" smtClean="0">
                <a:solidFill>
                  <a:prstClr val="white"/>
                </a:solidFill>
              </a:rPr>
              <a:t>10/6/2020</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6447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FD0F8A5-64C6-448E-BD49-B7A513777846}" type="datetime1">
              <a:rPr lang="en-US" smtClean="0">
                <a:solidFill>
                  <a:prstClr val="white"/>
                </a:solidFill>
              </a:rPr>
              <a:t>10/6/2020</a:t>
            </a:fld>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8590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E0DEB96-2A6F-41A3-8FFF-3E02522EAC47}" type="datetime1">
              <a:rPr lang="en-US" smtClean="0">
                <a:solidFill>
                  <a:prstClr val="white"/>
                </a:solidFill>
              </a:rPr>
              <a:t>10/6/2020</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668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DFBF97D-A5AC-4991-942C-306B8642F7CC}" type="datetime1">
              <a:rPr lang="en-US" smtClean="0">
                <a:solidFill>
                  <a:prstClr val="white"/>
                </a:solidFill>
              </a:rPr>
              <a:t>10/6/2020</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340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C7943-1241-42AB-A645-9DC95A0AF450}" type="datetime1">
              <a:rPr lang="en-US" smtClean="0">
                <a:solidFill>
                  <a:prstClr val="white"/>
                </a:solidFill>
              </a:rPr>
              <a:t>10/6/2020</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650433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A6D203-FEF1-4C63-B7C4-4A91BF37DA24}" type="datetime1">
              <a:rPr lang="en-US" smtClean="0">
                <a:solidFill>
                  <a:prstClr val="white"/>
                </a:solidFill>
              </a:rPr>
              <a:t>10/6/2020</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056595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73AB9-36CA-4EAB-8710-FC3679D16A24}" type="datetime1">
              <a:rPr lang="en-US" smtClean="0">
                <a:solidFill>
                  <a:prstClr val="white"/>
                </a:solidFill>
              </a:rPr>
              <a:t>10/6/2020</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67931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7F01F8-F663-4AFA-AF1D-8CE33DE22B0E}" type="datetime1">
              <a:rPr lang="en-US" smtClean="0">
                <a:solidFill>
                  <a:prstClr val="white"/>
                </a:solidFill>
              </a:rPr>
              <a:t>10/6/2020</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63669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9422C71-7273-4BEC-A1BE-3B291542F72C}" type="datetime1">
              <a:rPr lang="en-US" smtClean="0">
                <a:solidFill>
                  <a:prstClr val="white"/>
                </a:solidFill>
              </a:rPr>
              <a:t>10/6/2020</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213518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6C55DAD-B22B-46B3-9643-9BE556A44A72}" type="datetime1">
              <a:rPr lang="en-US" smtClean="0">
                <a:solidFill>
                  <a:prstClr val="white"/>
                </a:solidFill>
              </a:rPr>
              <a:t>10/6/2020</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46119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4CB32289-9AD1-4113-B8EB-2B6ABF26F84B}"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0630002-D548-44D8-B2BF-F815407A4C65}" type="datetime1">
              <a:rPr lang="en-US" smtClean="0">
                <a:solidFill>
                  <a:prstClr val="white"/>
                </a:solidFill>
              </a:rPr>
              <a:t>10/6/2020</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461452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9D48A-3A91-4F30-A067-5932FC8D4E6F}" type="datetime1">
              <a:rPr lang="en-US" smtClean="0">
                <a:solidFill>
                  <a:prstClr val="white"/>
                </a:solidFill>
              </a:rPr>
              <a:t>10/6/2020</a:t>
            </a:fld>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9131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62BA0B9-DDEC-4BAA-9A8A-FD84813E34BC}"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756928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349EFDF-4275-44A8-9233-527A1F53970E}"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3575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37F2FB9D-949C-458C-A056-2026B4991386}"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12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1C0E389-829A-4193-AD3D-F53063C7D73B}"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182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3E07207-4B70-4524-80F0-C2E5AA61740A}"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997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7911D0-5648-4D60-917E-8DF3DC3F185A}"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3766500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EFBD5-A73E-4008-B978-842C2D83A381}"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33456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1687C2-2260-4CE7-B13A-C18DF7222803}"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63371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40D2613D-321E-47AC-AFD3-2587F96321DB}"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08FD0-8158-405A-BCAA-0955F3206346}"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63944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0203FE2-DBE6-48FC-97BB-2844F8338420}"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990985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E5B850D-F4FB-4983-9D34-F6E261C9E1E9}"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903301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793205C-6181-42E3-8212-8E5E4DA52B6C}"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58897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74061-4D69-4E45-830A-B5DBF1D82B5A}" type="datetime1">
              <a:rPr lang="en-US" smtClean="0"/>
              <a:t>10/6/2020</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49042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2023082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9C04B8D-B868-4ABD-BE9D-B3F3E920627C}"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D29F9603-4CE5-4C73-B04D-30858D336889}" type="datetime1">
              <a:rPr lang="en-US" smtClean="0"/>
              <a:t>10/6/2020</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589718FA-C13F-49B1-AE2F-A1D5109D69B3}"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4.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7.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CBA53AC2-C215-4A87-A970-00AC32E1F5DF}" type="datetime1">
              <a:rPr lang="en-US" smtClean="0"/>
              <a:t>10/6/2020</a:t>
            </a:fld>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4685256E-0CFA-49E4-AF14-7BA7FBA2BFCE}" type="datetime1">
              <a:rPr lang="en-US" smtClean="0"/>
              <a:t>10/6/2020</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925D277F-6DD2-472D-B80E-490A6E000FAA}"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D690623-56F2-4612-B47F-6BA0DF6FF6BC}"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D11DE46-0642-40C4-99FC-4A185C32832A}" type="datetime1">
              <a:rPr lang="en-US" smtClean="0">
                <a:solidFill>
                  <a:prstClr val="white"/>
                </a:solidFill>
              </a:rPr>
              <a:t>10/6/2020</a:t>
            </a:fld>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418149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C6DD4FE-5BDD-4853-825D-F1008F3E4AE0}"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39960281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801" r:id="rId1"/>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hyperlink" Target="https://tea.texas.gov/academics/special-student-populations/Bilingual-and-English-as-a-Second-Language-Education-Programs" TargetMode="Externa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mailto:EnglishLearnerSupport@tea.texas.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hyperlink" Target="https://tea.texas.gov/student.assessment/telpasalt/#Alt" TargetMode="Externa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hyperlink" Target="https://tea.texas.gov/student.assessment/telpasalt/#Alt" TargetMode="Externa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fr.wikipedia.org/wiki/Fichier:Blue_check_PD.svg" TargetMode="External"/><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helpdesk.tea.texas.gov/hc/en-us" TargetMode="External"/><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hyperlink" Target="mailto:TxPearsonAccess@support.pearson.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sp>
        <p:nvSpPr>
          <p:cNvPr id="2" name="Title 1" descr="Introduction to TELPAS Alternate"/>
          <p:cNvSpPr>
            <a:spLocks noGrp="1"/>
          </p:cNvSpPr>
          <p:nvPr>
            <p:ph type="ctrTitle"/>
          </p:nvPr>
        </p:nvSpPr>
        <p:spPr>
          <a:xfrm>
            <a:off x="2036688" y="4976055"/>
            <a:ext cx="7535595" cy="1691571"/>
          </a:xfrm>
        </p:spPr>
        <p:txBody>
          <a:bodyPr>
            <a:normAutofit fontScale="90000"/>
          </a:bodyPr>
          <a:lstStyle/>
          <a:p>
            <a:r>
              <a:rPr lang="en-US" dirty="0">
                <a:latin typeface="Open Sans (Headings)"/>
              </a:rPr>
              <a:t>Introduction to TELPAS Alternate</a:t>
            </a:r>
          </a:p>
        </p:txBody>
      </p:sp>
      <p:pic>
        <p:nvPicPr>
          <p:cNvPr id="3" name="Picture 2" descr="logo for the Texas Education Agency"/>
          <p:cNvPicPr>
            <a:picLocks noChangeAspect="1"/>
          </p:cNvPicPr>
          <p:nvPr/>
        </p:nvPicPr>
        <p:blipFill>
          <a:blip r:embed="rId3"/>
          <a:stretch>
            <a:fillRect/>
          </a:stretch>
        </p:blipFill>
        <p:spPr>
          <a:xfrm>
            <a:off x="0" y="0"/>
            <a:ext cx="1568978" cy="955650"/>
          </a:xfrm>
          <a:prstGeom prst="rect">
            <a:avLst/>
          </a:prstGeom>
        </p:spPr>
      </p:pic>
    </p:spTree>
    <p:extLst>
      <p:ext uri="{BB962C8B-B14F-4D97-AF65-F5344CB8AC3E}">
        <p14:creationId xmlns:p14="http://schemas.microsoft.com/office/powerpoint/2010/main" val="30252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512" y="317842"/>
            <a:ext cx="8753591" cy="710206"/>
          </a:xfrm>
        </p:spPr>
        <p:txBody>
          <a:bodyPr>
            <a:noAutofit/>
          </a:bodyPr>
          <a:lstStyle/>
          <a:p>
            <a:r>
              <a:rPr lang="en-US" sz="3000" dirty="0"/>
              <a:t>TELPAS Alternate Proficiency Level Labels and Global Definitions</a:t>
            </a:r>
          </a:p>
        </p:txBody>
      </p:sp>
      <p:graphicFrame>
        <p:nvGraphicFramePr>
          <p:cNvPr id="6" name="Content Placeholder 5" descr="table with 2 columns and 6 rows. Column 1 lists the names of the TELPAS Alternate proficiency levels. Column 2 provides the definition of each level."/>
          <p:cNvGraphicFramePr>
            <a:graphicFrameLocks noGrp="1"/>
          </p:cNvGraphicFramePr>
          <p:nvPr>
            <p:ph idx="13"/>
            <p:extLst>
              <p:ext uri="{D42A27DB-BD31-4B8C-83A1-F6EECF244321}">
                <p14:modId xmlns:p14="http://schemas.microsoft.com/office/powerpoint/2010/main" val="1556008679"/>
              </p:ext>
            </p:extLst>
          </p:nvPr>
        </p:nvGraphicFramePr>
        <p:xfrm>
          <a:off x="434108" y="1298979"/>
          <a:ext cx="11111997" cy="4927972"/>
        </p:xfrm>
        <a:graphic>
          <a:graphicData uri="http://schemas.openxmlformats.org/drawingml/2006/table">
            <a:tbl>
              <a:tblPr firstRow="1" bandRow="1">
                <a:tableStyleId>{5C22544A-7EE6-4342-B048-85BDC9FD1C3A}</a:tableStyleId>
              </a:tblPr>
              <a:tblGrid>
                <a:gridCol w="2694505">
                  <a:extLst>
                    <a:ext uri="{9D8B030D-6E8A-4147-A177-3AD203B41FA5}">
                      <a16:colId xmlns:a16="http://schemas.microsoft.com/office/drawing/2014/main" val="20000"/>
                    </a:ext>
                  </a:extLst>
                </a:gridCol>
                <a:gridCol w="8417492">
                  <a:extLst>
                    <a:ext uri="{9D8B030D-6E8A-4147-A177-3AD203B41FA5}">
                      <a16:colId xmlns:a16="http://schemas.microsoft.com/office/drawing/2014/main" val="20001"/>
                    </a:ext>
                  </a:extLst>
                </a:gridCol>
              </a:tblGrid>
              <a:tr h="438050">
                <a:tc>
                  <a:txBody>
                    <a:bodyPr/>
                    <a:lstStyle/>
                    <a:p>
                      <a:r>
                        <a:rPr lang="en-US" dirty="0">
                          <a:latin typeface="Open Sans" panose="020B0606030504020204"/>
                        </a:rPr>
                        <a:t>Proficiency Level Label</a:t>
                      </a:r>
                    </a:p>
                  </a:txBody>
                  <a:tcPr>
                    <a:solidFill>
                      <a:schemeClr val="accent1">
                        <a:lumMod val="75000"/>
                      </a:schemeClr>
                    </a:solidFill>
                  </a:tcPr>
                </a:tc>
                <a:tc>
                  <a:txBody>
                    <a:bodyPr/>
                    <a:lstStyle/>
                    <a:p>
                      <a:pPr algn="ctr"/>
                      <a:r>
                        <a:rPr lang="en-US" dirty="0">
                          <a:latin typeface="Open Sans" panose="020B0606030504020204"/>
                        </a:rPr>
                        <a:t>Global Definition</a:t>
                      </a:r>
                    </a:p>
                  </a:txBody>
                  <a:tcPr>
                    <a:solidFill>
                      <a:schemeClr val="accent1">
                        <a:lumMod val="75000"/>
                      </a:schemeClr>
                    </a:solidFill>
                  </a:tcPr>
                </a:tc>
                <a:extLst>
                  <a:ext uri="{0D108BD9-81ED-4DB2-BD59-A6C34878D82A}">
                    <a16:rowId xmlns:a16="http://schemas.microsoft.com/office/drawing/2014/main" val="10000"/>
                  </a:ext>
                </a:extLst>
              </a:tr>
              <a:tr h="624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a:solidFill>
                            <a:schemeClr val="dk1"/>
                          </a:solidFill>
                          <a:effectLst/>
                          <a:latin typeface="Open Sans" panose="020B0606030504020204"/>
                          <a:ea typeface="+mn-ea"/>
                          <a:cs typeface="+mn-cs"/>
                        </a:rPr>
                        <a:t>Awareness</a:t>
                      </a:r>
                      <a:endParaRPr lang="en-US" sz="1500" kern="1200" dirty="0">
                        <a:solidFill>
                          <a:schemeClr val="dk1"/>
                        </a:solidFill>
                        <a:effectLst/>
                        <a:latin typeface="Open Sans" panose="020B0606030504020204"/>
                        <a:ea typeface="+mn-ea"/>
                        <a:cs typeface="+mn-cs"/>
                      </a:endParaRPr>
                    </a:p>
                    <a:p>
                      <a:endParaRPr lang="en-US" sz="1500" dirty="0">
                        <a:latin typeface="Open Sans" panose="020B0606030504020204"/>
                        <a:ea typeface="Open Sans" panose="020B0606030504020204" pitchFamily="34" charset="0"/>
                        <a:cs typeface="Open Sans" panose="020B0606030504020204" pitchFamily="34" charset="0"/>
                      </a:endParaRPr>
                    </a:p>
                  </a:txBody>
                  <a:tcPr/>
                </a:tc>
                <a:tc>
                  <a:txBody>
                    <a:bodyPr/>
                    <a:lstStyle/>
                    <a:p>
                      <a:r>
                        <a:rPr lang="en-US" sz="1500" kern="1200" dirty="0">
                          <a:solidFill>
                            <a:schemeClr val="dk1"/>
                          </a:solidFill>
                          <a:effectLst/>
                          <a:latin typeface="Open Sans" panose="020B0606030504020204"/>
                          <a:ea typeface="+mn-ea"/>
                          <a:cs typeface="+mn-cs"/>
                        </a:rPr>
                        <a:t>Students who receive this rating may be </a:t>
                      </a:r>
                      <a:r>
                        <a:rPr lang="en-US" sz="1500" b="1" kern="1200" dirty="0">
                          <a:solidFill>
                            <a:schemeClr val="dk1"/>
                          </a:solidFill>
                          <a:effectLst/>
                          <a:latin typeface="Open Sans" panose="020B0606030504020204"/>
                          <a:ea typeface="+mn-ea"/>
                          <a:cs typeface="+mn-cs"/>
                        </a:rPr>
                        <a:t>aware of English sounds or print</a:t>
                      </a:r>
                      <a:r>
                        <a:rPr lang="en-US" sz="1500" kern="1200" dirty="0">
                          <a:solidFill>
                            <a:schemeClr val="dk1"/>
                          </a:solidFill>
                          <a:effectLst/>
                          <a:latin typeface="Open Sans" panose="020B0606030504020204"/>
                          <a:ea typeface="+mn-ea"/>
                          <a:cs typeface="+mn-cs"/>
                        </a:rPr>
                        <a:t>; however, they have little or no functional ability to participate in communication activities in English.</a:t>
                      </a:r>
                    </a:p>
                  </a:txBody>
                  <a:tcPr/>
                </a:tc>
                <a:extLst>
                  <a:ext uri="{0D108BD9-81ED-4DB2-BD59-A6C34878D82A}">
                    <a16:rowId xmlns:a16="http://schemas.microsoft.com/office/drawing/2014/main" val="10001"/>
                  </a:ext>
                </a:extLst>
              </a:tr>
              <a:tr h="810092">
                <a:tc>
                  <a:txBody>
                    <a:bodyPr/>
                    <a:lstStyle/>
                    <a:p>
                      <a:r>
                        <a:rPr lang="en-US" sz="1500" b="1" kern="1200" dirty="0">
                          <a:solidFill>
                            <a:schemeClr val="dk1"/>
                          </a:solidFill>
                          <a:effectLst/>
                          <a:latin typeface="Open Sans" panose="020B0606030504020204"/>
                          <a:ea typeface="+mn-ea"/>
                          <a:cs typeface="+mn-cs"/>
                        </a:rPr>
                        <a:t>Imitation</a:t>
                      </a:r>
                      <a:endParaRPr lang="en-US" sz="1500" dirty="0">
                        <a:latin typeface="Open Sans" panose="020B0606030504020204"/>
                        <a:ea typeface="Open Sans" panose="020B0606030504020204" pitchFamily="34" charset="0"/>
                        <a:cs typeface="Open Sans" panose="020B0606030504020204" pitchFamily="34" charset="0"/>
                      </a:endParaRPr>
                    </a:p>
                  </a:txBody>
                  <a:tcPr/>
                </a:tc>
                <a:tc>
                  <a:txBody>
                    <a:bodyPr/>
                    <a:lstStyle/>
                    <a:p>
                      <a:r>
                        <a:rPr lang="en-US" sz="1500" kern="1200" dirty="0">
                          <a:solidFill>
                            <a:schemeClr val="dk1"/>
                          </a:solidFill>
                          <a:effectLst/>
                          <a:latin typeface="Open Sans" panose="020B0606030504020204"/>
                          <a:ea typeface="+mn-ea"/>
                          <a:cs typeface="+mn-cs"/>
                        </a:rPr>
                        <a:t>Students who receive this rating </a:t>
                      </a:r>
                      <a:r>
                        <a:rPr lang="en-US" sz="1500" b="1" kern="1200" dirty="0">
                          <a:solidFill>
                            <a:schemeClr val="dk1"/>
                          </a:solidFill>
                          <a:effectLst/>
                          <a:latin typeface="Open Sans" panose="020B0606030504020204"/>
                          <a:ea typeface="+mn-ea"/>
                          <a:cs typeface="+mn-cs"/>
                        </a:rPr>
                        <a:t>match, imitate, or approximate some English </a:t>
                      </a:r>
                      <a:r>
                        <a:rPr lang="en-US" sz="1500" kern="1200" dirty="0">
                          <a:solidFill>
                            <a:schemeClr val="dk1"/>
                          </a:solidFill>
                          <a:effectLst/>
                          <a:latin typeface="Open Sans" panose="020B0606030504020204"/>
                          <a:ea typeface="+mn-ea"/>
                          <a:cs typeface="+mn-cs"/>
                        </a:rPr>
                        <a:t>in their environment; however, they are not able to independently understand or produce English. They participate in routine communication activities in a familiar environment when the activities are significantly linguistically accommodated. </a:t>
                      </a:r>
                    </a:p>
                  </a:txBody>
                  <a:tcPr/>
                </a:tc>
                <a:extLst>
                  <a:ext uri="{0D108BD9-81ED-4DB2-BD59-A6C34878D82A}">
                    <a16:rowId xmlns:a16="http://schemas.microsoft.com/office/drawing/2014/main" val="10002"/>
                  </a:ext>
                </a:extLst>
              </a:tr>
              <a:tr h="1044118">
                <a:tc>
                  <a:txBody>
                    <a:bodyPr/>
                    <a:lstStyle/>
                    <a:p>
                      <a:r>
                        <a:rPr lang="en-US" sz="1500" b="1" kern="1200" dirty="0">
                          <a:solidFill>
                            <a:schemeClr val="dk1"/>
                          </a:solidFill>
                          <a:effectLst/>
                          <a:latin typeface="Open Sans" panose="020B0606030504020204"/>
                          <a:ea typeface="+mn-ea"/>
                          <a:cs typeface="+mn-cs"/>
                        </a:rPr>
                        <a:t>Early Independence</a:t>
                      </a:r>
                      <a:r>
                        <a:rPr lang="en-US" sz="1500" kern="1200" dirty="0">
                          <a:solidFill>
                            <a:schemeClr val="dk1"/>
                          </a:solidFill>
                          <a:effectLst/>
                          <a:latin typeface="Open Sans" panose="020B0606030504020204"/>
                          <a:ea typeface="+mn-ea"/>
                          <a:cs typeface="+mn-cs"/>
                        </a:rPr>
                        <a:t> </a:t>
                      </a:r>
                    </a:p>
                  </a:txBody>
                  <a:tcPr/>
                </a:tc>
                <a:tc>
                  <a:txBody>
                    <a:bodyPr/>
                    <a:lstStyle/>
                    <a:p>
                      <a:r>
                        <a:rPr lang="en-US" sz="1500" kern="1200" dirty="0">
                          <a:solidFill>
                            <a:schemeClr val="dk1"/>
                          </a:solidFill>
                          <a:effectLst/>
                          <a:latin typeface="Open Sans" panose="020B0606030504020204"/>
                          <a:ea typeface="+mn-ea"/>
                          <a:cs typeface="+mn-cs"/>
                        </a:rPr>
                        <a:t>Students who receive this rating </a:t>
                      </a:r>
                      <a:r>
                        <a:rPr lang="en-US" sz="1500" b="1" kern="1200" dirty="0">
                          <a:solidFill>
                            <a:schemeClr val="dk1"/>
                          </a:solidFill>
                          <a:effectLst/>
                          <a:latin typeface="Open Sans" panose="020B0606030504020204"/>
                          <a:ea typeface="+mn-ea"/>
                          <a:cs typeface="+mn-cs"/>
                        </a:rPr>
                        <a:t>understand short, simple messages </a:t>
                      </a:r>
                      <a:r>
                        <a:rPr lang="en-US" sz="1500" kern="1200" dirty="0">
                          <a:solidFill>
                            <a:schemeClr val="dk1"/>
                          </a:solidFill>
                          <a:effectLst/>
                          <a:latin typeface="Open Sans" panose="020B0606030504020204"/>
                          <a:ea typeface="+mn-ea"/>
                          <a:cs typeface="+mn-cs"/>
                        </a:rPr>
                        <a:t>and </a:t>
                      </a:r>
                      <a:r>
                        <a:rPr lang="en-US" sz="1500" b="1" kern="1200" dirty="0">
                          <a:solidFill>
                            <a:schemeClr val="dk1"/>
                          </a:solidFill>
                          <a:effectLst/>
                          <a:latin typeface="Open Sans" panose="020B0606030504020204"/>
                          <a:ea typeface="+mn-ea"/>
                          <a:cs typeface="+mn-cs"/>
                        </a:rPr>
                        <a:t>produce messages of one or two high-need, high-frequency words</a:t>
                      </a:r>
                      <a:r>
                        <a:rPr lang="en-US" sz="1500" kern="1200" dirty="0">
                          <a:solidFill>
                            <a:schemeClr val="dk1"/>
                          </a:solidFill>
                          <a:effectLst/>
                          <a:latin typeface="Open Sans" panose="020B0606030504020204"/>
                          <a:ea typeface="+mn-ea"/>
                          <a:cs typeface="+mn-cs"/>
                        </a:rPr>
                        <a:t> (e.g., book, cafeteria, teacher). They are starting to participate in linguistically accommodated communication activities in English in familiar environments. </a:t>
                      </a:r>
                    </a:p>
                  </a:txBody>
                  <a:tcPr/>
                </a:tc>
                <a:extLst>
                  <a:ext uri="{0D108BD9-81ED-4DB2-BD59-A6C34878D82A}">
                    <a16:rowId xmlns:a16="http://schemas.microsoft.com/office/drawing/2014/main" val="10003"/>
                  </a:ext>
                </a:extLst>
              </a:tr>
              <a:tr h="847155">
                <a:tc>
                  <a:txBody>
                    <a:bodyPr/>
                    <a:lstStyle/>
                    <a:p>
                      <a:r>
                        <a:rPr lang="en-US" sz="1500" b="1" kern="1200" dirty="0">
                          <a:solidFill>
                            <a:schemeClr val="dk1"/>
                          </a:solidFill>
                          <a:effectLst/>
                          <a:latin typeface="Open Sans" panose="020B0606030504020204"/>
                          <a:ea typeface="+mn-ea"/>
                          <a:cs typeface="+mn-cs"/>
                        </a:rPr>
                        <a:t>Developing Independence</a:t>
                      </a:r>
                      <a:endParaRPr lang="en-US" sz="1500" kern="1200" dirty="0">
                        <a:solidFill>
                          <a:schemeClr val="dk1"/>
                        </a:solidFill>
                        <a:effectLst/>
                        <a:latin typeface="Open Sans" panose="020B0606030504020204"/>
                        <a:ea typeface="+mn-ea"/>
                        <a:cs typeface="+mn-cs"/>
                      </a:endParaRPr>
                    </a:p>
                  </a:txBody>
                  <a:tcPr/>
                </a:tc>
                <a:tc>
                  <a:txBody>
                    <a:bodyPr/>
                    <a:lstStyle/>
                    <a:p>
                      <a:r>
                        <a:rPr lang="en-US" sz="1500" kern="1200" dirty="0">
                          <a:solidFill>
                            <a:schemeClr val="dk1"/>
                          </a:solidFill>
                          <a:effectLst/>
                          <a:latin typeface="Open Sans" panose="020B0606030504020204"/>
                          <a:ea typeface="+mn-ea"/>
                          <a:cs typeface="+mn-cs"/>
                        </a:rPr>
                        <a:t>Students who receive this rating </a:t>
                      </a:r>
                      <a:r>
                        <a:rPr lang="en-US" sz="1500" b="1" kern="1200" dirty="0">
                          <a:solidFill>
                            <a:schemeClr val="dk1"/>
                          </a:solidFill>
                          <a:effectLst/>
                          <a:latin typeface="Open Sans" panose="020B0606030504020204"/>
                          <a:ea typeface="+mn-ea"/>
                          <a:cs typeface="+mn-cs"/>
                        </a:rPr>
                        <a:t>understand longer messages of multiple sentences in English </a:t>
                      </a:r>
                      <a:r>
                        <a:rPr lang="en-US" sz="1500" kern="1200" dirty="0">
                          <a:solidFill>
                            <a:schemeClr val="dk1"/>
                          </a:solidFill>
                          <a:effectLst/>
                          <a:latin typeface="Open Sans" panose="020B0606030504020204"/>
                          <a:ea typeface="+mn-ea"/>
                          <a:cs typeface="+mn-cs"/>
                        </a:rPr>
                        <a:t>and </a:t>
                      </a:r>
                      <a:r>
                        <a:rPr lang="en-US" sz="1500" b="1" kern="1200" dirty="0">
                          <a:solidFill>
                            <a:schemeClr val="dk1"/>
                          </a:solidFill>
                          <a:effectLst/>
                          <a:latin typeface="Open Sans" panose="020B0606030504020204"/>
                          <a:ea typeface="+mn-ea"/>
                          <a:cs typeface="+mn-cs"/>
                        </a:rPr>
                        <a:t>produce simple, descriptive, original messages by combining two or more words </a:t>
                      </a:r>
                      <a:r>
                        <a:rPr lang="en-US" sz="1500" kern="1200" dirty="0">
                          <a:solidFill>
                            <a:schemeClr val="dk1"/>
                          </a:solidFill>
                          <a:effectLst/>
                          <a:latin typeface="Open Sans" panose="020B0606030504020204"/>
                          <a:ea typeface="+mn-ea"/>
                          <a:cs typeface="+mn-cs"/>
                        </a:rPr>
                        <a:t>(e.g., new red bike, big fast truck). They participate meaningfully in linguistically accommodated communication activities in English in familiar environments. </a:t>
                      </a:r>
                    </a:p>
                  </a:txBody>
                  <a:tcPr/>
                </a:tc>
                <a:extLst>
                  <a:ext uri="{0D108BD9-81ED-4DB2-BD59-A6C34878D82A}">
                    <a16:rowId xmlns:a16="http://schemas.microsoft.com/office/drawing/2014/main" val="10004"/>
                  </a:ext>
                </a:extLst>
              </a:tr>
              <a:tr h="810092">
                <a:tc>
                  <a:txBody>
                    <a:bodyPr/>
                    <a:lstStyle/>
                    <a:p>
                      <a:r>
                        <a:rPr lang="en-US" sz="1500" b="1" kern="1200" dirty="0">
                          <a:solidFill>
                            <a:schemeClr val="dk1"/>
                          </a:solidFill>
                          <a:effectLst/>
                          <a:latin typeface="Open Sans" panose="020B0606030504020204"/>
                          <a:ea typeface="+mn-ea"/>
                          <a:cs typeface="+mn-cs"/>
                        </a:rPr>
                        <a:t>Basic Fluency</a:t>
                      </a:r>
                      <a:endParaRPr lang="en-US" sz="1500" kern="1200" dirty="0">
                        <a:solidFill>
                          <a:schemeClr val="dk1"/>
                        </a:solidFill>
                        <a:effectLst/>
                        <a:latin typeface="Open Sans" panose="020B0606030504020204"/>
                        <a:ea typeface="+mn-ea"/>
                        <a:cs typeface="+mn-cs"/>
                      </a:endParaRPr>
                    </a:p>
                  </a:txBody>
                  <a:tcPr/>
                </a:tc>
                <a:tc>
                  <a:txBody>
                    <a:bodyPr/>
                    <a:lstStyle/>
                    <a:p>
                      <a:r>
                        <a:rPr lang="en-US" sz="1500" kern="1200" dirty="0">
                          <a:solidFill>
                            <a:schemeClr val="dk1"/>
                          </a:solidFill>
                          <a:effectLst/>
                          <a:latin typeface="Open Sans" panose="020B0606030504020204"/>
                          <a:ea typeface="+mn-ea"/>
                          <a:cs typeface="+mn-cs"/>
                        </a:rPr>
                        <a:t>Students who receive this rating </a:t>
                      </a:r>
                      <a:r>
                        <a:rPr lang="en-US" sz="1500" b="1" kern="1200" dirty="0">
                          <a:solidFill>
                            <a:schemeClr val="dk1"/>
                          </a:solidFill>
                          <a:effectLst/>
                          <a:latin typeface="Open Sans" panose="020B0606030504020204"/>
                          <a:ea typeface="+mn-ea"/>
                          <a:cs typeface="+mn-cs"/>
                        </a:rPr>
                        <a:t>understand and produce more detailed, complex, and elaborate messages with multiple sentences in English</a:t>
                      </a:r>
                      <a:r>
                        <a:rPr lang="en-US" sz="1500" kern="1200" dirty="0">
                          <a:solidFill>
                            <a:schemeClr val="dk1"/>
                          </a:solidFill>
                          <a:effectLst/>
                          <a:latin typeface="Open Sans" panose="020B0606030504020204"/>
                          <a:ea typeface="+mn-ea"/>
                          <a:cs typeface="+mn-cs"/>
                        </a:rPr>
                        <a:t>. These students participate independently in communication activities in English in </a:t>
                      </a:r>
                      <a:r>
                        <a:rPr lang="en-US" sz="1500" b="1" kern="1200" dirty="0">
                          <a:solidFill>
                            <a:schemeClr val="dk1"/>
                          </a:solidFill>
                          <a:effectLst/>
                          <a:latin typeface="Open Sans" panose="020B0606030504020204"/>
                          <a:ea typeface="+mn-ea"/>
                          <a:cs typeface="+mn-cs"/>
                        </a:rPr>
                        <a:t>familiar environments</a:t>
                      </a:r>
                      <a:r>
                        <a:rPr lang="en-US" sz="1500" kern="1200" dirty="0">
                          <a:solidFill>
                            <a:schemeClr val="dk1"/>
                          </a:solidFill>
                          <a:effectLst/>
                          <a:latin typeface="Open Sans" panose="020B0606030504020204"/>
                          <a:ea typeface="+mn-ea"/>
                          <a:cs typeface="+mn-cs"/>
                        </a:rPr>
                        <a:t>. </a:t>
                      </a:r>
                    </a:p>
                  </a:txBody>
                  <a:tcPr/>
                </a:tc>
                <a:extLst>
                  <a:ext uri="{0D108BD9-81ED-4DB2-BD59-A6C34878D82A}">
                    <a16:rowId xmlns:a16="http://schemas.microsoft.com/office/drawing/2014/main" val="10005"/>
                  </a:ext>
                </a:extLst>
              </a:tr>
            </a:tbl>
          </a:graphicData>
        </a:graphic>
      </p:graphicFrame>
      <p:sp>
        <p:nvSpPr>
          <p:cNvPr id="4" name="Footer Placeholder 3">
            <a:extLst>
              <a:ext uri="{FF2B5EF4-FFF2-40B4-BE49-F238E27FC236}">
                <a16:creationId xmlns:a16="http://schemas.microsoft.com/office/drawing/2014/main" id="{B6A677B3-82E9-4213-8DD8-CC9DC4AC17D3}"/>
              </a:ext>
            </a:extLst>
          </p:cNvPr>
          <p:cNvSpPr>
            <a:spLocks noGrp="1"/>
          </p:cNvSpPr>
          <p:nvPr>
            <p:ph type="ftr" sz="quarter" idx="11"/>
          </p:nvPr>
        </p:nvSpPr>
        <p:spPr/>
        <p:txBody>
          <a:bodyPr/>
          <a:lstStyle/>
          <a:p>
            <a:r>
              <a:rPr lang="en-US" dirty="0">
                <a:solidFill>
                  <a:prstClr val="white"/>
                </a:solidFill>
              </a:rPr>
              <a:t>Student Assessment Division</a:t>
            </a:r>
          </a:p>
        </p:txBody>
      </p:sp>
      <p:sp>
        <p:nvSpPr>
          <p:cNvPr id="3" name="Slide Number Placeholder 2"/>
          <p:cNvSpPr>
            <a:spLocks noGrp="1"/>
          </p:cNvSpPr>
          <p:nvPr>
            <p:ph type="sldNum" sz="quarter" idx="12"/>
          </p:nvPr>
        </p:nvSpPr>
        <p:spPr/>
        <p:txBody>
          <a:bodyPr/>
          <a:lstStyle/>
          <a:p>
            <a:fld id="{0088AB57-2DBE-44A3-AE96-942C49E954BF}" type="slidenum">
              <a:rPr lang="en-US" smtClean="0"/>
              <a:t>10</a:t>
            </a:fld>
            <a:endParaRPr lang="en-US"/>
          </a:p>
        </p:txBody>
      </p:sp>
    </p:spTree>
    <p:extLst>
      <p:ext uri="{BB962C8B-B14F-4D97-AF65-F5344CB8AC3E}">
        <p14:creationId xmlns:p14="http://schemas.microsoft.com/office/powerpoint/2010/main" val="3567098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EFBD-8AEC-4945-BCA2-21850E40E464}"/>
              </a:ext>
            </a:extLst>
          </p:cNvPr>
          <p:cNvSpPr>
            <a:spLocks noGrp="1"/>
          </p:cNvSpPr>
          <p:nvPr>
            <p:ph type="title"/>
          </p:nvPr>
        </p:nvSpPr>
        <p:spPr/>
        <p:txBody>
          <a:bodyPr/>
          <a:lstStyle/>
          <a:p>
            <a:r>
              <a:rPr lang="en-US" dirty="0"/>
              <a:t>Alternate Proficiency Level Descriptors</a:t>
            </a:r>
          </a:p>
        </p:txBody>
      </p:sp>
      <p:sp>
        <p:nvSpPr>
          <p:cNvPr id="5" name="Content Placeholder 4">
            <a:extLst>
              <a:ext uri="{FF2B5EF4-FFF2-40B4-BE49-F238E27FC236}">
                <a16:creationId xmlns:a16="http://schemas.microsoft.com/office/drawing/2014/main" id="{FB51EB8F-87E3-4F5A-87C2-79BC1A29A408}"/>
              </a:ext>
            </a:extLst>
          </p:cNvPr>
          <p:cNvSpPr>
            <a:spLocks noGrp="1"/>
          </p:cNvSpPr>
          <p:nvPr>
            <p:ph idx="13"/>
          </p:nvPr>
        </p:nvSpPr>
        <p:spPr>
          <a:xfrm>
            <a:off x="154469" y="1373044"/>
            <a:ext cx="6107786" cy="5083174"/>
          </a:xfrm>
        </p:spPr>
        <p:txBody>
          <a:bodyPr>
            <a:normAutofit fontScale="77500" lnSpcReduction="20000"/>
          </a:bodyPr>
          <a:lstStyle/>
          <a:p>
            <a:pPr marL="457200" indent="-457200">
              <a:lnSpc>
                <a:spcPct val="100000"/>
              </a:lnSpc>
              <a:buFont typeface="Arial" panose="020B0604020202020204" pitchFamily="34" charset="0"/>
              <a:buChar char="•"/>
              <a:defRPr/>
            </a:pPr>
            <a:r>
              <a:rPr lang="en-US" sz="2000" dirty="0">
                <a:latin typeface="Open Sans"/>
              </a:rPr>
              <a:t>While the global definitions from the previous slide apply across all four language domains, the </a:t>
            </a:r>
            <a:r>
              <a:rPr lang="en-US" sz="2000" dirty="0">
                <a:latin typeface="Open Sans"/>
                <a:hlinkClick r:id="rId2"/>
              </a:rPr>
              <a:t>alternate PLDs</a:t>
            </a:r>
            <a:r>
              <a:rPr lang="en-US" sz="2000" dirty="0">
                <a:latin typeface="Open Sans"/>
              </a:rPr>
              <a:t> present the major characteristics of students who are classified at the Awareness, Imitation, Early Independence, Developing Independence, or Basic Fluency </a:t>
            </a:r>
            <a:r>
              <a:rPr lang="en-US" sz="2000" dirty="0"/>
              <a:t>proficiency level </a:t>
            </a:r>
            <a:r>
              <a:rPr lang="en-US" sz="2000" dirty="0">
                <a:latin typeface="Open Sans"/>
              </a:rPr>
              <a:t>for reading, writing, speaking, and listening. </a:t>
            </a:r>
          </a:p>
          <a:p>
            <a:pPr marL="457200" indent="-457200">
              <a:lnSpc>
                <a:spcPct val="100000"/>
              </a:lnSpc>
              <a:buFont typeface="Arial" panose="020B0604020202020204" pitchFamily="34" charset="0"/>
              <a:buChar char="•"/>
              <a:defRPr/>
            </a:pPr>
            <a:endParaRPr lang="en-US" sz="2000" dirty="0">
              <a:latin typeface="Open Sans"/>
            </a:endParaRPr>
          </a:p>
          <a:p>
            <a:pPr marL="457200" indent="-457200">
              <a:lnSpc>
                <a:spcPct val="100000"/>
              </a:lnSpc>
              <a:buFont typeface="Arial" panose="020B0604020202020204" pitchFamily="34" charset="0"/>
              <a:buChar char="•"/>
              <a:defRPr/>
            </a:pPr>
            <a:r>
              <a:rPr lang="en-US" sz="2000" dirty="0">
                <a:latin typeface="Open Sans"/>
              </a:rPr>
              <a:t>The PLDs are domain-specific and define how well ELs at the five proficiency levels are able to understand and use English in social and academic settings. </a:t>
            </a:r>
          </a:p>
          <a:p>
            <a:pPr marL="457200" indent="-457200">
              <a:lnSpc>
                <a:spcPct val="100000"/>
              </a:lnSpc>
              <a:buFont typeface="Arial" panose="020B0604020202020204" pitchFamily="34" charset="0"/>
              <a:buChar char="•"/>
              <a:defRPr/>
            </a:pPr>
            <a:endParaRPr lang="en-US" sz="2000" dirty="0">
              <a:latin typeface="Open Sans"/>
            </a:endParaRPr>
          </a:p>
          <a:p>
            <a:pPr marL="457200" indent="-457200">
              <a:lnSpc>
                <a:spcPct val="100000"/>
              </a:lnSpc>
              <a:buFont typeface="Arial" panose="020B0604020202020204" pitchFamily="34" charset="0"/>
              <a:buChar char="•"/>
              <a:defRPr/>
            </a:pPr>
            <a:r>
              <a:rPr lang="en-US" sz="2000" dirty="0">
                <a:latin typeface="Open Sans"/>
              </a:rPr>
              <a:t>The descriptors show the progression of second language acquisition from one proficiency level to the next and serve as a road map to help teachers tailor instruction to the linguistic needs of ELs. </a:t>
            </a:r>
          </a:p>
          <a:p>
            <a:pPr marL="457200" indent="-457200">
              <a:lnSpc>
                <a:spcPct val="100000"/>
              </a:lnSpc>
              <a:buFont typeface="Arial" panose="020B0604020202020204" pitchFamily="34" charset="0"/>
              <a:buChar char="•"/>
              <a:defRPr/>
            </a:pPr>
            <a:endParaRPr lang="en-US" sz="2000" dirty="0">
              <a:latin typeface="Open Sans"/>
            </a:endParaRPr>
          </a:p>
          <a:p>
            <a:pPr marL="457200" indent="-457200">
              <a:lnSpc>
                <a:spcPct val="100000"/>
              </a:lnSpc>
              <a:buFont typeface="Arial" panose="020B0604020202020204" pitchFamily="34" charset="0"/>
              <a:buChar char="•"/>
              <a:defRPr/>
            </a:pPr>
            <a:r>
              <a:rPr lang="en-US" sz="2000" dirty="0">
                <a:latin typeface="Open Sans"/>
              </a:rPr>
              <a:t>They provide a common framework for understanding the language acquisition skills needed to be classified within each proficiency level. </a:t>
            </a:r>
          </a:p>
        </p:txBody>
      </p:sp>
      <p:pic>
        <p:nvPicPr>
          <p:cNvPr id="8" name="Picture 7" descr="Image of the TELPAS Alternate Proficiency Level Descriptors">
            <a:extLst>
              <a:ext uri="{FF2B5EF4-FFF2-40B4-BE49-F238E27FC236}">
                <a16:creationId xmlns:a16="http://schemas.microsoft.com/office/drawing/2014/main" id="{5E2D2F90-1137-42DE-B3A9-D215CCA695FA}"/>
              </a:ext>
            </a:extLst>
          </p:cNvPr>
          <p:cNvPicPr>
            <a:picLocks noChangeAspect="1"/>
          </p:cNvPicPr>
          <p:nvPr/>
        </p:nvPicPr>
        <p:blipFill rotWithShape="1">
          <a:blip r:embed="rId3"/>
          <a:srcRect l="1203" t="11207" r="1313" b="1741"/>
          <a:stretch/>
        </p:blipFill>
        <p:spPr>
          <a:xfrm>
            <a:off x="6191760" y="1884272"/>
            <a:ext cx="5845771" cy="3805328"/>
          </a:xfrm>
          <a:prstGeom prst="rect">
            <a:avLst/>
          </a:prstGeom>
        </p:spPr>
      </p:pic>
      <p:sp>
        <p:nvSpPr>
          <p:cNvPr id="3" name="Footer Placeholder 2">
            <a:extLst>
              <a:ext uri="{FF2B5EF4-FFF2-40B4-BE49-F238E27FC236}">
                <a16:creationId xmlns:a16="http://schemas.microsoft.com/office/drawing/2014/main" id="{CA647520-5FAA-44CB-A3BC-0D547CD417B0}"/>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3BED5253-127D-470F-8555-22643AA29040}"/>
              </a:ext>
            </a:extLst>
          </p:cNvPr>
          <p:cNvSpPr>
            <a:spLocks noGrp="1"/>
          </p:cNvSpPr>
          <p:nvPr>
            <p:ph type="sldNum" sz="quarter" idx="12"/>
          </p:nvPr>
        </p:nvSpPr>
        <p:spPr/>
        <p:txBody>
          <a:bodyPr/>
          <a:lstStyle/>
          <a:p>
            <a:fld id="{0088AB57-2DBE-44A3-AE96-942C49E954BF}" type="slidenum">
              <a:rPr lang="en-US" smtClean="0"/>
              <a:t>11</a:t>
            </a:fld>
            <a:endParaRPr lang="en-US"/>
          </a:p>
        </p:txBody>
      </p:sp>
    </p:spTree>
    <p:extLst>
      <p:ext uri="{BB962C8B-B14F-4D97-AF65-F5344CB8AC3E}">
        <p14:creationId xmlns:p14="http://schemas.microsoft.com/office/powerpoint/2010/main" val="3617022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FC39-D296-476B-9464-B491270029D6}"/>
              </a:ext>
            </a:extLst>
          </p:cNvPr>
          <p:cNvSpPr>
            <a:spLocks noGrp="1"/>
          </p:cNvSpPr>
          <p:nvPr>
            <p:ph type="title"/>
          </p:nvPr>
        </p:nvSpPr>
        <p:spPr/>
        <p:txBody>
          <a:bodyPr>
            <a:normAutofit fontScale="90000"/>
          </a:bodyPr>
          <a:lstStyle/>
          <a:p>
            <a:r>
              <a:rPr lang="en-US" dirty="0"/>
              <a:t>TELPAS Alternate Test Blueprint Development</a:t>
            </a:r>
          </a:p>
        </p:txBody>
      </p:sp>
      <p:sp>
        <p:nvSpPr>
          <p:cNvPr id="5" name="Content Placeholder 4">
            <a:extLst>
              <a:ext uri="{FF2B5EF4-FFF2-40B4-BE49-F238E27FC236}">
                <a16:creationId xmlns:a16="http://schemas.microsoft.com/office/drawing/2014/main" id="{AE92F1D1-F12F-4C25-9E08-71C92549ADA4}"/>
              </a:ext>
            </a:extLst>
          </p:cNvPr>
          <p:cNvSpPr>
            <a:spLocks noGrp="1"/>
          </p:cNvSpPr>
          <p:nvPr>
            <p:ph sz="quarter" idx="13"/>
          </p:nvPr>
        </p:nvSpPr>
        <p:spPr>
          <a:xfrm>
            <a:off x="785091" y="1456606"/>
            <a:ext cx="10769600" cy="4833358"/>
          </a:xfrm>
        </p:spPr>
        <p:txBody>
          <a:bodyPr>
            <a:normAutofit fontScale="77500" lnSpcReduction="20000"/>
          </a:bodyPr>
          <a:lstStyle/>
          <a:p>
            <a:pPr marL="457200" indent="-457200">
              <a:lnSpc>
                <a:spcPts val="1800"/>
              </a:lnSpc>
              <a:spcBef>
                <a:spcPts val="400"/>
              </a:spcBef>
              <a:spcAft>
                <a:spcPts val="400"/>
              </a:spcAft>
              <a:buFont typeface="Arial" panose="020B0604020202020204" pitchFamily="34" charset="0"/>
              <a:buChar char="•"/>
            </a:pPr>
            <a:r>
              <a:rPr lang="en-US" b="1" dirty="0"/>
              <a:t>TELPAS organizes the majority of the ELPS student expectations under several reporting categories, or skill areas, on the test blueprints. </a:t>
            </a:r>
          </a:p>
          <a:p>
            <a:pPr marL="457200" indent="-457200">
              <a:lnSpc>
                <a:spcPts val="1800"/>
              </a:lnSpc>
              <a:spcBef>
                <a:spcPts val="400"/>
              </a:spcBef>
              <a:spcAft>
                <a:spcPts val="400"/>
              </a:spcAft>
              <a:buFont typeface="Arial" panose="020B0604020202020204" pitchFamily="34" charset="0"/>
              <a:buChar char="•"/>
            </a:pPr>
            <a:endParaRPr lang="en-US" b="1" dirty="0"/>
          </a:p>
          <a:p>
            <a:pPr marL="457200" indent="-457200">
              <a:lnSpc>
                <a:spcPts val="1800"/>
              </a:lnSpc>
              <a:spcBef>
                <a:spcPts val="400"/>
              </a:spcBef>
              <a:spcAft>
                <a:spcPts val="400"/>
              </a:spcAft>
              <a:buFont typeface="Arial" panose="020B0604020202020204" pitchFamily="34" charset="0"/>
              <a:buChar char="•"/>
            </a:pPr>
            <a:r>
              <a:rPr lang="en-US" b="1" dirty="0"/>
              <a:t>In order to create the TELPAS Alternate test blueprints, educators from around the state reviewed the ELPS student expectations and determined those most accessible and assessable for ELs with significant cognitive disabilities. </a:t>
            </a:r>
          </a:p>
          <a:p>
            <a:pPr marL="457200" indent="-457200">
              <a:lnSpc>
                <a:spcPts val="1800"/>
              </a:lnSpc>
              <a:spcBef>
                <a:spcPts val="400"/>
              </a:spcBef>
              <a:spcAft>
                <a:spcPts val="400"/>
              </a:spcAft>
              <a:buFont typeface="Arial" panose="020B0604020202020204" pitchFamily="34" charset="0"/>
              <a:buChar char="•"/>
            </a:pPr>
            <a:endParaRPr lang="en-US" b="1" dirty="0"/>
          </a:p>
          <a:p>
            <a:pPr marL="457200" indent="-457200">
              <a:lnSpc>
                <a:spcPts val="1800"/>
              </a:lnSpc>
              <a:spcBef>
                <a:spcPts val="400"/>
              </a:spcBef>
              <a:spcAft>
                <a:spcPts val="400"/>
              </a:spcAft>
              <a:buFont typeface="Arial" panose="020B0604020202020204" pitchFamily="34" charset="0"/>
              <a:buChar char="•"/>
            </a:pPr>
            <a:r>
              <a:rPr lang="en-US" b="1" dirty="0"/>
              <a:t>These student expectations were then organized under the same reporting categories as TELPAS; however, the blueprints are not identical.</a:t>
            </a:r>
          </a:p>
          <a:p>
            <a:pPr marL="1143000" lvl="1" indent="-457200">
              <a:lnSpc>
                <a:spcPts val="1800"/>
              </a:lnSpc>
              <a:spcBef>
                <a:spcPts val="400"/>
              </a:spcBef>
              <a:spcAft>
                <a:spcPts val="400"/>
              </a:spcAft>
              <a:buClr>
                <a:schemeClr val="accent2"/>
              </a:buClr>
              <a:buFont typeface="Wingdings" panose="05000000000000000000" pitchFamily="2" charset="2"/>
              <a:buChar char="§"/>
            </a:pPr>
            <a:r>
              <a:rPr lang="en-US" sz="2600" dirty="0">
                <a:latin typeface="Open Sans" panose="020B0606030504020204"/>
              </a:rPr>
              <a:t>TELPAS contains more test questions than TELPAS Alternate.</a:t>
            </a:r>
          </a:p>
          <a:p>
            <a:pPr marL="1143000" lvl="1" indent="-457200">
              <a:lnSpc>
                <a:spcPts val="1800"/>
              </a:lnSpc>
              <a:spcBef>
                <a:spcPts val="400"/>
              </a:spcBef>
              <a:spcAft>
                <a:spcPts val="400"/>
              </a:spcAft>
              <a:buClr>
                <a:schemeClr val="accent2"/>
              </a:buClr>
              <a:buFont typeface="Wingdings" panose="05000000000000000000" pitchFamily="2" charset="2"/>
              <a:buChar char="§"/>
            </a:pPr>
            <a:r>
              <a:rPr lang="en-US" sz="2600" dirty="0">
                <a:latin typeface="Open Sans" panose="020B0606030504020204"/>
              </a:rPr>
              <a:t>Some student expectations were deemed not accessible and therefore not assessable for students with significant cognitive disabilities. </a:t>
            </a:r>
          </a:p>
          <a:p>
            <a:pPr marL="1143000" lvl="1" indent="-457200">
              <a:lnSpc>
                <a:spcPts val="1800"/>
              </a:lnSpc>
              <a:spcBef>
                <a:spcPts val="400"/>
              </a:spcBef>
              <a:spcAft>
                <a:spcPts val="400"/>
              </a:spcAft>
            </a:pPr>
            <a:endParaRPr lang="en-US" b="1" dirty="0">
              <a:latin typeface="Open Sans" panose="020B0606030504020204"/>
            </a:endParaRPr>
          </a:p>
          <a:p>
            <a:pPr marL="457200" indent="-457200">
              <a:lnSpc>
                <a:spcPts val="1800"/>
              </a:lnSpc>
              <a:spcBef>
                <a:spcPts val="400"/>
              </a:spcBef>
              <a:spcAft>
                <a:spcPts val="400"/>
              </a:spcAft>
              <a:buFont typeface="Arial" panose="020B0604020202020204" pitchFamily="34" charset="0"/>
              <a:buChar char="•"/>
            </a:pPr>
            <a:r>
              <a:rPr lang="en-US" b="1" dirty="0"/>
              <a:t>TELPAS Alternate test blueprints illustrate the number of observable behaviors assessed in each reporting category with a total test length of 10 observable behaviors per language domain. </a:t>
            </a:r>
          </a:p>
        </p:txBody>
      </p:sp>
      <p:sp>
        <p:nvSpPr>
          <p:cNvPr id="3" name="Footer Placeholder 2">
            <a:extLst>
              <a:ext uri="{FF2B5EF4-FFF2-40B4-BE49-F238E27FC236}">
                <a16:creationId xmlns:a16="http://schemas.microsoft.com/office/drawing/2014/main" id="{DD62A699-CEF9-407C-8F94-2E7B414E1BA4}"/>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0BAA7E53-532D-47EF-91A4-2237EDD8A99A}"/>
              </a:ext>
            </a:extLst>
          </p:cNvPr>
          <p:cNvSpPr>
            <a:spLocks noGrp="1"/>
          </p:cNvSpPr>
          <p:nvPr>
            <p:ph type="sldNum" sz="quarter" idx="12"/>
          </p:nvPr>
        </p:nvSpPr>
        <p:spPr/>
        <p:txBody>
          <a:bodyPr/>
          <a:lstStyle/>
          <a:p>
            <a:fld id="{0088AB57-2DBE-44A3-AE96-942C49E954BF}"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325929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TELPAS Alternate Test Blueprints</a:t>
            </a:r>
          </a:p>
        </p:txBody>
      </p:sp>
      <p:pic>
        <p:nvPicPr>
          <p:cNvPr id="6" name="Picture 5" descr="Image of the test blueprint for listening and speaking"/>
          <p:cNvPicPr>
            <a:picLocks noChangeAspect="1"/>
          </p:cNvPicPr>
          <p:nvPr/>
        </p:nvPicPr>
        <p:blipFill>
          <a:blip r:embed="rId2"/>
          <a:stretch>
            <a:fillRect/>
          </a:stretch>
        </p:blipFill>
        <p:spPr>
          <a:xfrm>
            <a:off x="246082" y="1625600"/>
            <a:ext cx="6046613" cy="3685436"/>
          </a:xfrm>
          <a:prstGeom prst="rect">
            <a:avLst/>
          </a:prstGeom>
        </p:spPr>
      </p:pic>
      <p:pic>
        <p:nvPicPr>
          <p:cNvPr id="9" name="Content Placeholder 8" descr="Image of the test blueprints for reading and writing"/>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6281195" y="1625600"/>
            <a:ext cx="5811281" cy="4070798"/>
          </a:xfrm>
        </p:spPr>
      </p:pic>
      <p:sp>
        <p:nvSpPr>
          <p:cNvPr id="3" name="Footer Placeholder 2">
            <a:extLst>
              <a:ext uri="{FF2B5EF4-FFF2-40B4-BE49-F238E27FC236}">
                <a16:creationId xmlns:a16="http://schemas.microsoft.com/office/drawing/2014/main" id="{F9F525D8-A815-45BC-9C29-CDD041079370}"/>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A4830021-14B4-4A7B-B6DD-6FE3C3189742}"/>
              </a:ext>
            </a:extLst>
          </p:cNvPr>
          <p:cNvSpPr>
            <a:spLocks noGrp="1"/>
          </p:cNvSpPr>
          <p:nvPr>
            <p:ph type="sldNum" sz="quarter" idx="12"/>
          </p:nvPr>
        </p:nvSpPr>
        <p:spPr/>
        <p:txBody>
          <a:bodyPr/>
          <a:lstStyle/>
          <a:p>
            <a:fld id="{0088AB57-2DBE-44A3-AE96-942C49E954BF}" type="slidenum">
              <a:rPr lang="en-US" smtClean="0">
                <a:solidFill>
                  <a:prstClr val="white"/>
                </a:solidFill>
              </a:rPr>
              <a:pPr/>
              <a:t>13</a:t>
            </a:fld>
            <a:endParaRPr lang="en-US">
              <a:solidFill>
                <a:prstClr val="white"/>
              </a:solidFill>
            </a:endParaRPr>
          </a:p>
        </p:txBody>
      </p:sp>
    </p:spTree>
    <p:extLst>
      <p:ext uri="{BB962C8B-B14F-4D97-AF65-F5344CB8AC3E}">
        <p14:creationId xmlns:p14="http://schemas.microsoft.com/office/powerpoint/2010/main" val="95955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C41E-63FE-4987-81F2-030AE8B41034}"/>
              </a:ext>
            </a:extLst>
          </p:cNvPr>
          <p:cNvSpPr>
            <a:spLocks noGrp="1"/>
          </p:cNvSpPr>
          <p:nvPr>
            <p:ph type="title"/>
          </p:nvPr>
        </p:nvSpPr>
        <p:spPr>
          <a:xfrm>
            <a:off x="1755912" y="243950"/>
            <a:ext cx="9597887" cy="827467"/>
          </a:xfrm>
        </p:spPr>
        <p:txBody>
          <a:bodyPr>
            <a:normAutofit fontScale="90000"/>
          </a:bodyPr>
          <a:lstStyle/>
          <a:p>
            <a:r>
              <a:rPr lang="en-US" dirty="0"/>
              <a:t>Process for Considering Reclassification of English Learners with Special Needs </a:t>
            </a:r>
          </a:p>
        </p:txBody>
      </p:sp>
      <p:sp>
        <p:nvSpPr>
          <p:cNvPr id="5" name="Content Placeholder 4">
            <a:extLst>
              <a:ext uri="{FF2B5EF4-FFF2-40B4-BE49-F238E27FC236}">
                <a16:creationId xmlns:a16="http://schemas.microsoft.com/office/drawing/2014/main" id="{0A3D7B33-DAE1-4028-8B36-67F24C25F328}"/>
              </a:ext>
            </a:extLst>
          </p:cNvPr>
          <p:cNvSpPr>
            <a:spLocks noGrp="1"/>
          </p:cNvSpPr>
          <p:nvPr>
            <p:ph sz="half" idx="2"/>
          </p:nvPr>
        </p:nvSpPr>
        <p:spPr>
          <a:xfrm>
            <a:off x="423862" y="1607127"/>
            <a:ext cx="6266305" cy="2550420"/>
          </a:xfrm>
        </p:spPr>
        <p:txBody>
          <a:bodyPr>
            <a:normAutofit/>
          </a:bodyPr>
          <a:lstStyle/>
          <a:p>
            <a:r>
              <a:rPr lang="en-US" sz="2400" b="1" dirty="0"/>
              <a:t>For questions regarding reclassification:</a:t>
            </a:r>
          </a:p>
          <a:p>
            <a:pPr marL="342900" indent="-342900">
              <a:buClr>
                <a:schemeClr val="accent2"/>
              </a:buClr>
              <a:buFont typeface="Wingdings" panose="05000000000000000000" pitchFamily="2" charset="2"/>
              <a:buChar char="§"/>
            </a:pPr>
            <a:r>
              <a:rPr lang="en-US" sz="2400" dirty="0">
                <a:hlinkClick r:id="rId3"/>
              </a:rPr>
              <a:t>Bilingual and English as a Second Language Education Programs</a:t>
            </a:r>
            <a:r>
              <a:rPr lang="en-US" sz="2400" dirty="0"/>
              <a:t> webpage</a:t>
            </a:r>
            <a:endParaRPr lang="en-US" sz="2400" dirty="0">
              <a:solidFill>
                <a:schemeClr val="bg1">
                  <a:lumMod val="85000"/>
                </a:schemeClr>
              </a:solidFill>
            </a:endParaRPr>
          </a:p>
          <a:p>
            <a:pPr marL="342900" indent="-342900">
              <a:buClr>
                <a:schemeClr val="accent2"/>
              </a:buClr>
              <a:buFont typeface="Wingdings" panose="05000000000000000000" pitchFamily="2" charset="2"/>
              <a:buChar char="§"/>
            </a:pPr>
            <a:r>
              <a:rPr lang="en-US" sz="2400" dirty="0"/>
              <a:t>Division of English Learner Support:        512-463-9414</a:t>
            </a:r>
          </a:p>
          <a:p>
            <a:pPr marL="342900" indent="-342900">
              <a:buClr>
                <a:schemeClr val="accent2"/>
              </a:buClr>
              <a:buFont typeface="Wingdings" panose="05000000000000000000" pitchFamily="2" charset="2"/>
              <a:buChar char="§"/>
            </a:pPr>
            <a:r>
              <a:rPr lang="en-US" sz="2400" dirty="0">
                <a:hlinkClick r:id="rId4"/>
              </a:rPr>
              <a:t>EnglishLearnerSupport@tea.texas.gov</a:t>
            </a:r>
            <a:r>
              <a:rPr lang="en-US" sz="2400" dirty="0"/>
              <a:t> </a:t>
            </a:r>
          </a:p>
          <a:p>
            <a:pPr>
              <a:buClr>
                <a:schemeClr val="accent2"/>
              </a:buClr>
            </a:pPr>
            <a:endParaRPr lang="en-US" sz="2400" dirty="0"/>
          </a:p>
          <a:p>
            <a:endParaRPr lang="en-US" sz="3200" dirty="0"/>
          </a:p>
        </p:txBody>
      </p:sp>
      <p:pic>
        <p:nvPicPr>
          <p:cNvPr id="6" name="Picture 5" descr="Screenshot of the English Learner Support webpage showing the Program Requirements Resource Web pages.">
            <a:extLst>
              <a:ext uri="{FF2B5EF4-FFF2-40B4-BE49-F238E27FC236}">
                <a16:creationId xmlns:a16="http://schemas.microsoft.com/office/drawing/2014/main" id="{C9E70B8B-E7A4-4E11-8988-1EBC7A017869}"/>
              </a:ext>
            </a:extLst>
          </p:cNvPr>
          <p:cNvPicPr>
            <a:picLocks noChangeAspect="1"/>
          </p:cNvPicPr>
          <p:nvPr/>
        </p:nvPicPr>
        <p:blipFill>
          <a:blip r:embed="rId5"/>
          <a:stretch>
            <a:fillRect/>
          </a:stretch>
        </p:blipFill>
        <p:spPr>
          <a:xfrm>
            <a:off x="399476" y="4226935"/>
            <a:ext cx="6315075" cy="2047875"/>
          </a:xfrm>
          <a:prstGeom prst="rect">
            <a:avLst/>
          </a:prstGeom>
        </p:spPr>
      </p:pic>
      <p:pic>
        <p:nvPicPr>
          <p:cNvPr id="7" name="Picture 6" descr="Screenshot of the English Learner Support webpage showing the Guidance Related to ARD Committee and LPAC Collaboration section.">
            <a:extLst>
              <a:ext uri="{FF2B5EF4-FFF2-40B4-BE49-F238E27FC236}">
                <a16:creationId xmlns:a16="http://schemas.microsoft.com/office/drawing/2014/main" id="{E5661CE6-DDDD-43E5-88F6-C86371FDD42C}"/>
              </a:ext>
            </a:extLst>
          </p:cNvPr>
          <p:cNvPicPr>
            <a:picLocks noChangeAspect="1"/>
          </p:cNvPicPr>
          <p:nvPr/>
        </p:nvPicPr>
        <p:blipFill>
          <a:blip r:embed="rId6"/>
          <a:stretch>
            <a:fillRect/>
          </a:stretch>
        </p:blipFill>
        <p:spPr>
          <a:xfrm>
            <a:off x="7307143" y="1298166"/>
            <a:ext cx="4240846" cy="5103808"/>
          </a:xfrm>
          <a:prstGeom prst="rect">
            <a:avLst/>
          </a:prstGeom>
        </p:spPr>
      </p:pic>
      <p:sp>
        <p:nvSpPr>
          <p:cNvPr id="3" name="Footer Placeholder 2">
            <a:extLst>
              <a:ext uri="{FF2B5EF4-FFF2-40B4-BE49-F238E27FC236}">
                <a16:creationId xmlns:a16="http://schemas.microsoft.com/office/drawing/2014/main" id="{C0048E8C-F28A-419F-95C9-45CB20DF8715}"/>
              </a:ext>
            </a:extLst>
          </p:cNvPr>
          <p:cNvSpPr>
            <a:spLocks noGrp="1"/>
          </p:cNvSpPr>
          <p:nvPr>
            <p:ph type="ftr" sz="quarter" idx="11"/>
          </p:nvPr>
        </p:nvSpPr>
        <p:spPr/>
        <p:txBody>
          <a:bodyPr/>
          <a:lstStyle/>
          <a:p>
            <a:r>
              <a:rPr lang="en-US" dirty="0">
                <a:solidFill>
                  <a:prstClr val="white"/>
                </a:solidFill>
              </a:rPr>
              <a:t>Student Assessment Division </a:t>
            </a:r>
          </a:p>
        </p:txBody>
      </p:sp>
      <p:sp>
        <p:nvSpPr>
          <p:cNvPr id="4" name="Slide Number Placeholder 3">
            <a:extLst>
              <a:ext uri="{FF2B5EF4-FFF2-40B4-BE49-F238E27FC236}">
                <a16:creationId xmlns:a16="http://schemas.microsoft.com/office/drawing/2014/main" id="{D06FBC87-9D58-44E7-A9A3-5B4F45953011}"/>
              </a:ext>
            </a:extLst>
          </p:cNvPr>
          <p:cNvSpPr>
            <a:spLocks noGrp="1"/>
          </p:cNvSpPr>
          <p:nvPr>
            <p:ph type="sldNum" sz="quarter" idx="12"/>
          </p:nvPr>
        </p:nvSpPr>
        <p:spPr/>
        <p:txBody>
          <a:bodyPr/>
          <a:lstStyle/>
          <a:p>
            <a:fld id="{0088AB57-2DBE-44A3-AE96-942C49E954BF}" type="slidenum">
              <a:rPr lang="en-US" smtClean="0">
                <a:solidFill>
                  <a:prstClr val="white"/>
                </a:solidFill>
              </a:rPr>
              <a:pPr/>
              <a:t>14</a:t>
            </a:fld>
            <a:endParaRPr lang="en-US">
              <a:solidFill>
                <a:prstClr val="white"/>
              </a:solidFill>
            </a:endParaRPr>
          </a:p>
        </p:txBody>
      </p:sp>
    </p:spTree>
    <p:extLst>
      <p:ext uri="{BB962C8B-B14F-4D97-AF65-F5344CB8AC3E}">
        <p14:creationId xmlns:p14="http://schemas.microsoft.com/office/powerpoint/2010/main" val="357165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of Events</a:t>
            </a:r>
          </a:p>
        </p:txBody>
      </p:sp>
      <p:pic>
        <p:nvPicPr>
          <p:cNvPr id="10" name="Picture 9" descr="beginning timeline">
            <a:extLst>
              <a:ext uri="{FF2B5EF4-FFF2-40B4-BE49-F238E27FC236}">
                <a16:creationId xmlns:a16="http://schemas.microsoft.com/office/drawing/2014/main" id="{6A0C0348-6BC6-48AC-8B81-6C4903CE0431}"/>
              </a:ext>
            </a:extLst>
          </p:cNvPr>
          <p:cNvPicPr>
            <a:picLocks noChangeAspect="1"/>
          </p:cNvPicPr>
          <p:nvPr/>
        </p:nvPicPr>
        <p:blipFill>
          <a:blip r:embed="rId2"/>
          <a:stretch>
            <a:fillRect/>
          </a:stretch>
        </p:blipFill>
        <p:spPr>
          <a:xfrm>
            <a:off x="398896" y="3490216"/>
            <a:ext cx="1714500" cy="676275"/>
          </a:xfrm>
          <a:prstGeom prst="rect">
            <a:avLst/>
          </a:prstGeom>
        </p:spPr>
      </p:pic>
      <p:sp>
        <p:nvSpPr>
          <p:cNvPr id="12" name="Text Placeholder 2">
            <a:extLst>
              <a:ext uri="{FF2B5EF4-FFF2-40B4-BE49-F238E27FC236}">
                <a16:creationId xmlns:a16="http://schemas.microsoft.com/office/drawing/2014/main" id="{12DEC62C-1DCE-42C8-867C-9B4CE2F1994A}"/>
              </a:ext>
            </a:extLst>
          </p:cNvPr>
          <p:cNvSpPr txBox="1">
            <a:spLocks/>
          </p:cNvSpPr>
          <p:nvPr/>
        </p:nvSpPr>
        <p:spPr>
          <a:xfrm>
            <a:off x="398896" y="4209319"/>
            <a:ext cx="1865889" cy="10219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Open Sans" panose="020B0606030504020204" pitchFamily="34" charset="0"/>
                <a:ea typeface="Open Sans" panose="020B0606030504020204" pitchFamily="34" charset="0"/>
                <a:cs typeface="Open Sans" panose="020B0606030504020204" pitchFamily="34" charset="0"/>
              </a:rPr>
              <a:t>TELPAS Alternate materials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 October 2020</a:t>
            </a:r>
          </a:p>
        </p:txBody>
      </p:sp>
      <p:sp>
        <p:nvSpPr>
          <p:cNvPr id="3" name="Text Placeholder 2"/>
          <p:cNvSpPr>
            <a:spLocks noGrp="1"/>
          </p:cNvSpPr>
          <p:nvPr>
            <p:ph type="body" sz="quarter" idx="18"/>
          </p:nvPr>
        </p:nvSpPr>
        <p:spPr>
          <a:xfrm>
            <a:off x="1888838" y="2194561"/>
            <a:ext cx="1865889" cy="1021967"/>
          </a:xfrm>
        </p:spPr>
        <p:txBody>
          <a:bodyPr vert="horz" lIns="91440" tIns="45720" rIns="91440" bIns="45720" rtlCol="0" anchor="ctr">
            <a:no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Districts receive TELPAS Alternate manuals and materials</a:t>
            </a:r>
          </a:p>
          <a:p>
            <a:r>
              <a:rPr lang="en-US" sz="1400" b="1" dirty="0">
                <a:latin typeface="Open Sans" panose="020B0606030504020204" pitchFamily="34" charset="0"/>
                <a:ea typeface="Open Sans" panose="020B0606030504020204" pitchFamily="34" charset="0"/>
                <a:cs typeface="Open Sans" panose="020B0606030504020204" pitchFamily="34" charset="0"/>
              </a:rPr>
              <a:t>January 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b="1" dirty="0">
                <a:latin typeface="Open Sans" panose="020B0606030504020204" pitchFamily="34" charset="0"/>
                <a:ea typeface="Open Sans" panose="020B0606030504020204" pitchFamily="34" charset="0"/>
                <a:cs typeface="Open Sans" panose="020B0606030504020204" pitchFamily="34" charset="0"/>
              </a:rPr>
              <a:t>8, 2021</a:t>
            </a:r>
          </a:p>
        </p:txBody>
      </p:sp>
      <p:sp>
        <p:nvSpPr>
          <p:cNvPr id="4" name="Text Placeholder 3"/>
          <p:cNvSpPr>
            <a:spLocks noGrp="1"/>
          </p:cNvSpPr>
          <p:nvPr>
            <p:ph type="body" sz="quarter" idx="19"/>
          </p:nvPr>
        </p:nvSpPr>
        <p:spPr>
          <a:xfrm>
            <a:off x="3558085" y="4108382"/>
            <a:ext cx="2066859" cy="1169302"/>
          </a:xfrm>
        </p:spPr>
        <p:txBody>
          <a:bodyPr>
            <a:normAutofit lnSpcReduction="10000"/>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Required TELPAS Alternate training sessions</a:t>
            </a:r>
          </a:p>
          <a:p>
            <a:r>
              <a:rPr lang="en-US" sz="1400" b="1" dirty="0">
                <a:latin typeface="Open Sans" panose="020B0606030504020204" pitchFamily="34" charset="0"/>
                <a:ea typeface="Open Sans" panose="020B0606030504020204" pitchFamily="34" charset="0"/>
                <a:cs typeface="Open Sans" panose="020B0606030504020204" pitchFamily="34" charset="0"/>
              </a:rPr>
              <a:t>January</a:t>
            </a:r>
            <a:r>
              <a:rPr lang="en-US" dirty="0"/>
              <a:t>–</a:t>
            </a:r>
            <a:r>
              <a:rPr lang="en-US" sz="1400" b="1" dirty="0">
                <a:latin typeface="Open Sans" panose="020B0606030504020204" pitchFamily="34" charset="0"/>
                <a:ea typeface="Open Sans" panose="020B0606030504020204" pitchFamily="34" charset="0"/>
                <a:cs typeface="Open Sans" panose="020B0606030504020204" pitchFamily="34" charset="0"/>
              </a:rPr>
              <a:t>February 2021</a:t>
            </a:r>
          </a:p>
        </p:txBody>
      </p:sp>
      <p:sp>
        <p:nvSpPr>
          <p:cNvPr id="5" name="Text Placeholder 4"/>
          <p:cNvSpPr>
            <a:spLocks noGrp="1"/>
          </p:cNvSpPr>
          <p:nvPr>
            <p:ph type="body" sz="quarter" idx="20"/>
          </p:nvPr>
        </p:nvSpPr>
        <p:spPr>
          <a:xfrm>
            <a:off x="5218092" y="2365735"/>
            <a:ext cx="1836533" cy="957008"/>
          </a:xfrm>
        </p:spPr>
        <p:txBody>
          <a:bodyPr>
            <a:noAutofit/>
          </a:bodyPr>
          <a:lstStyle/>
          <a:p>
            <a:r>
              <a:rPr lang="en-US" sz="1400" b="1" dirty="0">
                <a:latin typeface="Open Sans" panose="020B0606030504020204" pitchFamily="34" charset="0"/>
              </a:rPr>
              <a:t>TELPAS Alternate webinar</a:t>
            </a:r>
          </a:p>
          <a:p>
            <a:r>
              <a:rPr lang="en-US" sz="1400" b="1" dirty="0">
                <a:latin typeface="Open Sans" panose="020B0606030504020204" pitchFamily="34" charset="0"/>
              </a:rPr>
              <a:t>January 27, 2021</a:t>
            </a:r>
          </a:p>
        </p:txBody>
      </p:sp>
      <p:sp>
        <p:nvSpPr>
          <p:cNvPr id="6" name="Text Placeholder 5"/>
          <p:cNvSpPr>
            <a:spLocks noGrp="1"/>
          </p:cNvSpPr>
          <p:nvPr>
            <p:ph type="body" sz="quarter" idx="21"/>
          </p:nvPr>
        </p:nvSpPr>
        <p:spPr>
          <a:xfrm>
            <a:off x="6828637" y="4108382"/>
            <a:ext cx="1945908" cy="1169302"/>
          </a:xfrm>
        </p:spPr>
        <p:txBody>
          <a:bodyPr>
            <a:normAutofit lnSpcReduction="10000"/>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TELPAS Alternate administration window</a:t>
            </a:r>
          </a:p>
          <a:p>
            <a:r>
              <a:rPr lang="en-US" sz="1400" b="1" dirty="0">
                <a:latin typeface="Open Sans" panose="020B0606030504020204" pitchFamily="34" charset="0"/>
                <a:ea typeface="Open Sans" panose="020B0606030504020204" pitchFamily="34" charset="0"/>
                <a:cs typeface="Open Sans" panose="020B0606030504020204" pitchFamily="34" charset="0"/>
              </a:rPr>
              <a:t>February 22</a:t>
            </a:r>
            <a:r>
              <a:rPr lang="en-US" dirty="0"/>
              <a:t>–</a:t>
            </a:r>
            <a:r>
              <a:rPr lang="en-US" sz="1400" b="1" dirty="0">
                <a:latin typeface="Open Sans" panose="020B0606030504020204" pitchFamily="34" charset="0"/>
                <a:ea typeface="Open Sans" panose="020B0606030504020204" pitchFamily="34" charset="0"/>
                <a:cs typeface="Open Sans" panose="020B0606030504020204" pitchFamily="34" charset="0"/>
              </a:rPr>
              <a:t>April 9, 2021</a:t>
            </a:r>
          </a:p>
        </p:txBody>
      </p:sp>
      <p:sp>
        <p:nvSpPr>
          <p:cNvPr id="7" name="Text Placeholder 6"/>
          <p:cNvSpPr>
            <a:spLocks noGrp="1"/>
          </p:cNvSpPr>
          <p:nvPr>
            <p:ph type="body" sz="quarter" idx="22"/>
          </p:nvPr>
        </p:nvSpPr>
        <p:spPr>
          <a:xfrm>
            <a:off x="8517990" y="2194562"/>
            <a:ext cx="1615714" cy="1112618"/>
          </a:xfrm>
        </p:spPr>
        <p:txBody>
          <a:bodyPr>
            <a:normAutofit lnSpcReduction="10000"/>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Preliminary TELPAS Alternate reports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 May 14, 2021</a:t>
            </a:r>
          </a:p>
        </p:txBody>
      </p:sp>
      <p:sp>
        <p:nvSpPr>
          <p:cNvPr id="13" name="Text Placeholder 2">
            <a:extLst>
              <a:ext uri="{FF2B5EF4-FFF2-40B4-BE49-F238E27FC236}">
                <a16:creationId xmlns:a16="http://schemas.microsoft.com/office/drawing/2014/main" id="{88D008A7-936D-4BC0-BDC5-007EBA19FBB3}"/>
              </a:ext>
            </a:extLst>
          </p:cNvPr>
          <p:cNvSpPr txBox="1">
            <a:spLocks/>
          </p:cNvSpPr>
          <p:nvPr/>
        </p:nvSpPr>
        <p:spPr>
          <a:xfrm>
            <a:off x="10058009" y="4130575"/>
            <a:ext cx="1865889" cy="10219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Open Sans" panose="020B0606030504020204" pitchFamily="34" charset="0"/>
                <a:ea typeface="Open Sans" panose="020B0606030504020204" pitchFamily="34" charset="0"/>
                <a:cs typeface="Open Sans" panose="020B0606030504020204" pitchFamily="34" charset="0"/>
              </a:rPr>
              <a:t>Final TELPAS Alternate reports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May 28, 2021</a:t>
            </a:r>
          </a:p>
        </p:txBody>
      </p:sp>
      <p:pic>
        <p:nvPicPr>
          <p:cNvPr id="11" name="Picture 10" descr="end of timeline">
            <a:extLst>
              <a:ext uri="{FF2B5EF4-FFF2-40B4-BE49-F238E27FC236}">
                <a16:creationId xmlns:a16="http://schemas.microsoft.com/office/drawing/2014/main" id="{EE43649A-73D3-4281-A73C-2BBBFB73306D}"/>
              </a:ext>
            </a:extLst>
          </p:cNvPr>
          <p:cNvPicPr>
            <a:picLocks noChangeAspect="1"/>
          </p:cNvPicPr>
          <p:nvPr/>
        </p:nvPicPr>
        <p:blipFill>
          <a:blip r:embed="rId3"/>
          <a:stretch>
            <a:fillRect/>
          </a:stretch>
        </p:blipFill>
        <p:spPr>
          <a:xfrm>
            <a:off x="10133704" y="3471166"/>
            <a:ext cx="1714500" cy="695325"/>
          </a:xfrm>
          <a:prstGeom prst="rect">
            <a:avLst/>
          </a:prstGeom>
        </p:spPr>
      </p:pic>
      <p:sp>
        <p:nvSpPr>
          <p:cNvPr id="8" name="Footer Placeholder 7">
            <a:extLst>
              <a:ext uri="{FF2B5EF4-FFF2-40B4-BE49-F238E27FC236}">
                <a16:creationId xmlns:a16="http://schemas.microsoft.com/office/drawing/2014/main" id="{0BB36641-248B-40D2-87A4-F9845D9097F6}"/>
              </a:ext>
            </a:extLst>
          </p:cNvPr>
          <p:cNvSpPr>
            <a:spLocks noGrp="1"/>
          </p:cNvSpPr>
          <p:nvPr>
            <p:ph type="ftr" sz="quarter" idx="11"/>
          </p:nvPr>
        </p:nvSpPr>
        <p:spPr/>
        <p:txBody>
          <a:bodyPr/>
          <a:lstStyle/>
          <a:p>
            <a:r>
              <a:rPr lang="en-US" dirty="0">
                <a:solidFill>
                  <a:prstClr val="white"/>
                </a:solidFill>
              </a:rPr>
              <a:t>Student Assessment Division</a:t>
            </a:r>
          </a:p>
        </p:txBody>
      </p:sp>
      <p:sp>
        <p:nvSpPr>
          <p:cNvPr id="9" name="Slide Number Placeholder 8">
            <a:extLst>
              <a:ext uri="{FF2B5EF4-FFF2-40B4-BE49-F238E27FC236}">
                <a16:creationId xmlns:a16="http://schemas.microsoft.com/office/drawing/2014/main" id="{A3936636-D42C-4CC5-9CB4-5A53A2EEAD2C}"/>
              </a:ext>
            </a:extLst>
          </p:cNvPr>
          <p:cNvSpPr>
            <a:spLocks noGrp="1"/>
          </p:cNvSpPr>
          <p:nvPr>
            <p:ph type="sldNum" sz="quarter" idx="12"/>
          </p:nvPr>
        </p:nvSpPr>
        <p:spPr/>
        <p:txBody>
          <a:bodyPr/>
          <a:lstStyle/>
          <a:p>
            <a:fld id="{0088AB57-2DBE-44A3-AE96-942C49E954BF}" type="slidenum">
              <a:rPr lang="en-US" smtClean="0">
                <a:solidFill>
                  <a:prstClr val="white"/>
                </a:solidFill>
              </a:rPr>
              <a:pPr/>
              <a:t>15</a:t>
            </a:fld>
            <a:endParaRPr lang="en-US">
              <a:solidFill>
                <a:prstClr val="white"/>
              </a:solidFill>
            </a:endParaRPr>
          </a:p>
        </p:txBody>
      </p:sp>
    </p:spTree>
    <p:extLst>
      <p:ext uri="{BB962C8B-B14F-4D97-AF65-F5344CB8AC3E}">
        <p14:creationId xmlns:p14="http://schemas.microsoft.com/office/powerpoint/2010/main" val="533875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TELPAS Alternate Training Resources</a:t>
            </a:r>
          </a:p>
        </p:txBody>
      </p:sp>
      <p:graphicFrame>
        <p:nvGraphicFramePr>
          <p:cNvPr id="8" name="Picture Placeholder 7" descr="Chart listing resources for TELPAS Alternate along with their purpose and audience">
            <a:extLst>
              <a:ext uri="{FF2B5EF4-FFF2-40B4-BE49-F238E27FC236}">
                <a16:creationId xmlns:a16="http://schemas.microsoft.com/office/drawing/2014/main" id="{040DAB56-3BCC-40CE-8B18-96AD58F61DEC}"/>
              </a:ext>
            </a:extLst>
          </p:cNvPr>
          <p:cNvGraphicFramePr>
            <a:graphicFrameLocks noGrp="1"/>
          </p:cNvGraphicFramePr>
          <p:nvPr>
            <p:ph type="pic" sz="quarter" idx="13"/>
            <p:extLst>
              <p:ext uri="{D42A27DB-BD31-4B8C-83A1-F6EECF244321}">
                <p14:modId xmlns:p14="http://schemas.microsoft.com/office/powerpoint/2010/main" val="4284915034"/>
              </p:ext>
            </p:extLst>
          </p:nvPr>
        </p:nvGraphicFramePr>
        <p:xfrm>
          <a:off x="401638" y="1559859"/>
          <a:ext cx="11185236" cy="3626504"/>
        </p:xfrm>
        <a:graphic>
          <a:graphicData uri="http://schemas.openxmlformats.org/drawingml/2006/table">
            <a:tbl>
              <a:tblPr firstRow="1" bandRow="1">
                <a:tableStyleId>{7DF18680-E054-41AD-8BC1-D1AEF772440D}</a:tableStyleId>
              </a:tblPr>
              <a:tblGrid>
                <a:gridCol w="1996064">
                  <a:extLst>
                    <a:ext uri="{9D8B030D-6E8A-4147-A177-3AD203B41FA5}">
                      <a16:colId xmlns:a16="http://schemas.microsoft.com/office/drawing/2014/main" val="2541376817"/>
                    </a:ext>
                  </a:extLst>
                </a:gridCol>
                <a:gridCol w="7148946">
                  <a:extLst>
                    <a:ext uri="{9D8B030D-6E8A-4147-A177-3AD203B41FA5}">
                      <a16:colId xmlns:a16="http://schemas.microsoft.com/office/drawing/2014/main" val="308167985"/>
                    </a:ext>
                  </a:extLst>
                </a:gridCol>
                <a:gridCol w="2040226">
                  <a:extLst>
                    <a:ext uri="{9D8B030D-6E8A-4147-A177-3AD203B41FA5}">
                      <a16:colId xmlns:a16="http://schemas.microsoft.com/office/drawing/2014/main" val="799887904"/>
                    </a:ext>
                  </a:extLst>
                </a:gridCol>
              </a:tblGrid>
              <a:tr h="442429">
                <a:tc>
                  <a:txBody>
                    <a:bodyPr/>
                    <a:lstStyle/>
                    <a:p>
                      <a:pPr algn="ctr"/>
                      <a:r>
                        <a:rPr lang="en-US" dirty="0"/>
                        <a:t>Resource</a:t>
                      </a:r>
                    </a:p>
                  </a:txBody>
                  <a:tcPr>
                    <a:solidFill>
                      <a:schemeClr val="accent1">
                        <a:lumMod val="75000"/>
                      </a:schemeClr>
                    </a:solidFill>
                  </a:tcPr>
                </a:tc>
                <a:tc>
                  <a:txBody>
                    <a:bodyPr/>
                    <a:lstStyle/>
                    <a:p>
                      <a:pPr algn="ctr"/>
                      <a:r>
                        <a:rPr lang="en-US" dirty="0"/>
                        <a:t>Purpose</a:t>
                      </a:r>
                    </a:p>
                  </a:txBody>
                  <a:tcPr>
                    <a:solidFill>
                      <a:schemeClr val="accent1">
                        <a:lumMod val="75000"/>
                      </a:schemeClr>
                    </a:solidFill>
                  </a:tcPr>
                </a:tc>
                <a:tc>
                  <a:txBody>
                    <a:bodyPr/>
                    <a:lstStyle/>
                    <a:p>
                      <a:pPr algn="ctr"/>
                      <a:r>
                        <a:rPr lang="en-US" dirty="0"/>
                        <a:t>Audience</a:t>
                      </a:r>
                    </a:p>
                  </a:txBody>
                  <a:tcPr>
                    <a:solidFill>
                      <a:schemeClr val="accent1">
                        <a:lumMod val="75000"/>
                      </a:schemeClr>
                    </a:solidFill>
                  </a:tcPr>
                </a:tc>
                <a:extLst>
                  <a:ext uri="{0D108BD9-81ED-4DB2-BD59-A6C34878D82A}">
                    <a16:rowId xmlns:a16="http://schemas.microsoft.com/office/drawing/2014/main" val="1953888081"/>
                  </a:ext>
                </a:extLst>
              </a:tr>
              <a:tr h="947478">
                <a:tc>
                  <a:txBody>
                    <a:bodyPr/>
                    <a:lstStyle/>
                    <a:p>
                      <a:r>
                        <a:rPr lang="en-US" dirty="0"/>
                        <a:t>TELPAS and TELPAS Alternate Educator Guide</a:t>
                      </a:r>
                    </a:p>
                  </a:txBody>
                  <a:tcPr/>
                </a:tc>
                <a:tc>
                  <a:txBody>
                    <a:bodyPr/>
                    <a:lstStyle/>
                    <a:p>
                      <a:r>
                        <a:rPr lang="en-US" dirty="0"/>
                        <a:t>Provides an overview of TELPAS and TELPAS Alternate and serves to support effective implementation of the ELPS </a:t>
                      </a:r>
                    </a:p>
                  </a:txBody>
                  <a:tcPr/>
                </a:tc>
                <a:tc>
                  <a:txBody>
                    <a:bodyPr/>
                    <a:lstStyle/>
                    <a:p>
                      <a:r>
                        <a:rPr lang="en-US" dirty="0"/>
                        <a:t>Administrators, Coordinators, Teachers  </a:t>
                      </a:r>
                    </a:p>
                  </a:txBody>
                  <a:tcPr/>
                </a:tc>
                <a:extLst>
                  <a:ext uri="{0D108BD9-81ED-4DB2-BD59-A6C34878D82A}">
                    <a16:rowId xmlns:a16="http://schemas.microsoft.com/office/drawing/2014/main" val="595102743"/>
                  </a:ext>
                </a:extLst>
              </a:tr>
              <a:tr h="947478">
                <a:tc>
                  <a:txBody>
                    <a:bodyPr/>
                    <a:lstStyle/>
                    <a:p>
                      <a:r>
                        <a:rPr lang="en-US" dirty="0"/>
                        <a:t>Participation Requirements</a:t>
                      </a:r>
                    </a:p>
                  </a:txBody>
                  <a:tcPr/>
                </a:tc>
                <a:tc>
                  <a:txBody>
                    <a:bodyPr/>
                    <a:lstStyle/>
                    <a:p>
                      <a:r>
                        <a:rPr lang="en-US" dirty="0"/>
                        <a:t>Used by ARD committees in conjunction with the LPAC to make decisions about TELPAS Alternate</a:t>
                      </a:r>
                    </a:p>
                  </a:txBody>
                  <a:tcPr/>
                </a:tc>
                <a:tc>
                  <a:txBody>
                    <a:bodyPr/>
                    <a:lstStyle/>
                    <a:p>
                      <a:r>
                        <a:rPr lang="en-US" dirty="0"/>
                        <a:t>Members of ARD committees and LPACs</a:t>
                      </a:r>
                    </a:p>
                  </a:txBody>
                  <a:tcPr/>
                </a:tc>
                <a:extLst>
                  <a:ext uri="{0D108BD9-81ED-4DB2-BD59-A6C34878D82A}">
                    <a16:rowId xmlns:a16="http://schemas.microsoft.com/office/drawing/2014/main" val="1366151949"/>
                  </a:ext>
                </a:extLst>
              </a:tr>
              <a:tr h="1289119">
                <a:tc>
                  <a:txBody>
                    <a:bodyPr/>
                    <a:lstStyle/>
                    <a:p>
                      <a:r>
                        <a:rPr lang="en-US" dirty="0"/>
                        <a:t>Observable Behaviors</a:t>
                      </a:r>
                    </a:p>
                  </a:txBody>
                  <a:tcPr/>
                </a:tc>
                <a:tc>
                  <a:txBody>
                    <a:bodyPr/>
                    <a:lstStyle/>
                    <a:p>
                      <a:r>
                        <a:rPr lang="en-US" dirty="0"/>
                        <a:t>Measures the student’s use of English and contain a notes section that can be used to become accustomed to TELPAS Alternate prior to the assessment window </a:t>
                      </a:r>
                    </a:p>
                  </a:txBody>
                  <a:tcPr/>
                </a:tc>
                <a:tc>
                  <a:txBody>
                    <a:bodyPr/>
                    <a:lstStyle/>
                    <a:p>
                      <a:r>
                        <a:rPr lang="en-US" dirty="0"/>
                        <a:t>Teachers </a:t>
                      </a:r>
                    </a:p>
                  </a:txBody>
                  <a:tcPr/>
                </a:tc>
                <a:extLst>
                  <a:ext uri="{0D108BD9-81ED-4DB2-BD59-A6C34878D82A}">
                    <a16:rowId xmlns:a16="http://schemas.microsoft.com/office/drawing/2014/main" val="2430715176"/>
                  </a:ext>
                </a:extLst>
              </a:tr>
            </a:tbl>
          </a:graphicData>
        </a:graphic>
      </p:graphicFrame>
      <p:sp>
        <p:nvSpPr>
          <p:cNvPr id="6" name="Text Placeholder 5"/>
          <p:cNvSpPr>
            <a:spLocks noGrp="1"/>
          </p:cNvSpPr>
          <p:nvPr>
            <p:ph type="body" sz="quarter" idx="14"/>
          </p:nvPr>
        </p:nvSpPr>
        <p:spPr>
          <a:xfrm>
            <a:off x="401638" y="5500688"/>
            <a:ext cx="11185236" cy="700086"/>
          </a:xfrm>
          <a:noFill/>
        </p:spPr>
        <p:txBody>
          <a:bodyPr>
            <a:normAutofit fontScale="47500" lnSpcReduction="20000"/>
          </a:bodyPr>
          <a:lstStyle/>
          <a:p>
            <a:r>
              <a:rPr lang="en-US" sz="3200" dirty="0">
                <a:solidFill>
                  <a:schemeClr val="tx1"/>
                </a:solidFill>
              </a:rPr>
              <a:t>TELPAS Alternate Resources webpage: </a:t>
            </a:r>
            <a:r>
              <a:rPr lang="en-US" dirty="0">
                <a:solidFill>
                  <a:schemeClr val="tx1"/>
                </a:solidFill>
                <a:hlinkClick r:id="rId2"/>
              </a:rPr>
              <a:t>https://tea.texas.gov/Student_Testing_and_Accountability/Testing/Texas_English_Language_Proficiency_Assessment_System_(TELPAS)/TELPAS_Alternate/ </a:t>
            </a:r>
            <a:endParaRPr lang="en-US" sz="3200" dirty="0">
              <a:solidFill>
                <a:schemeClr val="tx1"/>
              </a:solidFill>
            </a:endParaRP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16</a:t>
            </a:fld>
            <a:endParaRPr lang="en-US"/>
          </a:p>
        </p:txBody>
      </p:sp>
    </p:spTree>
    <p:extLst>
      <p:ext uri="{BB962C8B-B14F-4D97-AF65-F5344CB8AC3E}">
        <p14:creationId xmlns:p14="http://schemas.microsoft.com/office/powerpoint/2010/main" val="331450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484911"/>
            <a:ext cx="8757064" cy="563672"/>
          </a:xfrm>
        </p:spPr>
        <p:txBody>
          <a:bodyPr>
            <a:normAutofit fontScale="90000"/>
          </a:bodyPr>
          <a:lstStyle/>
          <a:p>
            <a:r>
              <a:rPr lang="en-US" dirty="0"/>
              <a:t>TELPAS Alternate Training Resources (continued)</a:t>
            </a:r>
            <a:br>
              <a:rPr lang="en-US" dirty="0"/>
            </a:br>
            <a:endParaRPr lang="en-US" dirty="0"/>
          </a:p>
        </p:txBody>
      </p:sp>
      <p:graphicFrame>
        <p:nvGraphicFramePr>
          <p:cNvPr id="9" name="Table 8" descr="Chart listing available training resources for TELPAS Alternate along with their purpose and intended audience, continued from chart on previous slide">
            <a:extLst>
              <a:ext uri="{FF2B5EF4-FFF2-40B4-BE49-F238E27FC236}">
                <a16:creationId xmlns:a16="http://schemas.microsoft.com/office/drawing/2014/main" id="{040DAB56-3BCC-40CE-8B18-96AD58F61DEC}"/>
              </a:ext>
            </a:extLst>
          </p:cNvPr>
          <p:cNvGraphicFramePr>
            <a:graphicFrameLocks noGrp="1"/>
          </p:cNvGraphicFramePr>
          <p:nvPr>
            <p:extLst>
              <p:ext uri="{D42A27DB-BD31-4B8C-83A1-F6EECF244321}">
                <p14:modId xmlns:p14="http://schemas.microsoft.com/office/powerpoint/2010/main" val="957763730"/>
              </p:ext>
            </p:extLst>
          </p:nvPr>
        </p:nvGraphicFramePr>
        <p:xfrm>
          <a:off x="401638" y="1335380"/>
          <a:ext cx="11185236" cy="4165308"/>
        </p:xfrm>
        <a:graphic>
          <a:graphicData uri="http://schemas.openxmlformats.org/drawingml/2006/table">
            <a:tbl>
              <a:tblPr firstRow="1" bandRow="1">
                <a:tableStyleId>{7DF18680-E054-41AD-8BC1-D1AEF772440D}</a:tableStyleId>
              </a:tblPr>
              <a:tblGrid>
                <a:gridCol w="1866755">
                  <a:extLst>
                    <a:ext uri="{9D8B030D-6E8A-4147-A177-3AD203B41FA5}">
                      <a16:colId xmlns:a16="http://schemas.microsoft.com/office/drawing/2014/main" val="2541376817"/>
                    </a:ext>
                  </a:extLst>
                </a:gridCol>
                <a:gridCol w="7130473">
                  <a:extLst>
                    <a:ext uri="{9D8B030D-6E8A-4147-A177-3AD203B41FA5}">
                      <a16:colId xmlns:a16="http://schemas.microsoft.com/office/drawing/2014/main" val="308167985"/>
                    </a:ext>
                  </a:extLst>
                </a:gridCol>
                <a:gridCol w="2188008">
                  <a:extLst>
                    <a:ext uri="{9D8B030D-6E8A-4147-A177-3AD203B41FA5}">
                      <a16:colId xmlns:a16="http://schemas.microsoft.com/office/drawing/2014/main" val="799887904"/>
                    </a:ext>
                  </a:extLst>
                </a:gridCol>
              </a:tblGrid>
              <a:tr h="384966">
                <a:tc>
                  <a:txBody>
                    <a:bodyPr/>
                    <a:lstStyle/>
                    <a:p>
                      <a:pPr algn="ctr"/>
                      <a:r>
                        <a:rPr lang="en-US" dirty="0"/>
                        <a:t>Resource</a:t>
                      </a:r>
                    </a:p>
                  </a:txBody>
                  <a:tcPr>
                    <a:solidFill>
                      <a:schemeClr val="accent1">
                        <a:lumMod val="75000"/>
                      </a:schemeClr>
                    </a:solidFill>
                  </a:tcPr>
                </a:tc>
                <a:tc>
                  <a:txBody>
                    <a:bodyPr/>
                    <a:lstStyle/>
                    <a:p>
                      <a:pPr algn="ctr"/>
                      <a:r>
                        <a:rPr lang="en-US" dirty="0"/>
                        <a:t>Purpose</a:t>
                      </a:r>
                    </a:p>
                  </a:txBody>
                  <a:tcPr>
                    <a:solidFill>
                      <a:schemeClr val="accent1">
                        <a:lumMod val="75000"/>
                      </a:schemeClr>
                    </a:solidFill>
                  </a:tcPr>
                </a:tc>
                <a:tc>
                  <a:txBody>
                    <a:bodyPr/>
                    <a:lstStyle/>
                    <a:p>
                      <a:pPr algn="ctr"/>
                      <a:r>
                        <a:rPr lang="en-US" dirty="0"/>
                        <a:t>Audience</a:t>
                      </a:r>
                    </a:p>
                  </a:txBody>
                  <a:tcPr>
                    <a:solidFill>
                      <a:schemeClr val="accent1">
                        <a:lumMod val="75000"/>
                      </a:schemeClr>
                    </a:solidFill>
                  </a:tcPr>
                </a:tc>
                <a:extLst>
                  <a:ext uri="{0D108BD9-81ED-4DB2-BD59-A6C34878D82A}">
                    <a16:rowId xmlns:a16="http://schemas.microsoft.com/office/drawing/2014/main" val="1953888081"/>
                  </a:ext>
                </a:extLst>
              </a:tr>
              <a:tr h="498772">
                <a:tc>
                  <a:txBody>
                    <a:bodyPr/>
                    <a:lstStyle/>
                    <a:p>
                      <a:r>
                        <a:rPr lang="en-US" dirty="0"/>
                        <a:t>Parent Brochure</a:t>
                      </a:r>
                    </a:p>
                  </a:txBody>
                  <a:tcPr/>
                </a:tc>
                <a:tc>
                  <a:txBody>
                    <a:bodyPr/>
                    <a:lstStyle/>
                    <a:p>
                      <a:r>
                        <a:rPr lang="en-US"/>
                        <a:t>Communicates basic </a:t>
                      </a:r>
                      <a:r>
                        <a:rPr lang="en-US" dirty="0"/>
                        <a:t>information about TELPAS Alternate </a:t>
                      </a:r>
                    </a:p>
                  </a:txBody>
                  <a:tcPr/>
                </a:tc>
                <a:tc>
                  <a:txBody>
                    <a:bodyPr/>
                    <a:lstStyle/>
                    <a:p>
                      <a:r>
                        <a:rPr lang="en-US" dirty="0"/>
                        <a:t>Parents </a:t>
                      </a:r>
                    </a:p>
                  </a:txBody>
                  <a:tcPr/>
                </a:tc>
                <a:extLst>
                  <a:ext uri="{0D108BD9-81ED-4DB2-BD59-A6C34878D82A}">
                    <a16:rowId xmlns:a16="http://schemas.microsoft.com/office/drawing/2014/main" val="1344872166"/>
                  </a:ext>
                </a:extLst>
              </a:tr>
              <a:tr h="1218869">
                <a:tc>
                  <a:txBody>
                    <a:bodyPr/>
                    <a:lstStyle/>
                    <a:p>
                      <a:r>
                        <a:rPr lang="en-US" dirty="0"/>
                        <a:t>Test Administration Manual</a:t>
                      </a:r>
                    </a:p>
                  </a:txBody>
                  <a:tcPr/>
                </a:tc>
                <a:tc>
                  <a:txBody>
                    <a:bodyPr/>
                    <a:lstStyle/>
                    <a:p>
                      <a:r>
                        <a:rPr lang="en-US" dirty="0"/>
                        <a:t>Contains instructions covering the responsibilities of test administrators and the observable behaviors used to assess students</a:t>
                      </a:r>
                    </a:p>
                    <a:p>
                      <a:endParaRPr lang="en-US" dirty="0"/>
                    </a:p>
                    <a:p>
                      <a:r>
                        <a:rPr lang="en-US" dirty="0"/>
                        <a:t>Required to be read carefully and followed as written</a:t>
                      </a:r>
                    </a:p>
                  </a:txBody>
                  <a:tcPr/>
                </a:tc>
                <a:tc>
                  <a:txBody>
                    <a:bodyPr/>
                    <a:lstStyle/>
                    <a:p>
                      <a:r>
                        <a:rPr lang="en-US" dirty="0"/>
                        <a:t>Administrators, Coordinators, Teachers serving as test administrators </a:t>
                      </a:r>
                    </a:p>
                  </a:txBody>
                  <a:tcPr/>
                </a:tc>
                <a:extLst>
                  <a:ext uri="{0D108BD9-81ED-4DB2-BD59-A6C34878D82A}">
                    <a16:rowId xmlns:a16="http://schemas.microsoft.com/office/drawing/2014/main" val="659783807"/>
                  </a:ext>
                </a:extLst>
              </a:tr>
              <a:tr h="2062701">
                <a:tc>
                  <a:txBody>
                    <a:bodyPr/>
                    <a:lstStyle/>
                    <a:p>
                      <a:r>
                        <a:rPr lang="en-US" dirty="0"/>
                        <a:t>Training PowerPoints (See list on next slide) </a:t>
                      </a:r>
                    </a:p>
                  </a:txBody>
                  <a:tcPr/>
                </a:tc>
                <a:tc>
                  <a:txBody>
                    <a:bodyPr/>
                    <a:lstStyle/>
                    <a:p>
                      <a:r>
                        <a:rPr lang="en-US" dirty="0"/>
                        <a:t>Provides training on a variety of topics, including authentic classroom activities for each domain that explain how to rate students with the observable behaviors</a:t>
                      </a:r>
                    </a:p>
                    <a:p>
                      <a:endParaRPr lang="en-US" dirty="0"/>
                    </a:p>
                    <a:p>
                      <a:r>
                        <a:rPr lang="en-US" dirty="0"/>
                        <a:t>Designed as short PowerPoints that can be viewed in 10-15 minutes </a:t>
                      </a:r>
                    </a:p>
                    <a:p>
                      <a:endParaRPr lang="en-US" dirty="0"/>
                    </a:p>
                    <a:p>
                      <a:r>
                        <a:rPr lang="en-US" dirty="0"/>
                        <a:t>Are optional though highly recommended </a:t>
                      </a:r>
                    </a:p>
                  </a:txBody>
                  <a:tcPr/>
                </a:tc>
                <a:tc>
                  <a:txBody>
                    <a:bodyPr/>
                    <a:lstStyle/>
                    <a:p>
                      <a:r>
                        <a:rPr lang="en-US" dirty="0"/>
                        <a:t>Administrators, Coordinators, Teachers serving as test administrators </a:t>
                      </a:r>
                    </a:p>
                  </a:txBody>
                  <a:tcPr/>
                </a:tc>
                <a:extLst>
                  <a:ext uri="{0D108BD9-81ED-4DB2-BD59-A6C34878D82A}">
                    <a16:rowId xmlns:a16="http://schemas.microsoft.com/office/drawing/2014/main" val="3901048466"/>
                  </a:ext>
                </a:extLst>
              </a:tr>
            </a:tbl>
          </a:graphicData>
        </a:graphic>
      </p:graphicFrame>
      <p:sp>
        <p:nvSpPr>
          <p:cNvPr id="6" name="Text Placeholder 5"/>
          <p:cNvSpPr>
            <a:spLocks noGrp="1"/>
          </p:cNvSpPr>
          <p:nvPr>
            <p:ph type="body" sz="quarter" idx="14"/>
          </p:nvPr>
        </p:nvSpPr>
        <p:spPr>
          <a:xfrm>
            <a:off x="401638" y="5500688"/>
            <a:ext cx="11185236" cy="700086"/>
          </a:xfrm>
          <a:noFill/>
        </p:spPr>
        <p:txBody>
          <a:bodyPr>
            <a:normAutofit fontScale="47500" lnSpcReduction="20000"/>
          </a:bodyPr>
          <a:lstStyle/>
          <a:p>
            <a:r>
              <a:rPr lang="en-US" sz="3200" dirty="0">
                <a:solidFill>
                  <a:schemeClr val="tx1"/>
                </a:solidFill>
              </a:rPr>
              <a:t>TELPAS Alternate Resources webpage: </a:t>
            </a:r>
            <a:r>
              <a:rPr lang="en-US" dirty="0">
                <a:solidFill>
                  <a:schemeClr val="tx1"/>
                </a:solidFill>
                <a:hlinkClick r:id="rId2"/>
              </a:rPr>
              <a:t>https://tea.texas.gov/Student_Testing_and_Accountability/Testing/Texas_English_Language_Proficiency_Assessment_System_(TELPAS)/TELPAS_Alternate/ </a:t>
            </a:r>
            <a:endParaRPr lang="en-US" sz="3200" dirty="0">
              <a:solidFill>
                <a:schemeClr val="tx1"/>
              </a:solidFill>
            </a:endParaRP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17</a:t>
            </a:fld>
            <a:endParaRPr lang="en-US"/>
          </a:p>
        </p:txBody>
      </p:sp>
    </p:spTree>
    <p:extLst>
      <p:ext uri="{BB962C8B-B14F-4D97-AF65-F5344CB8AC3E}">
        <p14:creationId xmlns:p14="http://schemas.microsoft.com/office/powerpoint/2010/main" val="1883516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772-032D-4AA6-9F45-ACBA4478257E}"/>
              </a:ext>
            </a:extLst>
          </p:cNvPr>
          <p:cNvSpPr>
            <a:spLocks noGrp="1"/>
          </p:cNvSpPr>
          <p:nvPr>
            <p:ph type="title"/>
          </p:nvPr>
        </p:nvSpPr>
        <p:spPr/>
        <p:txBody>
          <a:bodyPr>
            <a:normAutofit fontScale="90000"/>
          </a:bodyPr>
          <a:lstStyle/>
          <a:p>
            <a:r>
              <a:rPr lang="en-US" dirty="0"/>
              <a:t>Available TELPAS Alternate Training PowerPoints </a:t>
            </a:r>
          </a:p>
        </p:txBody>
      </p:sp>
      <p:sp>
        <p:nvSpPr>
          <p:cNvPr id="5" name="Content Placeholder 4">
            <a:extLst>
              <a:ext uri="{FF2B5EF4-FFF2-40B4-BE49-F238E27FC236}">
                <a16:creationId xmlns:a16="http://schemas.microsoft.com/office/drawing/2014/main"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t>Introduction to TELPAS Alternate</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Student Eligibility </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Speaking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Listening Domain</a:t>
            </a:r>
          </a:p>
          <a:p>
            <a:endParaRPr lang="en-US" b="0" dirty="0"/>
          </a:p>
        </p:txBody>
      </p:sp>
      <p:pic>
        <p:nvPicPr>
          <p:cNvPr id="7" name="Picture 6" descr="A checkmark image&#10;Description generated with high confidence">
            <a:extLst>
              <a:ext uri="{FF2B5EF4-FFF2-40B4-BE49-F238E27FC236}">
                <a16:creationId xmlns:a16="http://schemas.microsoft.com/office/drawing/2014/main" id="{7347D365-7AD2-492D-856A-D3DB6C365D3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8527" y="1357745"/>
            <a:ext cx="799613" cy="799613"/>
          </a:xfrm>
          <a:prstGeom prst="rect">
            <a:avLst/>
          </a:prstGeom>
        </p:spPr>
      </p:pic>
      <p:sp>
        <p:nvSpPr>
          <p:cNvPr id="6" name="Content Placeholder 5">
            <a:extLst>
              <a:ext uri="{FF2B5EF4-FFF2-40B4-BE49-F238E27FC236}">
                <a16:creationId xmlns:a16="http://schemas.microsoft.com/office/drawing/2014/main"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t>Reading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Writing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Accessibility</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Test Administration </a:t>
            </a:r>
          </a:p>
          <a:p>
            <a:endParaRPr lang="en-US" b="0" dirty="0"/>
          </a:p>
        </p:txBody>
      </p:sp>
      <p:sp>
        <p:nvSpPr>
          <p:cNvPr id="3" name="Footer Placeholder 2">
            <a:extLst>
              <a:ext uri="{FF2B5EF4-FFF2-40B4-BE49-F238E27FC236}">
                <a16:creationId xmlns:a16="http://schemas.microsoft.com/office/drawing/2014/main" id="{403DCE61-190E-42BD-8AE3-F80B85C2A09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18</a:t>
            </a:fld>
            <a:endParaRPr lang="en-US">
              <a:solidFill>
                <a:prstClr val="white"/>
              </a:solidFill>
            </a:endParaRPr>
          </a:p>
        </p:txBody>
      </p:sp>
    </p:spTree>
    <p:extLst>
      <p:ext uri="{BB962C8B-B14F-4D97-AF65-F5344CB8AC3E}">
        <p14:creationId xmlns:p14="http://schemas.microsoft.com/office/powerpoint/2010/main" val="426541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3"/>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19</a:t>
            </a:fld>
            <a:endParaRPr lang="en-US" dirty="0"/>
          </a:p>
        </p:txBody>
      </p:sp>
    </p:spTree>
    <p:extLst>
      <p:ext uri="{BB962C8B-B14F-4D97-AF65-F5344CB8AC3E}">
        <p14:creationId xmlns:p14="http://schemas.microsoft.com/office/powerpoint/2010/main" val="344406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sz="quarter" idx="13"/>
          </p:nvPr>
        </p:nvSpPr>
        <p:spPr>
          <a:xfrm>
            <a:off x="675748" y="1624761"/>
            <a:ext cx="10978369" cy="4641568"/>
          </a:xfrm>
        </p:spPr>
        <p:txBody>
          <a:bodyPr>
            <a:normAutofit fontScale="92500" lnSpcReduction="20000"/>
          </a:bodyPr>
          <a:lstStyle/>
          <a:p>
            <a:pPr marL="457200" indent="-457200">
              <a:buFont typeface="Arial" panose="020B0604020202020204" pitchFamily="34" charset="0"/>
              <a:buChar char="•"/>
            </a:pPr>
            <a:r>
              <a:rPr lang="en-US" b="1" dirty="0"/>
              <a:t>Intended for any individual who needs a general overview of TELPAS Alternate </a:t>
            </a:r>
          </a:p>
          <a:p>
            <a:pPr marL="1143000" lvl="1" indent="-457200">
              <a:buClr>
                <a:schemeClr val="accent2"/>
              </a:buClr>
              <a:buFont typeface="Wingdings" panose="05000000000000000000" pitchFamily="2" charset="2"/>
              <a:buChar char="§"/>
            </a:pPr>
            <a:r>
              <a:rPr lang="en-US" dirty="0">
                <a:latin typeface="Open Sans" panose="020B0606030504020204"/>
              </a:rPr>
              <a:t>Can be used as one of several training PowerPoints for test coordinators and test administrators</a:t>
            </a:r>
          </a:p>
          <a:p>
            <a:pPr marL="1143000" lvl="1" indent="-457200">
              <a:buClr>
                <a:schemeClr val="accent2"/>
              </a:buClr>
              <a:buFont typeface="Wingdings" panose="05000000000000000000" pitchFamily="2" charset="2"/>
              <a:buChar char="§"/>
            </a:pPr>
            <a:r>
              <a:rPr lang="en-US" dirty="0">
                <a:latin typeface="Open Sans" panose="020B0606030504020204"/>
              </a:rPr>
              <a:t>Can be shown to administrators or parents who need to have a basic understanding of TELPAS Alternate</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Describes the TELPAS Alternate assessment and the reason for its development</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Provides a definition of the students in this special population</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Outlines a schedule of events and additional training resources</a:t>
            </a:r>
          </a:p>
          <a:p>
            <a:pPr marL="457200" indent="-457200">
              <a:buFont typeface="Arial" panose="020B0604020202020204" pitchFamily="34" charset="0"/>
              <a:buChar char="•"/>
            </a:pPr>
            <a:endParaRPr lang="en-US" b="1" dirty="0"/>
          </a:p>
          <a:p>
            <a:pPr marL="457200" indent="-457200">
              <a:buFont typeface="Wingdings" panose="05000000000000000000" pitchFamily="2" charset="2"/>
              <a:buChar char="q"/>
            </a:pPr>
            <a:endParaRPr lang="en-US" b="1" dirty="0"/>
          </a:p>
          <a:p>
            <a:pPr marL="457200" indent="-457200">
              <a:buFont typeface="Wingdings" panose="05000000000000000000" pitchFamily="2" charset="2"/>
              <a:buChar char="q"/>
            </a:pPr>
            <a:endParaRPr lang="en-US" sz="2400" b="1" dirty="0"/>
          </a:p>
        </p:txBody>
      </p:sp>
      <p:sp>
        <p:nvSpPr>
          <p:cNvPr id="4" name="Footer Placeholder 3">
            <a:extLst>
              <a:ext uri="{FF2B5EF4-FFF2-40B4-BE49-F238E27FC236}">
                <a16:creationId xmlns:a16="http://schemas.microsoft.com/office/drawing/2014/main" id="{909C1B2B-A4DB-4D12-8A64-9789BB4B5AF1}"/>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072B5BEE-3C92-455F-9145-09435B8E745A}"/>
              </a:ext>
            </a:extLst>
          </p:cNvPr>
          <p:cNvSpPr>
            <a:spLocks noGrp="1"/>
          </p:cNvSpPr>
          <p:nvPr>
            <p:ph type="sldNum" sz="quarter" idx="12"/>
          </p:nvPr>
        </p:nvSpPr>
        <p:spPr/>
        <p:txBody>
          <a:bodyPr/>
          <a:lstStyle/>
          <a:p>
            <a:fld id="{0088AB57-2DBE-44A3-AE96-942C49E954BF}" type="slidenum">
              <a:rPr lang="en-US" smtClean="0">
                <a:solidFill>
                  <a:prstClr val="white"/>
                </a:solidFill>
              </a:rPr>
              <a:pPr/>
              <a:t>2</a:t>
            </a:fld>
            <a:endParaRPr lang="en-US">
              <a:solidFill>
                <a:prstClr val="white"/>
              </a:solidFill>
            </a:endParaRPr>
          </a:p>
        </p:txBody>
      </p:sp>
    </p:spTree>
    <p:extLst>
      <p:ext uri="{BB962C8B-B14F-4D97-AF65-F5344CB8AC3E}">
        <p14:creationId xmlns:p14="http://schemas.microsoft.com/office/powerpoint/2010/main" val="201308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26D9-45EE-481D-9CB1-7FDFF75C391C}"/>
              </a:ext>
            </a:extLst>
          </p:cNvPr>
          <p:cNvSpPr>
            <a:spLocks noGrp="1"/>
          </p:cNvSpPr>
          <p:nvPr>
            <p:ph type="title"/>
          </p:nvPr>
        </p:nvSpPr>
        <p:spPr/>
        <p:txBody>
          <a:bodyPr/>
          <a:lstStyle/>
          <a:p>
            <a:r>
              <a:rPr lang="en-US" dirty="0"/>
              <a:t>Disclaimer</a:t>
            </a:r>
          </a:p>
        </p:txBody>
      </p:sp>
      <p:sp>
        <p:nvSpPr>
          <p:cNvPr id="5" name="Content Placeholder 4">
            <a:extLst>
              <a:ext uri="{FF2B5EF4-FFF2-40B4-BE49-F238E27FC236}">
                <a16:creationId xmlns:a16="http://schemas.microsoft.com/office/drawing/2014/main" id="{58F39EDD-4341-48D5-B296-F9FAD8E469D3}"/>
              </a:ext>
            </a:extLst>
          </p:cNvPr>
          <p:cNvSpPr>
            <a:spLocks noGrp="1"/>
          </p:cNvSpPr>
          <p:nvPr>
            <p:ph sz="quarter" idx="13"/>
          </p:nvPr>
        </p:nvSpPr>
        <p:spPr/>
        <p:txBody>
          <a:bodyPr>
            <a:normAutofit fontScale="92500"/>
          </a:bodyPr>
          <a:lstStyle/>
          <a:p>
            <a:r>
              <a:rPr lang="en-US" dirty="0">
                <a:solidFill>
                  <a:srgbClr val="0D6CB9"/>
                </a:solidFill>
              </a:rPr>
              <a:t>These slides have been prepared by the Student Assessment Division of the Texas Education Agency. You are encouraged to use them for local training.</a:t>
            </a:r>
          </a:p>
          <a:p>
            <a:endParaRPr lang="en-US" dirty="0">
              <a:solidFill>
                <a:srgbClr val="0D6CB9"/>
              </a:solidFill>
            </a:endParaRPr>
          </a:p>
          <a:p>
            <a:r>
              <a:rPr lang="en-US"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endParaRPr lang="en-US" dirty="0">
              <a:solidFill>
                <a:srgbClr val="0D6CB9"/>
              </a:solidFill>
            </a:endParaRPr>
          </a:p>
          <a:p>
            <a:r>
              <a:rPr lang="en-US" dirty="0">
                <a:solidFill>
                  <a:srgbClr val="0D6CB9"/>
                </a:solidFill>
              </a:rPr>
              <a:t>This training is not intended to replace any materials or additional information on the TEA website.</a:t>
            </a:r>
          </a:p>
          <a:p>
            <a:endParaRPr lang="en-US" dirty="0"/>
          </a:p>
        </p:txBody>
      </p:sp>
      <p:sp>
        <p:nvSpPr>
          <p:cNvPr id="3" name="Footer Placeholder 2">
            <a:extLst>
              <a:ext uri="{FF2B5EF4-FFF2-40B4-BE49-F238E27FC236}">
                <a16:creationId xmlns:a16="http://schemas.microsoft.com/office/drawing/2014/main" id="{3CE80459-AC16-4AA2-8B6A-491D7F008D99}"/>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20</a:t>
            </a:fld>
            <a:endParaRPr lang="en-US">
              <a:solidFill>
                <a:prstClr val="white"/>
              </a:solidFill>
            </a:endParaRPr>
          </a:p>
        </p:txBody>
      </p:sp>
    </p:spTree>
    <p:extLst>
      <p:ext uri="{BB962C8B-B14F-4D97-AF65-F5344CB8AC3E}">
        <p14:creationId xmlns:p14="http://schemas.microsoft.com/office/powerpoint/2010/main" val="111241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64" y="232801"/>
            <a:ext cx="9176157" cy="710206"/>
          </a:xfrm>
        </p:spPr>
        <p:txBody>
          <a:bodyPr/>
          <a:lstStyle/>
          <a:p>
            <a:r>
              <a:rPr lang="en-US" dirty="0"/>
              <a:t>TELPAS Alternate</a:t>
            </a:r>
          </a:p>
        </p:txBody>
      </p:sp>
      <p:sp>
        <p:nvSpPr>
          <p:cNvPr id="3" name="Content Placeholder 2"/>
          <p:cNvSpPr>
            <a:spLocks noGrp="1"/>
          </p:cNvSpPr>
          <p:nvPr>
            <p:ph sz="quarter" idx="13"/>
          </p:nvPr>
        </p:nvSpPr>
        <p:spPr/>
        <p:txBody>
          <a:bodyPr>
            <a:normAutofit fontScale="92500" lnSpcReduction="10000"/>
          </a:bodyPr>
          <a:lstStyle/>
          <a:p>
            <a:pPr marL="457200" indent="-457200">
              <a:buFont typeface="Arial" panose="020B0604020202020204" pitchFamily="34" charset="0"/>
              <a:buChar char="•"/>
              <a:defRPr/>
            </a:pPr>
            <a:r>
              <a:rPr lang="en-US" b="1" dirty="0"/>
              <a:t>The Every Student Succeeds Act (ESSA), requires each state to administer an alternate English language proficiency (ELP) assessment for English learners (ELs) with the most significant cognitive disabilities who cannot participate in the general ELP assessment, even with allowable accommodations. </a:t>
            </a:r>
          </a:p>
          <a:p>
            <a:pPr marL="457200" indent="-457200">
              <a:buFont typeface="Arial" panose="020B0604020202020204" pitchFamily="34" charset="0"/>
              <a:buChar char="•"/>
              <a:defRPr/>
            </a:pPr>
            <a:endParaRPr lang="en-US" b="1" dirty="0"/>
          </a:p>
          <a:p>
            <a:pPr marL="457200" indent="-457200">
              <a:buFont typeface="Arial" panose="020B0604020202020204" pitchFamily="34" charset="0"/>
              <a:buChar char="•"/>
              <a:defRPr/>
            </a:pPr>
            <a:r>
              <a:rPr lang="en-US" b="1" dirty="0"/>
              <a:t>The Texas Education Agency (TEA) worked with stakeholders to develop the TELPAS Alternate to evaluate grades 2-12 students receiving special education services identified in the Public Education Information Management System (PEIMS) as limited English proficient (LEP/EL) and also identified with a significant cognitive disability. </a:t>
            </a:r>
          </a:p>
          <a:p>
            <a:pPr marL="1143000" lvl="1" indent="-457200">
              <a:defRPr/>
            </a:pPr>
            <a:endParaRPr lang="en-US" b="1" dirty="0"/>
          </a:p>
          <a:p>
            <a:endParaRPr lang="en-US" dirty="0"/>
          </a:p>
        </p:txBody>
      </p:sp>
      <p:sp>
        <p:nvSpPr>
          <p:cNvPr id="4" name="Footer Placeholder 3">
            <a:extLst>
              <a:ext uri="{FF2B5EF4-FFF2-40B4-BE49-F238E27FC236}">
                <a16:creationId xmlns:a16="http://schemas.microsoft.com/office/drawing/2014/main" id="{C7A14E0F-BBE3-4B71-B764-CF0286E38048}"/>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D73BA20A-F9EA-43F9-9442-17EDB52612E9}"/>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a:solidFill>
                <a:prstClr val="white"/>
              </a:solidFill>
            </a:endParaRPr>
          </a:p>
        </p:txBody>
      </p:sp>
    </p:spTree>
    <p:extLst>
      <p:ext uri="{BB962C8B-B14F-4D97-AF65-F5344CB8AC3E}">
        <p14:creationId xmlns:p14="http://schemas.microsoft.com/office/powerpoint/2010/main" val="583194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TELPAS Alternate?</a:t>
            </a:r>
          </a:p>
        </p:txBody>
      </p:sp>
      <p:pic>
        <p:nvPicPr>
          <p:cNvPr id="8" name="Picture 7">
            <a:extLst>
              <a:ext uri="{FF2B5EF4-FFF2-40B4-BE49-F238E27FC236}">
                <a16:creationId xmlns:a16="http://schemas.microsoft.com/office/drawing/2014/main" id="{5C172E39-4BC8-4753-B372-2EBB8A360118}"/>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39" t="9236" r="22958" b="1009"/>
          <a:stretch/>
        </p:blipFill>
        <p:spPr>
          <a:xfrm>
            <a:off x="942669" y="1818817"/>
            <a:ext cx="4114800" cy="4238320"/>
          </a:xfrm>
          <a:prstGeom prst="rect">
            <a:avLst/>
          </a:prstGeom>
        </p:spPr>
      </p:pic>
      <p:sp>
        <p:nvSpPr>
          <p:cNvPr id="3" name="Content Placeholder 2"/>
          <p:cNvSpPr>
            <a:spLocks noGrp="1"/>
          </p:cNvSpPr>
          <p:nvPr>
            <p:ph sz="quarter" idx="13"/>
          </p:nvPr>
        </p:nvSpPr>
        <p:spPr>
          <a:xfrm>
            <a:off x="6096000" y="1551709"/>
            <a:ext cx="5588000" cy="4672879"/>
          </a:xfrm>
        </p:spPr>
        <p:txBody>
          <a:bodyPr>
            <a:normAutofit fontScale="85000" lnSpcReduction="20000"/>
          </a:bodyPr>
          <a:lstStyle/>
          <a:p>
            <a:pPr marL="457200" indent="-457200">
              <a:lnSpc>
                <a:spcPct val="100000"/>
              </a:lnSpc>
              <a:buFont typeface="Arial" panose="020B0604020202020204" pitchFamily="34" charset="0"/>
              <a:buChar char="•"/>
              <a:defRPr/>
            </a:pPr>
            <a:r>
              <a:rPr lang="en-US" sz="2600" b="1" dirty="0"/>
              <a:t>A holistic inventory that assesses the language domains of listening, speaking, reading, and writing for students with significant cognitive disabilities in grades 2-12</a:t>
            </a:r>
          </a:p>
          <a:p>
            <a:pPr marL="457200" indent="-457200">
              <a:lnSpc>
                <a:spcPct val="100000"/>
              </a:lnSpc>
              <a:buFont typeface="Arial" panose="020B0604020202020204" pitchFamily="34" charset="0"/>
              <a:buChar char="•"/>
              <a:defRPr/>
            </a:pPr>
            <a:endParaRPr lang="en-US" sz="2600" b="1" dirty="0"/>
          </a:p>
          <a:p>
            <a:pPr marL="457200" indent="-457200">
              <a:lnSpc>
                <a:spcPct val="100000"/>
              </a:lnSpc>
              <a:buFont typeface="Arial" panose="020B0604020202020204" pitchFamily="34" charset="0"/>
              <a:buChar char="•"/>
              <a:defRPr/>
            </a:pPr>
            <a:r>
              <a:rPr lang="en-US" sz="2600" b="1" dirty="0"/>
              <a:t>Aligned to the Texas English Language Proficiency Standards (ELPS)</a:t>
            </a:r>
          </a:p>
          <a:p>
            <a:pPr marL="457200" indent="-457200">
              <a:lnSpc>
                <a:spcPct val="100000"/>
              </a:lnSpc>
              <a:buFont typeface="Arial" panose="020B0604020202020204" pitchFamily="34" charset="0"/>
              <a:buChar char="•"/>
              <a:defRPr/>
            </a:pPr>
            <a:endParaRPr lang="en-US" sz="2600" b="1" dirty="0"/>
          </a:p>
          <a:p>
            <a:pPr marL="457200" indent="-457200">
              <a:lnSpc>
                <a:spcPct val="100000"/>
              </a:lnSpc>
              <a:buFont typeface="Arial" panose="020B0604020202020204" pitchFamily="34" charset="0"/>
              <a:buChar char="•"/>
              <a:defRPr/>
            </a:pPr>
            <a:r>
              <a:rPr lang="en-US" sz="2600" b="1" dirty="0"/>
              <a:t>Based on alternate Proficiency Level Descriptors (PLDs) created to address the specific access needs of this population</a:t>
            </a:r>
          </a:p>
        </p:txBody>
      </p:sp>
      <p:sp>
        <p:nvSpPr>
          <p:cNvPr id="5" name="Footer Placeholder 4">
            <a:extLst>
              <a:ext uri="{FF2B5EF4-FFF2-40B4-BE49-F238E27FC236}">
                <a16:creationId xmlns:a16="http://schemas.microsoft.com/office/drawing/2014/main" id="{311C0165-1E96-412C-9168-4679F25821AE}"/>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BD98B451-D7A6-45EC-B51B-5469F1AA98BF}"/>
              </a:ext>
            </a:extLst>
          </p:cNvPr>
          <p:cNvSpPr>
            <a:spLocks noGrp="1"/>
          </p:cNvSpPr>
          <p:nvPr>
            <p:ph type="sldNum" sz="quarter" idx="12"/>
          </p:nvPr>
        </p:nvSpPr>
        <p:spPr/>
        <p:txBody>
          <a:bodyPr/>
          <a:lstStyle/>
          <a:p>
            <a:fld id="{0088AB57-2DBE-44A3-AE96-942C49E954BF}" type="slidenum">
              <a:rPr lang="en-US" smtClean="0">
                <a:solidFill>
                  <a:prstClr val="white"/>
                </a:solidFill>
              </a:rPr>
              <a:pPr/>
              <a:t>4</a:t>
            </a:fld>
            <a:endParaRPr lang="en-US">
              <a:solidFill>
                <a:prstClr val="white"/>
              </a:solidFill>
            </a:endParaRPr>
          </a:p>
        </p:txBody>
      </p:sp>
    </p:spTree>
    <p:extLst>
      <p:ext uri="{BB962C8B-B14F-4D97-AF65-F5344CB8AC3E}">
        <p14:creationId xmlns:p14="http://schemas.microsoft.com/office/powerpoint/2010/main" val="390133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8C14-4BF4-42D3-AA25-94413FD589AB}"/>
              </a:ext>
            </a:extLst>
          </p:cNvPr>
          <p:cNvSpPr>
            <a:spLocks noGrp="1"/>
          </p:cNvSpPr>
          <p:nvPr>
            <p:ph type="title"/>
          </p:nvPr>
        </p:nvSpPr>
        <p:spPr/>
        <p:txBody>
          <a:bodyPr/>
          <a:lstStyle/>
          <a:p>
            <a:r>
              <a:rPr lang="en-US" dirty="0"/>
              <a:t>Observable Behaviors </a:t>
            </a:r>
          </a:p>
        </p:txBody>
      </p:sp>
      <p:pic>
        <p:nvPicPr>
          <p:cNvPr id="7" name="Content Placeholder 3" descr="Image of Observable Behavior S3; an accessible version of the Observable Behaviors is available on the TELPAS Alternate webpage of the TEA website">
            <a:extLst>
              <a:ext uri="{FF2B5EF4-FFF2-40B4-BE49-F238E27FC236}">
                <a16:creationId xmlns:a16="http://schemas.microsoft.com/office/drawing/2014/main" id="{945D1A64-0AE3-4A42-9F3C-074F0A64D749}"/>
              </a:ext>
            </a:extLst>
          </p:cNvPr>
          <p:cNvPicPr>
            <a:picLocks noChangeAspect="1"/>
          </p:cNvPicPr>
          <p:nvPr/>
        </p:nvPicPr>
        <p:blipFill>
          <a:blip r:embed="rId2"/>
          <a:stretch>
            <a:fillRect/>
          </a:stretch>
        </p:blipFill>
        <p:spPr>
          <a:xfrm>
            <a:off x="955537" y="1433229"/>
            <a:ext cx="10271401" cy="2226830"/>
          </a:xfrm>
          <a:prstGeom prst="rect">
            <a:avLst/>
          </a:prstGeom>
        </p:spPr>
      </p:pic>
      <p:sp>
        <p:nvSpPr>
          <p:cNvPr id="6" name="Text Placeholder 5">
            <a:extLst>
              <a:ext uri="{FF2B5EF4-FFF2-40B4-BE49-F238E27FC236}">
                <a16:creationId xmlns:a16="http://schemas.microsoft.com/office/drawing/2014/main" id="{77C9E383-E1BF-4EF2-85A8-A6E09E7813FD}"/>
              </a:ext>
            </a:extLst>
          </p:cNvPr>
          <p:cNvSpPr>
            <a:spLocks noGrp="1"/>
          </p:cNvSpPr>
          <p:nvPr>
            <p:ph type="body" sz="quarter" idx="14"/>
          </p:nvPr>
        </p:nvSpPr>
        <p:spPr>
          <a:xfrm>
            <a:off x="955536" y="3831604"/>
            <a:ext cx="10271401" cy="2369170"/>
          </a:xfrm>
        </p:spPr>
        <p:txBody>
          <a:bodyPr>
            <a:normAutofit/>
          </a:bodyPr>
          <a:lstStyle/>
          <a:p>
            <a:r>
              <a:rPr lang="en-US" dirty="0">
                <a:latin typeface="Open Sans" panose="020B0606030504020204"/>
              </a:rPr>
              <a:t>The “test questions” in TELPAS Alternate are called observable behaviors. They are descriptions of student behaviors in the language domains of listening, speaking, reading, and writing. Test administrators consider how well students understand and use English in a variety of social and academic situations.</a:t>
            </a:r>
          </a:p>
          <a:p>
            <a:endParaRPr lang="en-US" dirty="0">
              <a:latin typeface="Open Sans" panose="020B0606030504020204"/>
            </a:endParaRPr>
          </a:p>
        </p:txBody>
      </p:sp>
      <p:sp>
        <p:nvSpPr>
          <p:cNvPr id="3" name="Footer Placeholder 2">
            <a:extLst>
              <a:ext uri="{FF2B5EF4-FFF2-40B4-BE49-F238E27FC236}">
                <a16:creationId xmlns:a16="http://schemas.microsoft.com/office/drawing/2014/main" id="{97378EBC-61AD-42CD-9197-6161A18609B5}"/>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C471755-C3F9-4DB5-BE09-1602B1781CB5}"/>
              </a:ext>
            </a:extLst>
          </p:cNvPr>
          <p:cNvSpPr>
            <a:spLocks noGrp="1"/>
          </p:cNvSpPr>
          <p:nvPr>
            <p:ph type="sldNum" sz="quarter" idx="12"/>
          </p:nvPr>
        </p:nvSpPr>
        <p:spPr/>
        <p:txBody>
          <a:bodyPr/>
          <a:lstStyle/>
          <a:p>
            <a:fld id="{0088AB57-2DBE-44A3-AE96-942C49E954BF}" type="slidenum">
              <a:rPr lang="en-US" smtClean="0">
                <a:solidFill>
                  <a:prstClr val="white"/>
                </a:solidFill>
              </a:rPr>
              <a:pPr/>
              <a:t>5</a:t>
            </a:fld>
            <a:endParaRPr lang="en-US">
              <a:solidFill>
                <a:prstClr val="white"/>
              </a:solidFill>
            </a:endParaRPr>
          </a:p>
        </p:txBody>
      </p:sp>
    </p:spTree>
    <p:extLst>
      <p:ext uri="{BB962C8B-B14F-4D97-AF65-F5344CB8AC3E}">
        <p14:creationId xmlns:p14="http://schemas.microsoft.com/office/powerpoint/2010/main" val="112343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takes TELPAS Alternate?</a:t>
            </a:r>
          </a:p>
        </p:txBody>
      </p:sp>
      <p:sp>
        <p:nvSpPr>
          <p:cNvPr id="4" name="Text Placeholder 3"/>
          <p:cNvSpPr>
            <a:spLocks noGrp="1"/>
          </p:cNvSpPr>
          <p:nvPr>
            <p:ph type="body" sz="quarter" idx="14"/>
          </p:nvPr>
        </p:nvSpPr>
        <p:spPr>
          <a:xfrm>
            <a:off x="393923" y="1506328"/>
            <a:ext cx="4805063" cy="4594837"/>
          </a:xfrm>
        </p:spPr>
        <p:txBody>
          <a:bodyPr>
            <a:normAutofit fontScale="85000" lnSpcReduction="20000"/>
          </a:bodyPr>
          <a:lstStyle/>
          <a:p>
            <a:r>
              <a:rPr lang="en-US" dirty="0">
                <a:latin typeface="Open Sans"/>
              </a:rPr>
              <a:t>Students taking TELPAS Alternate are English learners* in grades 2-12 who have significant cognitive disabilities and who are in the process of acquiring English proficiency in listening, speaking, reading, and writing. These students have one or more disabilities that significantly limit their intellectual functioning, as shown by their ability to plan, comprehend, and reason, and their adaptive behavior, as shown by their ability to apply social and practical skills.</a:t>
            </a:r>
          </a:p>
        </p:txBody>
      </p:sp>
      <p:pic>
        <p:nvPicPr>
          <p:cNvPr id="14" name="Picture 13" descr="A group of students sitting at a table with a teacher&#10;&#10;">
            <a:extLst>
              <a:ext uri="{FF2B5EF4-FFF2-40B4-BE49-F238E27FC236}">
                <a16:creationId xmlns:a16="http://schemas.microsoft.com/office/drawing/2014/main" id="{237D874D-8323-4169-876B-1BC8F4703D61}"/>
              </a:ext>
            </a:extLst>
          </p:cNvPr>
          <p:cNvPicPr>
            <a:picLocks noChangeAspect="1"/>
          </p:cNvPicPr>
          <p:nvPr/>
        </p:nvPicPr>
        <p:blipFill rotWithShape="1">
          <a:blip r:embed="rId2">
            <a:extLst>
              <a:ext uri="{28A0092B-C50C-407E-A947-70E740481C1C}">
                <a14:useLocalDpi xmlns:a14="http://schemas.microsoft.com/office/drawing/2010/main" val="0"/>
              </a:ext>
            </a:extLst>
          </a:blip>
          <a:srcRect l="1830" t="3275" r="12734" b="29726"/>
          <a:stretch/>
        </p:blipFill>
        <p:spPr>
          <a:xfrm>
            <a:off x="5386539" y="1506328"/>
            <a:ext cx="6519134" cy="4594837"/>
          </a:xfrm>
          <a:prstGeom prst="rect">
            <a:avLst/>
          </a:prstGeom>
        </p:spPr>
      </p:pic>
      <p:sp>
        <p:nvSpPr>
          <p:cNvPr id="7" name="TextBox 6" descr="English learners whose parents have declined bilingual or English as a second language (ESL) services are required to be assessed with either TELPAS or TELPAS Alternate.">
            <a:extLst>
              <a:ext uri="{FF2B5EF4-FFF2-40B4-BE49-F238E27FC236}">
                <a16:creationId xmlns:a16="http://schemas.microsoft.com/office/drawing/2014/main" id="{B5999AF4-7646-46B5-B786-2A7625EEEB16}"/>
              </a:ext>
            </a:extLst>
          </p:cNvPr>
          <p:cNvSpPr txBox="1"/>
          <p:nvPr/>
        </p:nvSpPr>
        <p:spPr>
          <a:xfrm>
            <a:off x="393923" y="6183517"/>
            <a:ext cx="11511750" cy="292388"/>
          </a:xfrm>
          <a:prstGeom prst="rect">
            <a:avLst/>
          </a:prstGeom>
          <a:noFill/>
        </p:spPr>
        <p:txBody>
          <a:bodyPr wrap="square" rtlCol="0">
            <a:spAutoFit/>
          </a:bodyPr>
          <a:lstStyle/>
          <a:p>
            <a:r>
              <a:rPr lang="en-US" sz="1300" dirty="0"/>
              <a:t>*ELs whose parents have declined bilingual or English as a Second Language (ESL) program services are required to be assessed with either TELPAS or TELPAS Alternate. </a:t>
            </a:r>
          </a:p>
        </p:txBody>
      </p:sp>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43B18797-2F66-468A-B56C-6FBFACB14AA7}"/>
              </a:ext>
            </a:extLst>
          </p:cNvPr>
          <p:cNvSpPr>
            <a:spLocks noGrp="1"/>
          </p:cNvSpPr>
          <p:nvPr>
            <p:ph type="sldNum" sz="quarter" idx="12"/>
          </p:nvPr>
        </p:nvSpPr>
        <p:spPr/>
        <p:txBody>
          <a:bodyPr/>
          <a:lstStyle/>
          <a:p>
            <a:fld id="{0088AB57-2DBE-44A3-AE96-942C49E954BF}" type="slidenum">
              <a:rPr lang="en-US" smtClean="0">
                <a:solidFill>
                  <a:prstClr val="white"/>
                </a:solidFill>
              </a:rPr>
              <a:pPr/>
              <a:t>6</a:t>
            </a:fld>
            <a:endParaRPr lang="en-US">
              <a:solidFill>
                <a:prstClr val="white"/>
              </a:solidFill>
            </a:endParaRPr>
          </a:p>
        </p:txBody>
      </p:sp>
    </p:spTree>
    <p:extLst>
      <p:ext uri="{BB962C8B-B14F-4D97-AF65-F5344CB8AC3E}">
        <p14:creationId xmlns:p14="http://schemas.microsoft.com/office/powerpoint/2010/main" val="104808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lstStyle/>
          <a:p>
            <a:r>
              <a:rPr lang="en-US" dirty="0"/>
              <a:t>Alternate Response Modes</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4"/>
          </p:nvPr>
        </p:nvSpPr>
        <p:spPr>
          <a:xfrm>
            <a:off x="375686" y="1518100"/>
            <a:ext cx="5599401" cy="4767936"/>
          </a:xfrm>
        </p:spPr>
        <p:txBody>
          <a:bodyPr>
            <a:normAutofit fontScale="85000" lnSpcReduction="20000"/>
          </a:bodyPr>
          <a:lstStyle/>
          <a:p>
            <a:pPr marL="457200" indent="-457200">
              <a:lnSpc>
                <a:spcPct val="100000"/>
              </a:lnSpc>
              <a:buFont typeface="Arial" panose="020B0604020202020204" pitchFamily="34" charset="0"/>
              <a:buChar char="•"/>
              <a:defRPr/>
            </a:pPr>
            <a:r>
              <a:rPr lang="en-US" sz="2400" b="1" dirty="0"/>
              <a:t>For TELPAS Alternate, "English" is more inclusive to allow for all modes of communication in English.</a:t>
            </a:r>
          </a:p>
          <a:p>
            <a:pPr marL="457200" indent="-457200">
              <a:lnSpc>
                <a:spcPct val="100000"/>
              </a:lnSpc>
              <a:buFont typeface="Arial" panose="020B0604020202020204" pitchFamily="34" charset="0"/>
              <a:buChar char="•"/>
              <a:defRPr/>
            </a:pPr>
            <a:endParaRPr lang="en-US" sz="2400" b="1" dirty="0"/>
          </a:p>
          <a:p>
            <a:pPr marL="457200" indent="-457200">
              <a:lnSpc>
                <a:spcPct val="100000"/>
              </a:lnSpc>
              <a:buFont typeface="Arial" panose="020B0604020202020204" pitchFamily="34" charset="0"/>
              <a:buChar char="•"/>
              <a:defRPr/>
            </a:pPr>
            <a:r>
              <a:rPr lang="en-US" sz="2400" b="1" dirty="0"/>
              <a:t>Some English learners use sign language, braille, or another method of communication as a substitute for traditional English in one or more language domains.</a:t>
            </a:r>
          </a:p>
          <a:p>
            <a:pPr marL="457200" indent="-457200">
              <a:lnSpc>
                <a:spcPct val="100000"/>
              </a:lnSpc>
              <a:buFont typeface="Arial" panose="020B0604020202020204" pitchFamily="34" charset="0"/>
              <a:buChar char="•"/>
              <a:defRPr/>
            </a:pPr>
            <a:endParaRPr lang="en-US" sz="2400" b="1" dirty="0"/>
          </a:p>
          <a:p>
            <a:pPr marL="457200" indent="-457200">
              <a:lnSpc>
                <a:spcPct val="100000"/>
              </a:lnSpc>
              <a:buFont typeface="Arial" panose="020B0604020202020204" pitchFamily="34" charset="0"/>
              <a:buChar char="•"/>
              <a:defRPr/>
            </a:pPr>
            <a:r>
              <a:rPr lang="en-US" sz="2400" b="1" dirty="0"/>
              <a:t>Teachers should take into account whether an alternate response mode is an appropriate way for an individual student to demonstrate English proficiency in a specific language domain.</a:t>
            </a:r>
          </a:p>
        </p:txBody>
      </p:sp>
      <p:pic>
        <p:nvPicPr>
          <p:cNvPr id="8" name="Picture 7" descr="A boy in a classroom using a computer while his teacher looks on&#10;&#10;Description generated with very high confidence">
            <a:extLst>
              <a:ext uri="{FF2B5EF4-FFF2-40B4-BE49-F238E27FC236}">
                <a16:creationId xmlns:a16="http://schemas.microsoft.com/office/drawing/2014/main" id="{F5D06CFD-08DC-42A5-8C94-24D56EA605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4864" r="24195" b="8078"/>
          <a:stretch/>
        </p:blipFill>
        <p:spPr>
          <a:xfrm>
            <a:off x="6488878" y="1772149"/>
            <a:ext cx="5274327" cy="4270786"/>
          </a:xfrm>
          <a:prstGeom prst="rect">
            <a:avLst/>
          </a:prstGeom>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322171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TELPAS Alternate Proficiency Level Labels</a:t>
            </a:r>
          </a:p>
        </p:txBody>
      </p:sp>
      <p:pic>
        <p:nvPicPr>
          <p:cNvPr id="7" name="Picture Placeholder 6" descr="Image showing how TELPAS Alternate proficiency level labels are named and how they compare to TELPAS proficiency level labels"/>
          <p:cNvPicPr>
            <a:picLocks noGrp="1" noChangeAspect="1"/>
          </p:cNvPicPr>
          <p:nvPr>
            <p:ph type="pic" sz="quarter" idx="13"/>
          </p:nvPr>
        </p:nvPicPr>
        <p:blipFill>
          <a:blip r:embed="rId2"/>
          <a:srcRect t="4039" b="4039"/>
          <a:stretch>
            <a:fillRect/>
          </a:stretch>
        </p:blipFill>
        <p:spPr>
          <a:xfrm>
            <a:off x="401638" y="1341685"/>
            <a:ext cx="11379200" cy="2171533"/>
          </a:xfrm>
          <a:prstGeom prst="rect">
            <a:avLst/>
          </a:prstGeom>
        </p:spPr>
      </p:pic>
      <p:sp>
        <p:nvSpPr>
          <p:cNvPr id="6" name="Text Placeholder 5"/>
          <p:cNvSpPr>
            <a:spLocks noGrp="1"/>
          </p:cNvSpPr>
          <p:nvPr>
            <p:ph type="body" sz="quarter" idx="14"/>
          </p:nvPr>
        </p:nvSpPr>
        <p:spPr>
          <a:xfrm>
            <a:off x="401638" y="3641556"/>
            <a:ext cx="11379200" cy="2745389"/>
          </a:xfrm>
        </p:spPr>
        <p:txBody>
          <a:bodyPr>
            <a:noAutofit/>
          </a:bodyPr>
          <a:lstStyle/>
          <a:p>
            <a:pPr marL="457200" indent="-457200">
              <a:lnSpc>
                <a:spcPct val="100000"/>
              </a:lnSpc>
              <a:spcBef>
                <a:spcPts val="0"/>
              </a:spcBef>
              <a:spcAft>
                <a:spcPts val="1200"/>
              </a:spcAft>
              <a:buFont typeface="Arial" panose="020B0604020202020204" pitchFamily="34" charset="0"/>
              <a:buChar char="•"/>
              <a:defRPr/>
            </a:pPr>
            <a:r>
              <a:rPr lang="en-US" sz="1800" b="1" dirty="0"/>
              <a:t>For each language domain, TELPAS Alternate measures five levels, or stages, of increasing English language proficiency versus the four levels in TELPAS (the general English language proficiency assessment).</a:t>
            </a:r>
            <a:endParaRPr lang="en-US" sz="1800" b="1" dirty="0">
              <a:highlight>
                <a:srgbClr val="FFFF00"/>
              </a:highlight>
            </a:endParaRPr>
          </a:p>
          <a:p>
            <a:pPr marL="457200" indent="-457200">
              <a:lnSpc>
                <a:spcPct val="100000"/>
              </a:lnSpc>
              <a:spcBef>
                <a:spcPts val="0"/>
              </a:spcBef>
              <a:spcAft>
                <a:spcPts val="1200"/>
              </a:spcAft>
              <a:buFont typeface="Arial" panose="020B0604020202020204" pitchFamily="34" charset="0"/>
              <a:buChar char="•"/>
              <a:defRPr/>
            </a:pPr>
            <a:r>
              <a:rPr lang="en-US" sz="1800" b="1" dirty="0"/>
              <a:t>Some TELPAS Alternate proficiency levels overlap some of the TELPAS proficiency levels. </a:t>
            </a:r>
            <a:endParaRPr lang="en-US" sz="1800" b="1" dirty="0">
              <a:highlight>
                <a:srgbClr val="FFFF00"/>
              </a:highlight>
            </a:endParaRPr>
          </a:p>
          <a:p>
            <a:pPr marL="457200" indent="-457200">
              <a:lnSpc>
                <a:spcPct val="100000"/>
              </a:lnSpc>
              <a:spcBef>
                <a:spcPts val="0"/>
              </a:spcBef>
              <a:buFont typeface="Arial" panose="020B0604020202020204" pitchFamily="34" charset="0"/>
              <a:buChar char="•"/>
              <a:defRPr/>
            </a:pPr>
            <a:r>
              <a:rPr lang="en-US" sz="1800" b="1" dirty="0"/>
              <a:t>By stretching out the Beginning and Intermediate levels of TELPAS, TELPAS Alternate provides more granular information about English language proficiency for students with significant cognitive disabilities. This can help educators more specifically assess growth and target instruction from year to year. </a:t>
            </a:r>
          </a:p>
          <a:p>
            <a:pPr>
              <a:lnSpc>
                <a:spcPct val="100000"/>
              </a:lnSpc>
              <a:spcBef>
                <a:spcPts val="0"/>
              </a:spcBef>
            </a:pPr>
            <a:endParaRPr lang="en-US" sz="1800" dirty="0"/>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8</a:t>
            </a:fld>
            <a:endParaRPr lang="en-US">
              <a:solidFill>
                <a:prstClr val="white"/>
              </a:solidFill>
            </a:endParaRPr>
          </a:p>
        </p:txBody>
      </p:sp>
    </p:spTree>
    <p:extLst>
      <p:ext uri="{BB962C8B-B14F-4D97-AF65-F5344CB8AC3E}">
        <p14:creationId xmlns:p14="http://schemas.microsoft.com/office/powerpoint/2010/main" val="1319218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FC39-D296-476B-9464-B491270029D6}"/>
              </a:ext>
            </a:extLst>
          </p:cNvPr>
          <p:cNvSpPr>
            <a:spLocks noGrp="1"/>
          </p:cNvSpPr>
          <p:nvPr>
            <p:ph type="title"/>
          </p:nvPr>
        </p:nvSpPr>
        <p:spPr>
          <a:xfrm>
            <a:off x="1755912" y="243951"/>
            <a:ext cx="9835724" cy="901358"/>
          </a:xfrm>
          <a:noFill/>
        </p:spPr>
        <p:txBody>
          <a:bodyPr>
            <a:noAutofit/>
          </a:bodyPr>
          <a:lstStyle/>
          <a:p>
            <a:r>
              <a:rPr lang="en-US" sz="3000" dirty="0"/>
              <a:t>TELPAS Alternate Proficiency Level Global Definitions</a:t>
            </a:r>
          </a:p>
        </p:txBody>
      </p:sp>
      <p:sp>
        <p:nvSpPr>
          <p:cNvPr id="5" name="Content Placeholder 4">
            <a:extLst>
              <a:ext uri="{FF2B5EF4-FFF2-40B4-BE49-F238E27FC236}">
                <a16:creationId xmlns:a16="http://schemas.microsoft.com/office/drawing/2014/main" id="{AE92F1D1-F12F-4C25-9E08-71C92549ADA4}"/>
              </a:ext>
            </a:extLst>
          </p:cNvPr>
          <p:cNvSpPr>
            <a:spLocks noGrp="1"/>
          </p:cNvSpPr>
          <p:nvPr>
            <p:ph sz="quarter" idx="13"/>
          </p:nvPr>
        </p:nvSpPr>
        <p:spPr>
          <a:xfrm>
            <a:off x="6862618" y="1468581"/>
            <a:ext cx="5024583" cy="4959927"/>
          </a:xfrm>
        </p:spPr>
        <p:txBody>
          <a:bodyPr>
            <a:normAutofit/>
          </a:bodyPr>
          <a:lstStyle/>
          <a:p>
            <a:pPr marL="457200" indent="-457200">
              <a:buFont typeface="Arial" panose="020B0604020202020204" pitchFamily="34" charset="0"/>
              <a:buChar char="•"/>
              <a:defRPr/>
            </a:pPr>
            <a:r>
              <a:rPr lang="en-US" sz="2000" b="1" dirty="0"/>
              <a:t>Global definitions provide a common definition of the characteristics specific to each proficiency level across all four language domains and explain what it means for a student to be classified as: Awareness, Imitation, Early Independence, Developing Independence, or Basic Fluency. </a:t>
            </a:r>
          </a:p>
          <a:p>
            <a:pPr marL="457200" indent="-457200">
              <a:buFont typeface="Arial" panose="020B0604020202020204" pitchFamily="34" charset="0"/>
              <a:buChar char="•"/>
              <a:defRPr/>
            </a:pPr>
            <a:endParaRPr lang="en-US" sz="2000" b="1" dirty="0"/>
          </a:p>
          <a:p>
            <a:pPr marL="457200" indent="-457200">
              <a:buFont typeface="Arial" panose="020B0604020202020204" pitchFamily="34" charset="0"/>
              <a:buChar char="•"/>
              <a:defRPr/>
            </a:pPr>
            <a:r>
              <a:rPr lang="en-US" sz="2000" b="1" dirty="0"/>
              <a:t>Understanding the global definitions and features provides the foundation for understanding the language acquisition skills students possess at each proficiency level. </a:t>
            </a:r>
          </a:p>
        </p:txBody>
      </p:sp>
      <p:pic>
        <p:nvPicPr>
          <p:cNvPr id="10" name="Picture 9" descr="A girl sitting in front of a computer&#10;&#10;Description generated with high confidence">
            <a:extLst>
              <a:ext uri="{FF2B5EF4-FFF2-40B4-BE49-F238E27FC236}">
                <a16:creationId xmlns:a16="http://schemas.microsoft.com/office/drawing/2014/main" id="{3C74523B-A825-46E4-82F6-E90646119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700" r="13139"/>
          <a:stretch/>
        </p:blipFill>
        <p:spPr>
          <a:xfrm>
            <a:off x="304799" y="1699058"/>
            <a:ext cx="6442673" cy="4124467"/>
          </a:xfrm>
          <a:prstGeom prst="rect">
            <a:avLst/>
          </a:prstGeom>
        </p:spPr>
      </p:pic>
      <p:sp>
        <p:nvSpPr>
          <p:cNvPr id="3" name="Footer Placeholder 2">
            <a:extLst>
              <a:ext uri="{FF2B5EF4-FFF2-40B4-BE49-F238E27FC236}">
                <a16:creationId xmlns:a16="http://schemas.microsoft.com/office/drawing/2014/main" id="{DD62A699-CEF9-407C-8F94-2E7B414E1BA4}"/>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0BAA7E53-532D-47EF-91A4-2237EDD8A99A}"/>
              </a:ext>
            </a:extLst>
          </p:cNvPr>
          <p:cNvSpPr>
            <a:spLocks noGrp="1"/>
          </p:cNvSpPr>
          <p:nvPr>
            <p:ph type="sldNum" sz="quarter" idx="12"/>
          </p:nvPr>
        </p:nvSpPr>
        <p:spPr/>
        <p:txBody>
          <a:bodyPr/>
          <a:lstStyle/>
          <a:p>
            <a:fld id="{0088AB57-2DBE-44A3-AE96-942C49E954BF}" type="slidenum">
              <a:rPr lang="en-US" smtClean="0">
                <a:solidFill>
                  <a:prstClr val="white"/>
                </a:solidFill>
              </a:rPr>
              <a:pPr/>
              <a:t>9</a:t>
            </a:fld>
            <a:endParaRPr lang="en-US">
              <a:solidFill>
                <a:prstClr val="white"/>
              </a:solidFill>
            </a:endParaRPr>
          </a:p>
        </p:txBody>
      </p:sp>
    </p:spTree>
    <p:extLst>
      <p:ext uri="{BB962C8B-B14F-4D97-AF65-F5344CB8AC3E}">
        <p14:creationId xmlns:p14="http://schemas.microsoft.com/office/powerpoint/2010/main" val="44816454"/>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6wYcJltDE9oe8ToEQ0EMt/UpQRM=" pdftag="Figure" isBookmarkSet="no" formula="no" artifact="_x0030_" inline="no" validate="no" bookmark="no" Order="_x0031_" Lang=""/>
  <Shape xmlns="" ID="Y4bD6ZJi+Hi73cY+5OPnLjeYydw=" pdftag="H1" isBookmarkSet="no" bookmark="yes" Order="_x0032_"/>
  <HyperLink xmlns="" ID="xECE/aJvyJ84GHoaTE+R15vPVuM=98" validate="" plainAltText="alternate_x0020_" Lang=""/>
  <HyperLink xmlns="" ID="xECE/aJvyJ84GHoaTE+R15vPVuM=108" plainAltText="PLDs_x0020_" Lang=""/>
  <HyperLink xmlns="" ID="B37GhixGJiIQ8e4PFITSFxuHjqk=114" plainAltText="https:_x002F__x002F_tea.texas.gov_x002F_Academics_x002F_Special_St" Lang=""/>
  <HyperLink xmlns="" ID="B37GhixGJiIQ8e4PFITSFxuHjqk=156" plainAltText="udent_Populations_x002F_Bilingual__x0025_E2_x0025_80_x0025_93" Lang=""/>
  <HyperLink xmlns="" ID="B37GhixGJiIQ8e4PFITSFxuHjqk=193" plainAltText="_ESL_Education_x002F_Bilingual_and_English_as_" Lang=""/>
  <HyperLink xmlns="" ID="B37GhixGJiIQ8e4PFITSFxuHjqk=233" plainAltText="a_Second_Language_Education_Programs_x002F_" Lang=""/>
  <HyperLink xmlns="" ID="B37GhixGJiIQ8e4PFITSFxuHjqk=331" plainAltText="EnglishLearnerSupport_x0040_tea.texas.gov" Lang=""/>
  <HyperLink xmlns="" ID="sJhOh7jqP/nixh+ZCuYt9LSKxc4=37" plainAltText="https:_x002F__x002F_tea.texas.gov_x002F_Student_Testing_and_Accountability_x002F_Testing_x002F_Texas_English_Language_Proficiency_Assessment_System__x0028_TELPAS_x0029__x002F_TELPAS_Alternate_x002F__x0020_" Lang=""/>
  <HyperLink xmlns="" ID="vaqKHiDLugsAXFobuTRNA5BdZu8=37" plainAltText="https:_x002F__x002F_tea.texas.gov_x002F_Student_Testing_and_Accountability_x002F_Testing_x002F_Texas_English_Language_Proficiency_Assessment_System__x0028_TELPAS_x0029__x002F_TELPAS_Alternate_x002F__x0020_" Lang=""/>
  <HyperLink xmlns="" ID="vPY/mBEDzJXmBkZwTDI8b1Rmies=49" plainAltText="assessment.specialpopulations_x0040_tea.texas.gov" Lang=""/>
  <HyperLink xmlns="" ID="vPY/mBEDzJXmBkZwTDI8b1Rmies=144" plainAltText="TxPearsonAccess_x0040_support.pearson.com" Lang=""/>
  <Shape xmlns="" ID="KEMRuVQK5tSg9Xkqfnen0Tc3CRs=" pdftag="H2" isBookmarkSet="no" bookmark="yes" Order="_x0031_"/>
  <Shape xmlns="" ID="1UYl901wz5Yontuh2lwpNK7i/ok=" pdftag="P" isBookmarkSet="no" bookmark="no" Order="_x0032_"/>
  <Shape xmlns="" ID="xhwRUIyeafKv1gDyt8zhn8EEHvI=" Order="_x0033_" pdftag="_x005B_Artifact_x005D_" isBookmarkSet="no" bookmark="no"/>
  <Shape xmlns="" ID="YgWiwSk/uiwTDFRQiPPjv4dd1jw=" Order="_x0034_" pdftag="_x005B_Artifact_x005D_" isBookmarkSet="no" bookmark="no"/>
  <Shape xmlns="" ID="JuDUxUWAfZPqUj4wxFK3eDZ0yzs=" pdftag="H2" isBookmarkSet="no" bookmark="yes" Order="_x0031_"/>
  <Shape xmlns="" ID="4eqad8DLXqdf7jFie7siclCYQPo=" pdftag="P" isBookmarkSet="no" bookmark="no" Order="_x0032_"/>
  <Shape xmlns="" ID="Vc6zsN45+AyVwA9zyVXo1Nrxa6I=" Order="_x0033_" pdftag="_x005B_Artifact_x005D_" isBookmarkSet="no" bookmark="no"/>
  <Shape xmlns="" ID="9vTHroracCu5oIqL5H4w3EIpAOQ=" Order="_x0034_" pdftag="_x005B_Artifact_x005D_" isBookmarkSet="no" bookmark="no"/>
  <Shape xmlns="" ID="4DAyn7+BT309w/FH1jrlV2HSFR4=" pdftag="H2" isBookmarkSet="no" bookmark="yes" Order="_x0031_"/>
  <Shape xmlns="" ID="y+yeIUrmbXxlW25QccVXJEiWrHo=" pdftag="P" isBookmarkSet="no" bookmark="no" Order="_x0033_"/>
  <Shape xmlns="" ID="VDTvBe9xpCsvpggGXBICZIeLNJw=" artifact="_x0030_" validate="no" pdftag="Figure" isBookmarkSet="no" bookmark="no" Order="_x0032_" formula="no" Lang=""/>
  <Shape xmlns="" ID="Em4Fk7Xv/LMr6HYky1as/N9FBcg=" Order="_x0034_" pdftag="_x005B_Artifact_x005D_" isBookmarkSet="no" bookmark="no"/>
  <Shape xmlns="" ID="mEM0L8QNzp7JHByhZwgEZ9t3afQ=" Order="_x0035_" pdftag="_x005B_Artifact_x005D_" isBookmarkSet="no" bookmark="no"/>
  <Shape xmlns="" ID="inKdN2iTifVgL1H+KkiPslmqOdU=" pdftag="H2" isBookmarkSet="no" bookmark="yes" Order="_x0031_"/>
  <Shape xmlns="" ID="RchcKMLr9B7W0pX+uXXW+cfqvyw=" artifact="_x0030_" validate="no" pdftag="Figure" isBookmarkSet="no" bookmark="no" Order="_x0032_" formula="no" Lang=""/>
  <Shape xmlns="" ID="J4fC3SF/Cjnunws4dtmfnIuI0yk=" pdftag="P" isBookmarkSet="no" bookmark="no" Order="_x0033_"/>
  <Shape xmlns="" ID="fBGPUtKq2J1lYiqke/JpqvPYzok=" Order="_x0034_" pdftag="_x005B_Artifact_x005D_" isBookmarkSet="no" bookmark="no"/>
  <Shape xmlns="" ID="4gScIzfdWzJEV3uOll5zQFssJcE=" Order="_x0035_" pdftag="_x005B_Artifact_x005D_" isBookmarkSet="no" bookmark="no"/>
  <Shape xmlns="" ID="H9VBCHhbwZvnjCui07QvEyAnrsk=" pdftag="H2" isBookmarkSet="no" bookmark="yes" Order="_x0031_"/>
  <Shape xmlns="" ID="V9aPOCbEMz7XiPeD5xc5l991OyY=" pdftag="P" isBookmarkSet="no" bookmark="no" Order="_x0032_"/>
  <Shape xmlns="" ID="+NzNvtrI3iO4uQbF0yQjoSqPEEU=" pdftag="P" isBookmarkSet="no" bookmark="no" Order="_x0034_"/>
  <Shape xmlns="" ID="zzNvkN/gyl9kIan+vG0dEaK7y0A=" artifact="_x0030_" validate="no" pdftag="Figure" isBookmarkSet="no" bookmark="no" Order="_x0033_" formula="no" Lang=""/>
  <Shape xmlns="" ID="wceEY467d3OZhekZDbrWQUU50nk=" Order="_x0035_" pdftag="_x005B_Artifact_x005D_" isBookmarkSet="no" bookmark="no"/>
  <Shape xmlns="" ID="O59FTdnfgrD6OkLdhrxA6zFsp64=" Order="_x0036_" pdftag="_x005B_Artifact_x005D_" isBookmarkSet="no" bookmark="no"/>
  <Shape xmlns="" ID="OcwZjd3VCdi3Q4CJSnyMnsQK/NU=" pdftag="H2" isBookmarkSet="no" bookmark="yes" Order="_x0031_"/>
  <Shape xmlns="" ID="5xXgkKJCM8JC3+feMalwZndTh/s=" pdftag="P" isBookmarkSet="no" bookmark="no" Order="_x0032_"/>
  <Shape xmlns="" ID="sXpSSpD+CqXK+L0D5M9/G4fCHok=" artifact="_x0030_" validate="no" pdftag="Figure" isBookmarkSet="no" bookmark="no" Order="_x0033_" formula="no" Lang=""/>
  <Shape xmlns="" ID="cwUaMvizG20jke5UEkCtC0w7nvQ=" Order="_x0034_" pdftag="_x005B_Artifact_x005D_" isBookmarkSet="no" bookmark="no"/>
  <Shape xmlns="" ID="QsJ7b6kG6dUE0l1dlctvSC6vM7A=" Order="_x0035_" pdftag="_x005B_Artifact_x005D_" isBookmarkSet="no" bookmark="no"/>
  <Shape xmlns="" ID="ovbAC3ujSOx85sOmCLfKv53Mx0I=" pdftag="H2" isBookmarkSet="no" bookmark="yes" Order="_x0031_"/>
  <Shape xmlns="" ID="T+Q2+NyXjle9thvVr/O9pGOgAWs=" artifact="_x0030_" validate="no" pdftag="Figure" isBookmarkSet="no" bookmark="no" Order="_x0032_" formula="no" Lang=""/>
  <Shape xmlns="" ID="DDHf4TOltBG+bYga66tFH0X4kkI=" pdftag="P" isBookmarkSet="no" bookmark="no" Order="_x0033_"/>
  <Shape xmlns="" ID="mi097Oth9tYEoNPImYT0gXYFOgY=" Order="_x0034_" pdftag="_x005B_Artifact_x005D_" isBookmarkSet="no" bookmark="no"/>
  <Shape xmlns="" ID="YDd6CU+RdMOQmUw87q6z7GGk5mo=" Order="_x0035_" pdftag="_x005B_Artifact_x005D_" isBookmarkSet="no" bookmark="no"/>
  <Shape xmlns="" ID="h17KF6l3HYy4L07m1h+bveb6hek=" pdftag="H2" isBookmarkSet="no" bookmark="yes" Order="_x0031_"/>
  <Shape xmlns="" ID="U1kDUekRmTN+Sw+YXhASHYyJ1lM=" pdftag="P" isBookmarkSet="no" bookmark="no" Order="_x0033_"/>
  <Shape xmlns="" ID="DPbkMeez2fGbiZmRiJFLvqnWeyA=" artifact="_x0030_" validate="no" pdftag="Figure" isBookmarkSet="no" bookmark="no" Order="_x0032_" formula="no" Lang=""/>
  <Shape xmlns="" ID="NgLU95zsLGEEk9/4sok0ohSC1WE=" Order="_x0034_" pdftag="_x005B_Artifact_x005D_" isBookmarkSet="no" bookmark="no"/>
  <Shape xmlns="" ID="GPaFAsmpDbJL9IoP4dk6teCTZas=" Order="_x0035_" pdftag="_x005B_Artifact_x005D_" isBookmarkSet="no" bookmark="no"/>
  <Shape xmlns="" ID="KOpQm+dG9bK7L58NAfxMoxbard4=" pdftag="H2" isBookmarkSet="no" bookmark="yes" Order="_x0031_"/>
  <Shape xmlns="" ID="c2cw011tL4eswrhB+vAH9qxRO5k=" pdftag="P" isBookmarkSet="no" bookmark="no" Order="_x0032_"/>
  <Shape xmlns="" ID="XmXyaWqr0CqKMctl4Xd+tbqdyLo=" Order="_x0033_" pdftag="_x005B_Artifact_x005D_" isBookmarkSet="no" bookmark="no"/>
  <Shape xmlns="" ID="SsPhTsntwKwii+d3GRRqHphMSIw=" Order="_x0034_" pdftag="_x005B_Artifact_x005D_" isBookmarkSet="no" bookmark="no"/>
  <Shape xmlns="" ID="CPXihwofNmsJHuL+duzJFPVEdMM=" pdftag="H2" isBookmarkSet="no" bookmark="yes" Order="_x0031_"/>
  <Shape xmlns="" ID="xECE/aJvyJ84GHoaTE+R15vPVuM=" pdftag="P" isBookmarkSet="no" bookmark="no" Order="_x0032_"/>
  <Shape xmlns="" ID="/YHNZOF+3t/LwOCUyP2d9N/Owtw=" artifact="_x0030_" validate="no" pdftag="Figure" isBookmarkSet="no" bookmark="no" Order="_x0033_" formula="no" Lang=""/>
  <Shape xmlns="" ID="F1XkUym9aIH/h0b5dYI4Ts4Qj+g=" Order="_x0034_" pdftag="_x005B_Artifact_x005D_" isBookmarkSet="no" bookmark="no"/>
  <Shape xmlns="" ID="eL2uCmgdAi32V+3U03BNoGyn4M8=" Order="_x0035_" pdftag="_x005B_Artifact_x005D_" isBookmarkSet="no" bookmark="no"/>
  <Shape xmlns="" ID="eTXs50yN9F5wuq8zGKsQnHBgEZg=" pdftag="H2" isBookmarkSet="no" bookmark="yes" Order="_x0031_"/>
  <Shape xmlns="" ID="ODimC7703zw/XQUStlEHTtVZAGw=" pdftag="P" isBookmarkSet="no" bookmark="no" Order="_x0032_"/>
  <Shape xmlns="" ID="A/XKqi4SYYkyorKzgQp3pistxhM=" Order="_x0033_" pdftag="_x005B_Artifact_x005D_" isBookmarkSet="no" bookmark="no"/>
  <Shape xmlns="" ID="31L7x60SSS36+FENOAfwcgdVtqc=" Order="_x0034_" pdftag="_x005B_Artifact_x005D_" isBookmarkSet="no" bookmark="no"/>
  <Shape xmlns="" ID="q1KlPzD2udBCmx8iim56zJ87RTA=" pdftag="H2" isBookmarkSet="no" bookmark="yes" Order="_x0031_"/>
  <Shape xmlns="" ID="RxhrFU+KHkMhSADiBJak1+MVwNA=" artifact="_x0030_" validate="no" pdftag="Figure" isBookmarkSet="no" bookmark="no" Order="_x0032_" formula="no" Lang=""/>
  <Shape xmlns="" ID="1BMkCgOJhgPzceWurwjOzZNpEBQ=" artifact="_x0030_" validate="no" pdftag="Figure" isBookmarkSet="no" bookmark="no" Order="_x0033_" formula="no" Lang=""/>
  <Shape xmlns="" ID="sDpPqJdUWCBtryrMsRPUBigdiA4=" Order="_x0034_" pdftag="_x005B_Artifact_x005D_" isBookmarkSet="no" bookmark="no"/>
  <Shape xmlns="" ID="NCycW/NZVqTI+tFyN6FDTmg5RrE=" Order="_x0035_" pdftag="_x005B_Artifact_x005D_" isBookmarkSet="no" bookmark="no"/>
  <Shape xmlns="" ID="2za0bs3GKFQA45bwTd+w/ikJhBA=" pdftag="H2" isBookmarkSet="no" bookmark="yes" Order="_x0031_"/>
  <Shape xmlns="" ID="B37GhixGJiIQ8e4PFITSFxuHjqk=" pdftag="P" isBookmarkSet="no" bookmark="no" Order="_x0032_"/>
  <Shape xmlns="" ID="BClrm8PfHvifEP/CKJr0KoGqBK0=" artifact="_x0030_" validate="no" pdftag="Figure" isBookmarkSet="no" bookmark="no" Order="_x0033_" formula="no" Lang=""/>
  <Shape xmlns="" ID="8+7AHWCAG7tqXpjeY2X/V2vC/Ys=" Order="_x0034_" pdftag="_x005B_Artifact_x005D_" isBookmarkSet="no" bookmark="no"/>
  <Shape xmlns="" ID="gY/hgIkpC77edWeXBXDOlPH9/oI=" Order="_x0035_" pdftag="_x005B_Artifact_x005D_" isBookmarkSet="no" bookmark="no"/>
  <Shape xmlns="" ID="ue8q7e3FSmGhTw8SWRwL+kcWVgQ=" pdftag="H2" isBookmarkSet="no" bookmark="yes" Order="_x0031_"/>
  <Shape xmlns="" ID="4MlrwB1Ft2j20y76Ovn01GeLa/E=" artifact="_x0030_" validate="no" pdftag="Figure" isBookmarkSet="no" bookmark="no" Order="_x0032_" formula="no" Lang=""/>
  <Shape xmlns="" ID="Gae17+lqKfsjNdVtGO3TuKmpQuY=" pdftag="P" isBookmarkSet="no" bookmark="no" Order="_x0033_"/>
  <Shape xmlns="" ID="/a/IoE/rn7BA2iZPJRfeEddaEzg=" pdftag="P" isBookmarkSet="no" bookmark="no" Order="_x0034_"/>
  <Shape xmlns="" ID="NRBhED6W+RYK0GI7Qj6YzCfM+X8=" pdftag="P" isBookmarkSet="no" bookmark="no" Order="_x0035_"/>
  <Shape xmlns="" ID="PREZnXMwRIR8DKQi9uDsvwLe7+4=" pdftag="P" isBookmarkSet="no" bookmark="no" Order="_x0036_"/>
  <Shape xmlns="" ID="VF7ePe5aB7RAfHNp+7GaiGWifi0=" pdftag="P" isBookmarkSet="no" bookmark="no" Order="_x0037_"/>
  <Shape xmlns="" ID="4TdkaOenli/dYVF++OxJH6Qlmh4=" pdftag="P" isBookmarkSet="no" bookmark="no" Order="_x0038_"/>
  <Shape xmlns="" ID="ssCzRVlJPEma9E2pEchdqLo59Dk=" pdftag="P" isBookmarkSet="no" bookmark="no" Order="_x0039_"/>
  <Shape xmlns="" ID="ko0vKwTIB1rgYZNqV2n3gwh1GS0=" artifact="_x0030_" validate="no" pdftag="Figure" isBookmarkSet="no" bookmark="no" Order="_x0031_0" formula="no" Lang=""/>
  <Shape xmlns="" ID="ZIJFlWw6GmyvYvUuIquOpAtycZs=" Order="_x0031_1" pdftag="_x005B_Artifact_x005D_" isBookmarkSet="no" bookmark="no"/>
  <Shape xmlns="" ID="rUk7UJJ/f7MWGykBJ+YSTDMTGgg=" Order="_x0031_2" pdftag="_x005B_Artifact_x005D_" isBookmarkSet="no" bookmark="no"/>
  <Shape xmlns="" ID="ANlcoQJRm9J1zzaA7Jxt07TMs4Q=" pdftag="H2" isBookmarkSet="no" bookmark="yes" Order="_x0031_"/>
  <Shape xmlns="" ID="DXbZ8HBOv3PqR+R2NVeR0NGcFM8=" pdftag="P" isBookmarkSet="no" bookmark="no" Order="_x0032_"/>
  <Shape xmlns="" ID="sJhOh7jqP/nixh+ZCuYt9LSKxc4=" pdftag="P" isBookmarkSet="no" bookmark="no" Order="_x0033_"/>
  <Shape xmlns="" ID="F1cCZF1b1R9T2JpIND+CTgv13Ew=" Order="_x0034_" pdftag="_x005B_Artifact_x005D_" isBookmarkSet="no" bookmark="no"/>
  <Shape xmlns="" ID="hJMMNIMPAta8Z8btEVqASrhNgmE=" Order="_x0035_" pdftag="_x005B_Artifact_x005D_" isBookmarkSet="no" bookmark="no"/>
  <Shape xmlns="" ID="plC7B+56/yxf7SAVw0Z1xmeODpc=" pdftag="H2" isBookmarkSet="no" bookmark="yes" Order="_x0031_"/>
  <Shape xmlns="" ID="SeysuVBXM76N3IE01rU8nmORfjQ=" pdftag="P" isBookmarkSet="no" bookmark="no" Order="_x0032_"/>
  <Shape xmlns="" ID="vaqKHiDLugsAXFobuTRNA5BdZu8=" pdftag="P" isBookmarkSet="no" bookmark="no" Order="_x0033_"/>
  <Shape xmlns="" ID="hNhrutbtgc0BaN/TFztiYEAR6Y8=" Order="_x0034_" pdftag="_x005B_Artifact_x005D_" isBookmarkSet="no" bookmark="no"/>
  <Shape xmlns="" ID="Fc8I36O79oOz2UP2gkIM+4ruXOk=" Order="_x0035_" pdftag="_x005B_Artifact_x005D_" isBookmarkSet="no" bookmark="no"/>
  <Shape xmlns="" ID="5uUl3Gd9l+F5Njm0FdtvkSJUf7s=" pdftag="H2" isBookmarkSet="no" bookmark="yes" Order="_x0031_"/>
  <Shape xmlns="" ID="MWpJNXJxNBW45/BfDX7OKEuyceo=" pdftag="P" isBookmarkSet="no" bookmark="no" Order="_x0033_"/>
  <Shape xmlns="" ID="hRxWc4nMj4T8cID9rdp8UiWHAWI=" artifact="_x0030_" validate="no" pdftag="Figure" isBookmarkSet="no" bookmark="no" Order="_x0032_" formula="no" Lang=""/>
  <Shape xmlns="" ID="qA9UQxq2RuPRJR4aJemWAjtXM+8=" pdftag="P" isBookmarkSet="no" bookmark="no" Order="_x0034_"/>
  <Shape xmlns="" ID="5oQk3ZBw6X+WG4tTpg5s6+hhRwk=" Order="_x0035_" pdftag="_x005B_Artifact_x005D_" isBookmarkSet="no" bookmark="no"/>
  <Shape xmlns="" ID="XEsgkWV0a3ISI8xTyq8RyZZUFoQ=" Order="_x0036_" pdftag="_x005B_Artifact_x005D_" isBookmarkSet="no" bookmark="no"/>
  <Shape xmlns="" ID="t8bJgtWaq+aoNX2QTuA1+F33ozk=" pdftag="H2" isBookmarkSet="no" bookmark="yes" Order="_x0031_"/>
  <Shape xmlns="" ID="vPY/mBEDzJXmBkZwTDI8b1Rmies=" pdftag="P" isBookmarkSet="no" bookmark="no" Order="_x0032_"/>
  <Shape xmlns="" ID="8eyVKlal0fc1ixkjfOD2073joYE=" Order="_x0033_" pdftag="_x005B_Artifact_x005D_" isBookmarkSet="no" bookmark="no"/>
  <Shape xmlns="" ID="/fYyUN/3fzQFtMeydY5pTt7hCls=" Order="_x0034_" pdftag="_x005B_Artifact_x005D_" isBookmarkSet="no" bookmark="no"/>
  <Shape xmlns="" ID="Zf2Y1CbiM2hjFwjq1OgHbIRsYZA=" pdftag="H2" isBookmarkSet="no" bookmark="yes" Order="_x0031_"/>
  <Shape xmlns="" ID="nH5LP48I0Pt+2V3ZZP1ig4dL5Ds=" pdftag="P" isBookmarkSet="no" bookmark="no" Order="_x0032_"/>
  <Shape xmlns="" ID="GyJAIraKMR5F0kgLyqpwhvJzMbs=" Order="_x0033_" pdftag="_x005B_Artifact_x005D_" isBookmarkSet="no" bookmark="no"/>
  <Shape xmlns="" ID="cdWW7pr4OMMngd9F+4AqhGhPS8g=" Order="_x0034_" pdftag="_x005B_Artifact_x005D_" isBookmarkSet="no" bookmark="no"/>
  <SubText xmlns="" ID="6wYcJltDE9oe8ToEQ0EMt/UpQRM=" ActualText=""/>
  <table xmlns="" ID="c2cw011tL4eswrhB+vAH9qxRO5k=" type="_x0031_" HRows="_x0031_" HCols="_x0030_" Summary="" TableLinerizing="H" Header="yes" Scope="Column" Caption="no" Exclude="no" SpeakText="no" LinkedHeaders=""/>
  <table xmlns="" ID="GpMxxSM90MtFOn/+HAKkail5oaA=" Header="yes" Scope="Column" Caption="no" Exclude="no" LinkedHeaders=""/>
  <table xmlns="" ID="VFjuXpEp5FIwLLOJ+QyH9w/THow=" Header="no" Caption="no" Exclude="no" Scope="" LinkedHeaders="_x0031__1_c2cw011tL4eswrhB_x002B_vAH9qxRO5k_x003D_"/>
  <table xmlns="" ID="KRTZZL8gnt5RD3wmPazsUZ6Wr+8=" Header="no" Caption="no" Exclude="no" Scope="" LinkedHeaders="_x0031__2_c2cw011tL4eswrhB_x002B_vAH9qxRO5k_x003D_"/>
  <table xmlns="" ID="DKXgZ4Kd6XMmHT4CvUjZJ6izYZI=" Header="no" Caption="no" Exclude="no" Scope="" LinkedHeaders="_x0031__1_c2cw011tL4eswrhB_x002B_vAH9qxRO5k_x003D_"/>
  <table xmlns="" ID="yTwtQ2dkfVN5YQUooY2N4XnyRPI=" Header="no" Caption="no" Exclude="no" Scope="" LinkedHeaders="_x0031__2_c2cw011tL4eswrhB_x002B_vAH9qxRO5k_x003D_"/>
  <table xmlns="" ID="pQ9a9TrR8ZdcEhwHQ6vPlZD+JN0=" Header="no" Caption="no" Exclude="no" Scope="" LinkedHeaders="_x0031__1_c2cw011tL4eswrhB_x002B_vAH9qxRO5k_x003D_"/>
  <table xmlns="" ID="H/UFjjYWnmIuCMtGgeVa7r9Uov8=" Header="no" Caption="no" Exclude="no" Scope="" LinkedHeaders="_x0031__2_c2cw011tL4eswrhB_x002B_vAH9qxRO5k_x003D_"/>
  <table xmlns="" ID="ZLGJDeOJ21sUrzZml3NkAmHyJr0=" Header="no" Caption="no" Exclude="no" Scope="" LinkedHeaders="_x0031__1_c2cw011tL4eswrhB_x002B_vAH9qxRO5k_x003D_"/>
  <table xmlns="" ID="GrWLDv5hVXyzrv/EV6E7WTTDasU=" Header="no" Caption="no" Exclude="no" Scope="" LinkedHeaders="_x0031__2_c2cw011tL4eswrhB_x002B_vAH9qxRO5k_x003D_"/>
  <table xmlns="" ID="SLsYLNwxFwg2IfMwV+alz3zfois=" Header="no" Caption="no" Exclude="no" Scope="" LinkedHeaders="_x0031__1_c2cw011tL4eswrhB_x002B_vAH9qxRO5k_x003D_"/>
  <table xmlns="" ID="5dk0fyZm/zEaFqcFa3G9Cpn3fYA=" Header="no" Caption="no" Exclude="no" Scope="" LinkedHeaders="_x0031__2_c2cw011tL4eswrhB_x002B_vAH9qxRO5k_x003D_"/>
  <table xmlns="" ID="DXbZ8HBOv3PqR+R2NVeR0NGcFM8=" type="_x0031_" HRows="_x0031_" HCols="_x0030_" Summary="" TableLinerizing="H" Header="yes" Scope="Column" Caption="no" Exclude="no" SpeakText="no" LinkedHeaders=""/>
  <table xmlns="" ID="ZIvXMhH9L1AaEk7a10pvIGiMo4w=" Header="yes" Scope="Column" Caption="no" Exclude="no" LinkedHeaders=""/>
  <table xmlns="" ID="AxLVKJEQXXZlcXP5RTbVp1JJZyg=" Header="yes" Scope="Column" Caption="no" Exclude="no" LinkedHeaders=""/>
  <table xmlns="" ID="VDCWDab8V9KDC/5IHXS8nOiCt0g=" Header="no" Caption="no" Exclude="no" Scope="" LinkedHeaders="_x0031__1_DXbZ8HBOv3PqR_x002B_R2NVeR0NGcFM8_x003D_"/>
  <table xmlns="" ID="GAHnJ0keKclKhqy3FRag6y/jMPc=" Header="no" Caption="no" Exclude="no" Scope="" LinkedHeaders="_x0031__2_DXbZ8HBOv3PqR_x002B_R2NVeR0NGcFM8_x003D_"/>
  <table xmlns="" ID="dNITcVE6MTD4i2Y52x1LD9Pjlhs=" Header="no" Caption="no" Exclude="no" Scope="" LinkedHeaders="_x0031__3_DXbZ8HBOv3PqR_x002B_R2NVeR0NGcFM8_x003D_"/>
  <table xmlns="" ID="xVpB8574i20EsZSLcqy5W72D1AQ=" Header="no" Caption="no" Exclude="no" Scope="" LinkedHeaders="_x0031__1_DXbZ8HBOv3PqR_x002B_R2NVeR0NGcFM8_x003D_"/>
  <table xmlns="" ID="EcmE6o9WFRYMm4+Jo3em4WoCMuQ=" Header="no" Caption="no" Exclude="no" Scope="" LinkedHeaders="_x0031__2_DXbZ8HBOv3PqR_x002B_R2NVeR0NGcFM8_x003D_"/>
  <table xmlns="" ID="zf2gGneje1I3qmM76EKk4AzTi1k=" Header="no" Caption="no" Exclude="no" Scope="" LinkedHeaders="_x0031__3_DXbZ8HBOv3PqR_x002B_R2NVeR0NGcFM8_x003D_"/>
  <table xmlns="" ID="bJ11rW+3IDuEEQAu0QEBM7/b7IE=" Header="no" Caption="no" Exclude="no" Scope="" LinkedHeaders="_x0031__1_DXbZ8HBOv3PqR_x002B_R2NVeR0NGcFM8_x003D_"/>
  <table xmlns="" ID="XzC9+opRYKZs5Ny9V8SflN8XGZ0=" Header="no" Caption="no" Exclude="no" Scope="" LinkedHeaders="_x0031__2_DXbZ8HBOv3PqR_x002B_R2NVeR0NGcFM8_x003D_"/>
  <table xmlns="" ID="K0oeb3DBENYCf/tTBSD0dne4D9s=" Header="no" Caption="no" Exclude="no" Scope="" LinkedHeaders="_x0031__3_DXbZ8HBOv3PqR_x002B_R2NVeR0NGcFM8_x003D_"/>
  <table xmlns="" ID="SeysuVBXM76N3IE01rU8nmORfjQ=" type="_x0031_" HRows="_x0031_" HCols="_x0030_" Summary="" TableLinerizing="H" Header="yes" Scope="Column" Caption="no" Exclude="no" SpeakText="no" LinkedHeaders=""/>
  <table xmlns="" ID="+mPGzji2fcp/lxZ/fQMYp5TGlHQ=" Header="yes" Scope="Column" Caption="no" Exclude="no" LinkedHeaders=""/>
  <table xmlns="" ID="UGtuab4U9Al6TMdz/a25poiGkS4=" Header="yes" Scope="Column" Caption="no" Exclude="no" LinkedHeaders=""/>
  <table xmlns="" ID="V2unzdtrelGyL/XxH4AWw/Bct5M=" Header="no" Caption="no" Exclude="no" Scope="" LinkedHeaders="_x0031__1_SeysuVBXM76N3IE01rU8nmORfjQ_x003D_"/>
  <table xmlns="" ID="njKEIm9XNGCgIudupoeKdnwQV7o=" Header="no" Caption="no" Exclude="no" Scope="" LinkedHeaders="_x0031__2_SeysuVBXM76N3IE01rU8nmORfjQ_x003D_"/>
  <table xmlns="" ID="x306/nMrx8vlBU2t8sZ7KJfRhXs=" Header="no" Caption="no" Exclude="no" Scope="" LinkedHeaders="_x0031__3_SeysuVBXM76N3IE01rU8nmORfjQ_x003D_"/>
  <table xmlns="" ID="hwORBqDaj7yw6h9pePGHPIjGc+w=" Header="no" Caption="no" Exclude="no" Scope="" LinkedHeaders="_x0031__1_SeysuVBXM76N3IE01rU8nmORfjQ_x003D_"/>
  <table xmlns="" ID="5Jq4CNBhpnnSdZQbnYEzsf3FDSU=" Header="no" Caption="no" Exclude="no" Scope="" LinkedHeaders="_x0031__2_SeysuVBXM76N3IE01rU8nmORfjQ_x003D_"/>
  <table xmlns="" ID="8zqoJS5u8vNVnzQzx9iSfIafAns=" Header="no" Caption="no" Exclude="no" Scope="" LinkedHeaders="_x0031__3_SeysuVBXM76N3IE01rU8nmORfjQ_x003D_"/>
  <table xmlns="" ID="xVLDkCdA++tQaYpkF4aoIuuUjTo=" Header="no" Caption="no" Exclude="no" Scope="" LinkedHeaders="_x0031__1_SeysuVBXM76N3IE01rU8nmORfjQ_x003D_"/>
  <table xmlns="" ID="IXMzRN5OYQbjmY7T8d8+wTBpOZc=" Header="no" Caption="no" Exclude="no" Scope="" LinkedHeaders="_x0031__2_SeysuVBXM76N3IE01rU8nmORfjQ_x003D_"/>
  <table xmlns="" ID="JAf9wZTEu3RDVqTp4yM82VZ9KWE=" Header="no" Caption="no" Exclude="no" Scope="" LinkedHeaders="_x0031__3_SeysuVBXM76N3IE01rU8nmORfjQ_x003D_"/>
  <SubText xmlns="" ID="VDTvBe9xpCsvpggGXBICZIeLNJw=" ActualText=""/>
  <SubText xmlns="" ID="RchcKMLr9B7W0pX+uXXW+cfqvyw=" ActualText=""/>
  <SubText xmlns="" ID="zzNvkN/gyl9kIan+vG0dEaK7y0A=" ActualText=""/>
  <SubText xmlns="" ID="sXpSSpD+CqXK+L0D5M9/G4fCHok=" ActualText=""/>
  <SubText xmlns="" ID="T+Q2+NyXjle9thvVr/O9pGOgAWs=" ActualText=""/>
  <SubText xmlns="" ID="DPbkMeez2fGbiZmRiJFLvqnWeyA=" ActualText=""/>
  <SubText xmlns="" ID="/YHNZOF+3t/LwOCUyP2d9N/Owtw=" ActualText=""/>
  <SubText xmlns="" ID="RxhrFU+KHkMhSADiBJak1+MVwNA=" ActualText=""/>
  <SubText xmlns="" ID="1BMkCgOJhgPzceWurwjOzZNpEBQ=" ActualText=""/>
  <SubText xmlns="" ID="BClrm8PfHvifEP/CKJr0KoGqBK0=" ActualText=""/>
  <SubText xmlns="" ID="4MlrwB1Ft2j20y76Ovn01GeLa/E=" ActualText=""/>
  <SubText xmlns="" ID="ko0vKwTIB1rgYZNqV2n3gwh1GS0=" ActualText=""/>
  <SubText xmlns="" ID="hRxWc4nMj4T8cID9rdp8UiWHAWI=" ActualText=""/>
</PAW>
</file>

<file path=customXml/itemProps1.xml><?xml version="1.0" encoding="utf-8"?>
<ds:datastoreItem xmlns:ds="http://schemas.openxmlformats.org/officeDocument/2006/customXml" ds:itemID="{F3A20192-19C2-4A9A-A39E-38E2C692E102}">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7802</TotalTime>
  <Words>1804</Words>
  <Application>Microsoft Office PowerPoint</Application>
  <PresentationFormat>Widescreen</PresentationFormat>
  <Paragraphs>200</Paragraphs>
  <Slides>20</Slides>
  <Notes>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20</vt:i4>
      </vt:variant>
    </vt:vector>
  </HeadingPairs>
  <TitlesOfParts>
    <vt:vector size="38" baseType="lpstr">
      <vt:lpstr>Arial</vt:lpstr>
      <vt:lpstr>Calibri</vt:lpstr>
      <vt:lpstr>Calibri (Body)</vt:lpstr>
      <vt:lpstr>Corbel</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TEA Main Slide</vt:lpstr>
      <vt:lpstr>Introduction to TELPAS Alternate</vt:lpstr>
      <vt:lpstr>Purpose of this TELPAS Alternate Training</vt:lpstr>
      <vt:lpstr>TELPAS Alternate</vt:lpstr>
      <vt:lpstr>What is TELPAS Alternate?</vt:lpstr>
      <vt:lpstr>Observable Behaviors </vt:lpstr>
      <vt:lpstr>Who takes TELPAS Alternate?</vt:lpstr>
      <vt:lpstr>Alternate Response Modes</vt:lpstr>
      <vt:lpstr>TELPAS Alternate Proficiency Level Labels</vt:lpstr>
      <vt:lpstr>TELPAS Alternate Proficiency Level Global Definitions</vt:lpstr>
      <vt:lpstr>TELPAS Alternate Proficiency Level Labels and Global Definitions</vt:lpstr>
      <vt:lpstr>Alternate Proficiency Level Descriptors</vt:lpstr>
      <vt:lpstr>TELPAS Alternate Test Blueprint Development</vt:lpstr>
      <vt:lpstr>TELPAS Alternate Test Blueprints</vt:lpstr>
      <vt:lpstr>Process for Considering Reclassification of English Learners with Special Needs </vt:lpstr>
      <vt:lpstr>Schedule of Events</vt:lpstr>
      <vt:lpstr>TELPAS Alternate Training Resources</vt:lpstr>
      <vt:lpstr>TELPAS Alternate Training Resources (continued)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TELPAS Alternate</dc:title>
  <dc:subject>Introduction to TELPAS Alternate</dc:subject>
  <dc:creator>Pearson</dc:creator>
  <cp:keywords>Introduction; TELPAS; Alternate; Texas; TX; test; assessment</cp:keywords>
  <cp:lastModifiedBy>Neumeyer, Lois</cp:lastModifiedBy>
  <cp:revision>122</cp:revision>
  <cp:lastPrinted>2018-11-14T17:27:38Z</cp:lastPrinted>
  <dcterms:created xsi:type="dcterms:W3CDTF">2018-10-29T19:55:04Z</dcterms:created>
  <dcterms:modified xsi:type="dcterms:W3CDTF">2020-10-06T18:22:26Z</dcterms:modified>
</cp:coreProperties>
</file>