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04" r:id="rId5"/>
    <p:sldId id="257" r:id="rId6"/>
    <p:sldId id="272" r:id="rId7"/>
    <p:sldId id="273" r:id="rId8"/>
    <p:sldId id="305" r:id="rId9"/>
    <p:sldId id="306" r:id="rId10"/>
    <p:sldId id="307" r:id="rId11"/>
    <p:sldId id="308" r:id="rId12"/>
    <p:sldId id="309" r:id="rId13"/>
    <p:sldId id="274" r:id="rId14"/>
    <p:sldId id="310" r:id="rId15"/>
    <p:sldId id="311" r:id="rId16"/>
    <p:sldId id="277" r:id="rId17"/>
    <p:sldId id="282" r:id="rId18"/>
    <p:sldId id="278" r:id="rId19"/>
    <p:sldId id="281"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3F472C-0D74-F9DF-57D0-7E6C97DEC902}" name="Griffin, Rachel" initials="GR" userId="S::Rachel.Griffin@tea.texas.gov::fcae45bf-dcdb-4a43-a8cb-7f247a985ffc" providerId="AD"/>
  <p188:author id="{F39ECF3E-FF11-2A91-986D-51B68CCFA666}" name="Leath, Shelly" initials="LS" userId="S::Shelly.Leath@tea.texas.gov::8a589f03-0be6-4b7e-ab89-234e86f437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rice, Carly" initials="PC" lastIdx="5" clrIdx="0">
    <p:extLst>
      <p:ext uri="{19B8F6BF-5375-455C-9EA6-DF929625EA0E}">
        <p15:presenceInfo xmlns:p15="http://schemas.microsoft.com/office/powerpoint/2012/main" userId="S::Carly.Price@tea.texas.gov::73434d9f-b2f3-4153-8029-d6fa868a19bb" providerId="AD"/>
      </p:ext>
    </p:extLst>
  </p:cmAuthor>
  <p:cmAuthor id="2" name="Mayberry, Claire" initials="MC" lastIdx="2" clrIdx="1">
    <p:extLst>
      <p:ext uri="{19B8F6BF-5375-455C-9EA6-DF929625EA0E}">
        <p15:presenceInfo xmlns:p15="http://schemas.microsoft.com/office/powerpoint/2012/main" userId="S::claire.mayberry@tea.texas.gov::a1065b90-3a69-4ecc-80b3-30bdde2ced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4472C4"/>
    <a:srgbClr val="E7E3DB"/>
    <a:srgbClr val="ECAF33"/>
    <a:srgbClr val="CDE0F0"/>
    <a:srgbClr val="FDE3A7"/>
    <a:srgbClr val="012169"/>
    <a:srgbClr val="008482"/>
    <a:srgbClr val="363534"/>
    <a:srgbClr val="F160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8A042-2C83-4204-A0C5-EFC4A866552E}" v="1741" dt="2021-11-22T15:31:36.246"/>
    <p1510:client id="{32F44FEB-4FEF-460D-9E27-91E59893EC66}" v="192" dt="2021-11-22T15:35:41.879"/>
    <p1510:client id="{D9CFD452-D6FD-44AC-9E94-29F3A0C567C0}" v="3" dt="2021-11-22T20:18:00.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428"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FACFF7-5205-41E4-8698-89F1DE2D3A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989030-384D-43C4-AB91-9BC6F9921C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2DA1EC-2ED3-431F-B9B6-62F5246A34FF}" type="datetimeFigureOut">
              <a:rPr lang="en-US" smtClean="0"/>
              <a:t>11/29/2021</a:t>
            </a:fld>
            <a:endParaRPr lang="en-US"/>
          </a:p>
        </p:txBody>
      </p:sp>
      <p:sp>
        <p:nvSpPr>
          <p:cNvPr id="4" name="Footer Placeholder 3">
            <a:extLst>
              <a:ext uri="{FF2B5EF4-FFF2-40B4-BE49-F238E27FC236}">
                <a16:creationId xmlns:a16="http://schemas.microsoft.com/office/drawing/2014/main" id="{6D57BCC6-A5F1-4E27-A7F6-0EDF51252A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C41472-C131-4D48-8F64-4B39609B63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636658-EBA6-45C0-AF85-1B82B3CDF4B9}" type="slidenum">
              <a:rPr lang="en-US" smtClean="0"/>
              <a:t>‹#›</a:t>
            </a:fld>
            <a:endParaRPr lang="en-US"/>
          </a:p>
        </p:txBody>
      </p:sp>
    </p:spTree>
    <p:extLst>
      <p:ext uri="{BB962C8B-B14F-4D97-AF65-F5344CB8AC3E}">
        <p14:creationId xmlns:p14="http://schemas.microsoft.com/office/powerpoint/2010/main" val="3171303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B9FFC-174D-4759-8077-C5A6191A03C6}" type="datetimeFigureOut">
              <a:rPr lang="en-US" smtClean="0"/>
              <a:t>11/29/2021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3CBFD-354F-46A3-BA60-F35C80E67646}" type="slidenum">
              <a:rPr lang="en-US" smtClean="0"/>
              <a:t>‹#›</a:t>
            </a:fld>
            <a:endParaRPr lang="en-US"/>
          </a:p>
        </p:txBody>
      </p:sp>
    </p:spTree>
    <p:extLst>
      <p:ext uri="{BB962C8B-B14F-4D97-AF65-F5344CB8AC3E}">
        <p14:creationId xmlns:p14="http://schemas.microsoft.com/office/powerpoint/2010/main" val="244349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2</a:t>
            </a:fld>
            <a:endParaRPr lang="en-US"/>
          </a:p>
        </p:txBody>
      </p:sp>
    </p:spTree>
    <p:extLst>
      <p:ext uri="{BB962C8B-B14F-4D97-AF65-F5344CB8AC3E}">
        <p14:creationId xmlns:p14="http://schemas.microsoft.com/office/powerpoint/2010/main" val="112785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11</a:t>
            </a:fld>
            <a:endParaRPr lang="en-US"/>
          </a:p>
        </p:txBody>
      </p:sp>
    </p:spTree>
    <p:extLst>
      <p:ext uri="{BB962C8B-B14F-4D97-AF65-F5344CB8AC3E}">
        <p14:creationId xmlns:p14="http://schemas.microsoft.com/office/powerpoint/2010/main" val="62104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12</a:t>
            </a:fld>
            <a:endParaRPr lang="en-US"/>
          </a:p>
        </p:txBody>
      </p:sp>
    </p:spTree>
    <p:extLst>
      <p:ext uri="{BB962C8B-B14F-4D97-AF65-F5344CB8AC3E}">
        <p14:creationId xmlns:p14="http://schemas.microsoft.com/office/powerpoint/2010/main" val="252129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13</a:t>
            </a:fld>
            <a:endParaRPr lang="en-US"/>
          </a:p>
        </p:txBody>
      </p:sp>
    </p:spTree>
    <p:extLst>
      <p:ext uri="{BB962C8B-B14F-4D97-AF65-F5344CB8AC3E}">
        <p14:creationId xmlns:p14="http://schemas.microsoft.com/office/powerpoint/2010/main" val="405391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14</a:t>
            </a:fld>
            <a:endParaRPr lang="en-US"/>
          </a:p>
        </p:txBody>
      </p:sp>
    </p:spTree>
    <p:extLst>
      <p:ext uri="{BB962C8B-B14F-4D97-AF65-F5344CB8AC3E}">
        <p14:creationId xmlns:p14="http://schemas.microsoft.com/office/powerpoint/2010/main" val="23175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15</a:t>
            </a:fld>
            <a:endParaRPr lang="en-US"/>
          </a:p>
        </p:txBody>
      </p:sp>
    </p:spTree>
    <p:extLst>
      <p:ext uri="{BB962C8B-B14F-4D97-AF65-F5344CB8AC3E}">
        <p14:creationId xmlns:p14="http://schemas.microsoft.com/office/powerpoint/2010/main" val="224640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16</a:t>
            </a:fld>
            <a:endParaRPr lang="en-US"/>
          </a:p>
        </p:txBody>
      </p:sp>
    </p:spTree>
    <p:extLst>
      <p:ext uri="{BB962C8B-B14F-4D97-AF65-F5344CB8AC3E}">
        <p14:creationId xmlns:p14="http://schemas.microsoft.com/office/powerpoint/2010/main" val="189538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3</a:t>
            </a:fld>
            <a:endParaRPr lang="en-US"/>
          </a:p>
        </p:txBody>
      </p:sp>
    </p:spTree>
    <p:extLst>
      <p:ext uri="{BB962C8B-B14F-4D97-AF65-F5344CB8AC3E}">
        <p14:creationId xmlns:p14="http://schemas.microsoft.com/office/powerpoint/2010/main" val="87054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4</a:t>
            </a:fld>
            <a:endParaRPr lang="en-US"/>
          </a:p>
        </p:txBody>
      </p:sp>
    </p:spTree>
    <p:extLst>
      <p:ext uri="{BB962C8B-B14F-4D97-AF65-F5344CB8AC3E}">
        <p14:creationId xmlns:p14="http://schemas.microsoft.com/office/powerpoint/2010/main" val="293107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5</a:t>
            </a:fld>
            <a:endParaRPr lang="en-US"/>
          </a:p>
        </p:txBody>
      </p:sp>
    </p:spTree>
    <p:extLst>
      <p:ext uri="{BB962C8B-B14F-4D97-AF65-F5344CB8AC3E}">
        <p14:creationId xmlns:p14="http://schemas.microsoft.com/office/powerpoint/2010/main" val="243152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6</a:t>
            </a:fld>
            <a:endParaRPr lang="en-US"/>
          </a:p>
        </p:txBody>
      </p:sp>
    </p:spTree>
    <p:extLst>
      <p:ext uri="{BB962C8B-B14F-4D97-AF65-F5344CB8AC3E}">
        <p14:creationId xmlns:p14="http://schemas.microsoft.com/office/powerpoint/2010/main" val="327942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7</a:t>
            </a:fld>
            <a:endParaRPr lang="en-US"/>
          </a:p>
        </p:txBody>
      </p:sp>
    </p:spTree>
    <p:extLst>
      <p:ext uri="{BB962C8B-B14F-4D97-AF65-F5344CB8AC3E}">
        <p14:creationId xmlns:p14="http://schemas.microsoft.com/office/powerpoint/2010/main" val="1999256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8</a:t>
            </a:fld>
            <a:endParaRPr lang="en-US"/>
          </a:p>
        </p:txBody>
      </p:sp>
    </p:spTree>
    <p:extLst>
      <p:ext uri="{BB962C8B-B14F-4D97-AF65-F5344CB8AC3E}">
        <p14:creationId xmlns:p14="http://schemas.microsoft.com/office/powerpoint/2010/main" val="277140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9</a:t>
            </a:fld>
            <a:endParaRPr lang="en-US"/>
          </a:p>
        </p:txBody>
      </p:sp>
    </p:spTree>
    <p:extLst>
      <p:ext uri="{BB962C8B-B14F-4D97-AF65-F5344CB8AC3E}">
        <p14:creationId xmlns:p14="http://schemas.microsoft.com/office/powerpoint/2010/main" val="401527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D3CBFD-354F-46A3-BA60-F35C80E67646}" type="slidenum">
              <a:rPr lang="en-US" smtClean="0"/>
              <a:t>10</a:t>
            </a:fld>
            <a:endParaRPr lang="en-US"/>
          </a:p>
        </p:txBody>
      </p:sp>
    </p:spTree>
    <p:extLst>
      <p:ext uri="{BB962C8B-B14F-4D97-AF65-F5344CB8AC3E}">
        <p14:creationId xmlns:p14="http://schemas.microsoft.com/office/powerpoint/2010/main" val="2006424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E5E8-34F0-4222-B1FC-8CC529C706D7}"/>
              </a:ext>
            </a:extLst>
          </p:cNvPr>
          <p:cNvSpPr>
            <a:spLocks noGrp="1"/>
          </p:cNvSpPr>
          <p:nvPr>
            <p:ph type="title" hasCustomPrompt="1"/>
          </p:nvPr>
        </p:nvSpPr>
        <p:spPr>
          <a:xfrm>
            <a:off x="413756" y="5509008"/>
            <a:ext cx="8249953" cy="1141175"/>
          </a:xfrm>
        </p:spPr>
        <p:txBody>
          <a:bodyPr>
            <a:normAutofit/>
          </a:bodyPr>
          <a:lstStyle>
            <a:lvl1pPr>
              <a:defRPr sz="3600">
                <a:solidFill>
                  <a:schemeClr val="bg1"/>
                </a:solidFill>
                <a:latin typeface="Roboto Slab Medium" pitchFamily="2" charset="0"/>
                <a:ea typeface="Roboto Slab Medium" pitchFamily="2" charset="0"/>
              </a:defRPr>
            </a:lvl1pPr>
          </a:lstStyle>
          <a:p>
            <a:r>
              <a:rPr lang="en-US"/>
              <a:t>Presentation Title Goes Here</a:t>
            </a:r>
          </a:p>
        </p:txBody>
      </p:sp>
    </p:spTree>
    <p:extLst>
      <p:ext uri="{BB962C8B-B14F-4D97-AF65-F5344CB8AC3E}">
        <p14:creationId xmlns:p14="http://schemas.microsoft.com/office/powerpoint/2010/main" val="68740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s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CD92-1457-4D56-8244-9685C7EE1C03}"/>
              </a:ext>
            </a:extLst>
          </p:cNvPr>
          <p:cNvSpPr>
            <a:spLocks noGrp="1"/>
          </p:cNvSpPr>
          <p:nvPr>
            <p:ph type="title" hasCustomPrompt="1"/>
          </p:nvPr>
        </p:nvSpPr>
        <p:spPr>
          <a:xfrm>
            <a:off x="349102" y="363869"/>
            <a:ext cx="10515600" cy="634335"/>
          </a:xfrm>
        </p:spPr>
        <p:txBody>
          <a:bodyPr>
            <a:normAutofit/>
          </a:bodyPr>
          <a:lstStyle>
            <a:lvl1pPr>
              <a:defRPr sz="2800">
                <a:solidFill>
                  <a:srgbClr val="0D6CB9"/>
                </a:solidFill>
                <a:latin typeface="Roboto Slab Medium" pitchFamily="2" charset="0"/>
                <a:ea typeface="Roboto Slab Medium" pitchFamily="2" charset="0"/>
              </a:defRPr>
            </a:lvl1pPr>
          </a:lstStyle>
          <a:p>
            <a:r>
              <a:rPr lang="en-US"/>
              <a:t>Slide title goes here</a:t>
            </a:r>
          </a:p>
        </p:txBody>
      </p:sp>
      <p:sp>
        <p:nvSpPr>
          <p:cNvPr id="3" name="Content Placeholder 2">
            <a:extLst>
              <a:ext uri="{FF2B5EF4-FFF2-40B4-BE49-F238E27FC236}">
                <a16:creationId xmlns:a16="http://schemas.microsoft.com/office/drawing/2014/main" id="{17CA55E0-3731-46C2-9FD9-0486D01F7542}"/>
              </a:ext>
            </a:extLst>
          </p:cNvPr>
          <p:cNvSpPr>
            <a:spLocks noGrp="1"/>
          </p:cNvSpPr>
          <p:nvPr>
            <p:ph idx="1" hasCustomPrompt="1"/>
          </p:nvPr>
        </p:nvSpPr>
        <p:spPr>
          <a:xfrm>
            <a:off x="349102" y="1357793"/>
            <a:ext cx="10515600" cy="4351338"/>
          </a:xfrm>
        </p:spPr>
        <p:txBody>
          <a:bodyPr/>
          <a:lstStyle>
            <a:lvl1pPr marL="0" indent="0">
              <a:buFont typeface="Arial" panose="020B0604020202020204" pitchFamily="34" charset="0"/>
              <a:buNone/>
              <a:defRPr>
                <a:latin typeface="Roboto Slab" pitchFamily="2" charset="0"/>
                <a:ea typeface="Roboto Slab" pitchFamily="2" charset="0"/>
              </a:defRPr>
            </a:lvl1pPr>
            <a:lvl2pPr>
              <a:defRPr>
                <a:latin typeface="Roboto Slab" pitchFamily="2" charset="0"/>
                <a:ea typeface="Roboto Slab" pitchFamily="2" charset="0"/>
                <a:cs typeface="Open Sans" panose="020B0606030504020204" pitchFamily="34" charset="0"/>
              </a:defRPr>
            </a:lvl2pPr>
            <a:lvl3pPr>
              <a:defRPr>
                <a:latin typeface="Roboto Slab" pitchFamily="2" charset="0"/>
                <a:ea typeface="Roboto Slab" pitchFamily="2" charset="0"/>
              </a:defRPr>
            </a:lvl3pPr>
            <a:lvl4pPr>
              <a:defRPr>
                <a:latin typeface="Roboto Slab" pitchFamily="2" charset="0"/>
                <a:ea typeface="Roboto Slab" pitchFamily="2" charset="0"/>
              </a:defRPr>
            </a:lvl4pPr>
            <a:lvl5pPr>
              <a:defRPr>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75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85DAF-D309-497A-91D6-FD74E69B2697}"/>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Tree>
    <p:extLst>
      <p:ext uri="{BB962C8B-B14F-4D97-AF65-F5344CB8AC3E}">
        <p14:creationId xmlns:p14="http://schemas.microsoft.com/office/powerpoint/2010/main" val="162609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F4D777-BB6A-4C4E-A667-C6BB0F9E5870}"/>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Tree>
    <p:extLst>
      <p:ext uri="{BB962C8B-B14F-4D97-AF65-F5344CB8AC3E}">
        <p14:creationId xmlns:p14="http://schemas.microsoft.com/office/powerpoint/2010/main" val="277762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51D79-6D88-458D-8C95-23DDEB4C32F3}"/>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Tree>
    <p:extLst>
      <p:ext uri="{BB962C8B-B14F-4D97-AF65-F5344CB8AC3E}">
        <p14:creationId xmlns:p14="http://schemas.microsoft.com/office/powerpoint/2010/main" val="3381832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671335-B2F8-4630-9CC3-1BAA406B5AD1}"/>
              </a:ext>
            </a:extLst>
          </p:cNvPr>
          <p:cNvSpPr>
            <a:spLocks noGrp="1"/>
          </p:cNvSpPr>
          <p:nvPr>
            <p:ph type="title" hasCustomPrompt="1"/>
          </p:nvPr>
        </p:nvSpPr>
        <p:spPr>
          <a:xfrm>
            <a:off x="755502" y="2710389"/>
            <a:ext cx="3594825" cy="1437222"/>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Section title goes here—here</a:t>
            </a:r>
            <a:br>
              <a:rPr lang="en-US"/>
            </a:br>
            <a:r>
              <a:rPr lang="en-US"/>
              <a:t>I where it goes</a:t>
            </a:r>
          </a:p>
        </p:txBody>
      </p:sp>
    </p:spTree>
    <p:extLst>
      <p:ext uri="{BB962C8B-B14F-4D97-AF65-F5344CB8AC3E}">
        <p14:creationId xmlns:p14="http://schemas.microsoft.com/office/powerpoint/2010/main" val="2710389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clus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56F8C5-FD3E-4C60-A8A0-C0773FA32688}"/>
              </a:ext>
            </a:extLst>
          </p:cNvPr>
          <p:cNvSpPr>
            <a:spLocks noGrp="1"/>
          </p:cNvSpPr>
          <p:nvPr>
            <p:ph type="title" hasCustomPrompt="1"/>
          </p:nvPr>
        </p:nvSpPr>
        <p:spPr>
          <a:xfrm>
            <a:off x="349102" y="363869"/>
            <a:ext cx="10515600" cy="634335"/>
          </a:xfrm>
        </p:spPr>
        <p:txBody>
          <a:bodyPr>
            <a:normAutofit/>
          </a:bodyPr>
          <a:lstStyle>
            <a:lvl1pPr>
              <a:defRPr sz="2800">
                <a:solidFill>
                  <a:schemeClr val="bg1"/>
                </a:solidFill>
                <a:latin typeface="Roboto Slab Medium" pitchFamily="2" charset="0"/>
                <a:ea typeface="Roboto Slab Medium" pitchFamily="2" charset="0"/>
              </a:defRPr>
            </a:lvl1pPr>
          </a:lstStyle>
          <a:p>
            <a:r>
              <a:rPr lang="en-US"/>
              <a:t>Conclusion Slide Title</a:t>
            </a:r>
          </a:p>
        </p:txBody>
      </p:sp>
      <p:sp>
        <p:nvSpPr>
          <p:cNvPr id="8" name="Content Placeholder 2">
            <a:extLst>
              <a:ext uri="{FF2B5EF4-FFF2-40B4-BE49-F238E27FC236}">
                <a16:creationId xmlns:a16="http://schemas.microsoft.com/office/drawing/2014/main" id="{56EED276-D709-4E0B-9CB9-8BD2C20C45D1}"/>
              </a:ext>
            </a:extLst>
          </p:cNvPr>
          <p:cNvSpPr>
            <a:spLocks noGrp="1"/>
          </p:cNvSpPr>
          <p:nvPr>
            <p:ph idx="1" hasCustomPrompt="1"/>
          </p:nvPr>
        </p:nvSpPr>
        <p:spPr>
          <a:xfrm>
            <a:off x="349102" y="1357793"/>
            <a:ext cx="10515600" cy="4351338"/>
          </a:xfrm>
        </p:spPr>
        <p:txBody>
          <a:bodyPr/>
          <a:lstStyle>
            <a:lvl1pPr marL="0" indent="0">
              <a:buNone/>
              <a:defRPr>
                <a:solidFill>
                  <a:schemeClr val="bg1"/>
                </a:solidFill>
                <a:latin typeface="Roboto Slab" pitchFamily="2" charset="0"/>
                <a:ea typeface="Roboto Slab" pitchFamily="2" charset="0"/>
              </a:defRPr>
            </a:lvl1pPr>
            <a:lvl2pPr>
              <a:defRPr>
                <a:solidFill>
                  <a:schemeClr val="bg1"/>
                </a:solidFill>
                <a:latin typeface="Roboto Slab" pitchFamily="2" charset="0"/>
                <a:ea typeface="Roboto Slab" pitchFamily="2" charset="0"/>
                <a:cs typeface="Open Sans" panose="020B0606030504020204" pitchFamily="34" charset="0"/>
              </a:defRPr>
            </a:lvl2pPr>
            <a:lvl3pPr>
              <a:defRPr>
                <a:solidFill>
                  <a:schemeClr val="bg1"/>
                </a:solidFill>
                <a:latin typeface="Roboto Slab" pitchFamily="2" charset="0"/>
                <a:ea typeface="Roboto Slab" pitchFamily="2" charset="0"/>
              </a:defRPr>
            </a:lvl3pPr>
            <a:lvl4pPr>
              <a:defRPr>
                <a:solidFill>
                  <a:schemeClr val="bg1"/>
                </a:solidFill>
                <a:latin typeface="Roboto Slab" pitchFamily="2" charset="0"/>
                <a:ea typeface="Roboto Slab" pitchFamily="2" charset="0"/>
              </a:defRPr>
            </a:lvl4pPr>
            <a:lvl5pPr>
              <a:defRPr>
                <a:solidFill>
                  <a:schemeClr val="bg1"/>
                </a:solidFill>
                <a:latin typeface="Roboto Slab" pitchFamily="2" charset="0"/>
                <a:ea typeface="Roboto Slab" pitchFamily="2" charset="0"/>
              </a:defRPr>
            </a:lvl5pPr>
          </a:lstStyle>
          <a:p>
            <a:pPr lvl="0"/>
            <a:r>
              <a:rPr lang="en-US"/>
              <a:t>First Level Heading</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206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1A326-68C0-4177-ABC4-7CBEE8693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7F172-A723-4B6D-B4F6-CDA6F8DD7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D9EBE-A639-4F75-A63A-9094C3500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A5492-F962-4007-B9DE-461C385DFD5E}" type="datetimeFigureOut">
              <a:rPr lang="en-US" smtClean="0"/>
              <a:t>11/29/2021</a:t>
            </a:fld>
            <a:endParaRPr lang="en-US"/>
          </a:p>
        </p:txBody>
      </p:sp>
      <p:sp>
        <p:nvSpPr>
          <p:cNvPr id="5" name="Footer Placeholder 4">
            <a:extLst>
              <a:ext uri="{FF2B5EF4-FFF2-40B4-BE49-F238E27FC236}">
                <a16:creationId xmlns:a16="http://schemas.microsoft.com/office/drawing/2014/main" id="{9644F6C4-580E-45BA-84FF-68A79B790F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6EC06E-69E6-4C72-980E-841D5368E7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AE4EB-A2F8-4CF2-9FC4-CBDD4352D706}" type="slidenum">
              <a:rPr lang="en-US" smtClean="0"/>
              <a:t>‹#›</a:t>
            </a:fld>
            <a:endParaRPr lang="en-US"/>
          </a:p>
        </p:txBody>
      </p:sp>
    </p:spTree>
    <p:extLst>
      <p:ext uri="{BB962C8B-B14F-4D97-AF65-F5344CB8AC3E}">
        <p14:creationId xmlns:p14="http://schemas.microsoft.com/office/powerpoint/2010/main" val="860392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txassessmentdocs.atlassian.net/wiki/download/attachments/2547985319/Special%20Administration%20Request%20Decision%20Making%20Flowchart_2021-2022.pdf?version=1&amp;modificationDate=1636145487547&amp;cacheVersion=1&amp;api=v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4C6A-FF35-4960-8ED6-13DB2C5B6E35}"/>
              </a:ext>
            </a:extLst>
          </p:cNvPr>
          <p:cNvSpPr>
            <a:spLocks noGrp="1"/>
          </p:cNvSpPr>
          <p:nvPr>
            <p:ph type="title"/>
          </p:nvPr>
        </p:nvSpPr>
        <p:spPr>
          <a:xfrm>
            <a:off x="642381" y="2502998"/>
            <a:ext cx="4646057" cy="2031293"/>
          </a:xfrm>
        </p:spPr>
        <p:txBody>
          <a:bodyPr>
            <a:normAutofit/>
          </a:bodyPr>
          <a:lstStyle/>
          <a:p>
            <a:r>
              <a:rPr lang="en-US" dirty="0"/>
              <a:t>Special Administration Request Form Training</a:t>
            </a:r>
            <a:br>
              <a:rPr lang="en-US" dirty="0"/>
            </a:br>
            <a:br>
              <a:rPr lang="en-US" dirty="0"/>
            </a:br>
            <a:r>
              <a:rPr lang="en-US" dirty="0"/>
              <a:t>2021-2022</a:t>
            </a:r>
          </a:p>
        </p:txBody>
      </p:sp>
    </p:spTree>
    <p:extLst>
      <p:ext uri="{BB962C8B-B14F-4D97-AF65-F5344CB8AC3E}">
        <p14:creationId xmlns:p14="http://schemas.microsoft.com/office/powerpoint/2010/main" val="263097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28194"/>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793543"/>
            <a:ext cx="11705911" cy="1138773"/>
          </a:xfrm>
          <a:prstGeom prst="rect">
            <a:avLst/>
          </a:prstGeom>
          <a:noFill/>
        </p:spPr>
        <p:txBody>
          <a:bodyPr wrap="square" lIns="91440" tIns="45720" rIns="91440" bIns="45720" anchor="t">
            <a:spAutoFit/>
          </a:bodyPr>
          <a:lstStyle/>
          <a:p>
            <a:r>
              <a:rPr lang="en-US" dirty="0">
                <a:latin typeface="Roboto Slab"/>
              </a:rPr>
              <a:t>In the Administration section, select from each of the drop-down menus</a:t>
            </a:r>
            <a:r>
              <a:rPr lang="en-US" sz="1400" dirty="0">
                <a:latin typeface="Roboto Slab"/>
              </a:rPr>
              <a:t>.</a:t>
            </a:r>
          </a:p>
          <a:p>
            <a:endParaRPr lang="en-US" sz="1400" dirty="0">
              <a:solidFill>
                <a:srgbClr val="363534"/>
              </a:solidFill>
              <a:latin typeface="Roboto Slab"/>
              <a:ea typeface="Roboto Slab Light" pitchFamily="2" charset="0"/>
            </a:endParaRPr>
          </a:p>
          <a:p>
            <a:br>
              <a:rPr lang="en-US" dirty="0"/>
            </a:br>
            <a:endParaRPr lang="en-US" dirty="0"/>
          </a:p>
        </p:txBody>
      </p:sp>
      <p:pic>
        <p:nvPicPr>
          <p:cNvPr id="4" name="Picture 3" descr="Screen shot of the Administration section of the form">
            <a:extLst>
              <a:ext uri="{FF2B5EF4-FFF2-40B4-BE49-F238E27FC236}">
                <a16:creationId xmlns:a16="http://schemas.microsoft.com/office/drawing/2014/main" id="{54DB386E-E74D-4EBA-A2FA-9CED9666897F}"/>
              </a:ext>
            </a:extLst>
          </p:cNvPr>
          <p:cNvPicPr>
            <a:picLocks noChangeAspect="1"/>
          </p:cNvPicPr>
          <p:nvPr/>
        </p:nvPicPr>
        <p:blipFill>
          <a:blip r:embed="rId4"/>
          <a:stretch>
            <a:fillRect/>
          </a:stretch>
        </p:blipFill>
        <p:spPr>
          <a:xfrm>
            <a:off x="1336837" y="1366746"/>
            <a:ext cx="9527865" cy="4124507"/>
          </a:xfrm>
          <a:prstGeom prst="rect">
            <a:avLst/>
          </a:prstGeom>
          <a:ln w="38100">
            <a:solidFill>
              <a:schemeClr val="accent1"/>
            </a:solidFill>
          </a:ln>
        </p:spPr>
      </p:pic>
    </p:spTree>
    <p:extLst>
      <p:ext uri="{BB962C8B-B14F-4D97-AF65-F5344CB8AC3E}">
        <p14:creationId xmlns:p14="http://schemas.microsoft.com/office/powerpoint/2010/main" val="2400503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28194"/>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736981"/>
            <a:ext cx="11705911" cy="1969770"/>
          </a:xfrm>
          <a:prstGeom prst="rect">
            <a:avLst/>
          </a:prstGeom>
          <a:noFill/>
        </p:spPr>
        <p:txBody>
          <a:bodyPr wrap="square" lIns="91440" tIns="45720" rIns="91440" bIns="45720" anchor="t">
            <a:spAutoFit/>
          </a:bodyPr>
          <a:lstStyle/>
          <a:p>
            <a:r>
              <a:rPr lang="en-US" dirty="0">
                <a:latin typeface="Roboto Slab"/>
              </a:rPr>
              <a:t>If the student who is receiving the special administration also needs a designated support that requires TEA approval, indicate the designated support being requested in this section and verify that the student uses the designated support during classroom instruction and testing. If a designated support is not being requested, skip this section and proceed to the affirmation section of the form.</a:t>
            </a:r>
            <a:endParaRPr lang="en-US" sz="1400" dirty="0">
              <a:latin typeface="Roboto Slab"/>
            </a:endParaRPr>
          </a:p>
          <a:p>
            <a:endParaRPr lang="en-US" sz="1400" dirty="0">
              <a:solidFill>
                <a:srgbClr val="363534"/>
              </a:solidFill>
              <a:latin typeface="Roboto Slab"/>
              <a:ea typeface="Roboto Slab Light" pitchFamily="2" charset="0"/>
            </a:endParaRPr>
          </a:p>
          <a:p>
            <a:br>
              <a:rPr lang="en-US" dirty="0"/>
            </a:br>
            <a:endParaRPr lang="en-US" dirty="0"/>
          </a:p>
        </p:txBody>
      </p:sp>
      <p:pic>
        <p:nvPicPr>
          <p:cNvPr id="6" name="Picture 5" descr="Screen shot of the designated supports section of the form.">
            <a:extLst>
              <a:ext uri="{FF2B5EF4-FFF2-40B4-BE49-F238E27FC236}">
                <a16:creationId xmlns:a16="http://schemas.microsoft.com/office/drawing/2014/main" id="{61943A56-12FD-4854-B82B-0F2881866941}"/>
              </a:ext>
            </a:extLst>
          </p:cNvPr>
          <p:cNvPicPr>
            <a:picLocks noChangeAspect="1"/>
          </p:cNvPicPr>
          <p:nvPr/>
        </p:nvPicPr>
        <p:blipFill>
          <a:blip r:embed="rId4"/>
          <a:stretch>
            <a:fillRect/>
          </a:stretch>
        </p:blipFill>
        <p:spPr>
          <a:xfrm>
            <a:off x="349102" y="1969282"/>
            <a:ext cx="7842791" cy="3605605"/>
          </a:xfrm>
          <a:prstGeom prst="rect">
            <a:avLst/>
          </a:prstGeom>
          <a:ln w="38100">
            <a:solidFill>
              <a:schemeClr val="accent1"/>
            </a:solidFill>
          </a:ln>
        </p:spPr>
      </p:pic>
      <p:pic>
        <p:nvPicPr>
          <p:cNvPr id="8" name="Picture 7" descr="Screen shot of the verification of eligibility section of the form.">
            <a:extLst>
              <a:ext uri="{FF2B5EF4-FFF2-40B4-BE49-F238E27FC236}">
                <a16:creationId xmlns:a16="http://schemas.microsoft.com/office/drawing/2014/main" id="{0FC287DC-CD47-4B1E-9C77-B3227611BE24}"/>
              </a:ext>
            </a:extLst>
          </p:cNvPr>
          <p:cNvPicPr>
            <a:picLocks noChangeAspect="1"/>
          </p:cNvPicPr>
          <p:nvPr/>
        </p:nvPicPr>
        <p:blipFill>
          <a:blip r:embed="rId5"/>
          <a:stretch>
            <a:fillRect/>
          </a:stretch>
        </p:blipFill>
        <p:spPr>
          <a:xfrm>
            <a:off x="4492877" y="4756220"/>
            <a:ext cx="7398031" cy="1056862"/>
          </a:xfrm>
          <a:prstGeom prst="rect">
            <a:avLst/>
          </a:prstGeom>
          <a:ln w="38100">
            <a:solidFill>
              <a:schemeClr val="accent1"/>
            </a:solidFill>
          </a:ln>
        </p:spPr>
      </p:pic>
    </p:spTree>
    <p:extLst>
      <p:ext uri="{BB962C8B-B14F-4D97-AF65-F5344CB8AC3E}">
        <p14:creationId xmlns:p14="http://schemas.microsoft.com/office/powerpoint/2010/main" val="534712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28194"/>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944372"/>
            <a:ext cx="11705911" cy="1138773"/>
          </a:xfrm>
          <a:prstGeom prst="rect">
            <a:avLst/>
          </a:prstGeom>
          <a:noFill/>
        </p:spPr>
        <p:txBody>
          <a:bodyPr wrap="square" lIns="91440" tIns="45720" rIns="91440" bIns="45720" anchor="t">
            <a:spAutoFit/>
          </a:bodyPr>
          <a:lstStyle/>
          <a:p>
            <a:r>
              <a:rPr lang="en-US" dirty="0">
                <a:latin typeface="Roboto Slab"/>
              </a:rPr>
              <a:t>For each designated support that was selected, you must indicate how the student meets the eligibility criteria.</a:t>
            </a:r>
          </a:p>
          <a:p>
            <a:endParaRPr lang="en-US" sz="1400" dirty="0">
              <a:solidFill>
                <a:srgbClr val="363534"/>
              </a:solidFill>
              <a:latin typeface="Roboto Slab"/>
              <a:ea typeface="Roboto Slab Light" pitchFamily="2" charset="0"/>
            </a:endParaRPr>
          </a:p>
          <a:p>
            <a:br>
              <a:rPr lang="en-US" dirty="0"/>
            </a:br>
            <a:endParaRPr lang="en-US" dirty="0"/>
          </a:p>
        </p:txBody>
      </p:sp>
      <p:pic>
        <p:nvPicPr>
          <p:cNvPr id="4" name="Picture 3" descr="screen shot of the eligibility section of the form.">
            <a:extLst>
              <a:ext uri="{FF2B5EF4-FFF2-40B4-BE49-F238E27FC236}">
                <a16:creationId xmlns:a16="http://schemas.microsoft.com/office/drawing/2014/main" id="{AEB5F415-D4B8-4752-A943-96B275BBE5F2}"/>
              </a:ext>
            </a:extLst>
          </p:cNvPr>
          <p:cNvPicPr>
            <a:picLocks noChangeAspect="1"/>
          </p:cNvPicPr>
          <p:nvPr/>
        </p:nvPicPr>
        <p:blipFill>
          <a:blip r:embed="rId4"/>
          <a:stretch>
            <a:fillRect/>
          </a:stretch>
        </p:blipFill>
        <p:spPr>
          <a:xfrm>
            <a:off x="1638300" y="1938700"/>
            <a:ext cx="8915400" cy="2676525"/>
          </a:xfrm>
          <a:prstGeom prst="rect">
            <a:avLst/>
          </a:prstGeom>
          <a:ln w="38100">
            <a:solidFill>
              <a:schemeClr val="accent1"/>
            </a:solidFill>
          </a:ln>
        </p:spPr>
      </p:pic>
    </p:spTree>
    <p:extLst>
      <p:ext uri="{BB962C8B-B14F-4D97-AF65-F5344CB8AC3E}">
        <p14:creationId xmlns:p14="http://schemas.microsoft.com/office/powerpoint/2010/main" val="1337288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99913"/>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699271"/>
            <a:ext cx="11705911" cy="1415772"/>
          </a:xfrm>
          <a:prstGeom prst="rect">
            <a:avLst/>
          </a:prstGeom>
          <a:noFill/>
        </p:spPr>
        <p:txBody>
          <a:bodyPr wrap="square" lIns="91440" tIns="45720" rIns="91440" bIns="45720" anchor="t">
            <a:spAutoFit/>
          </a:bodyPr>
          <a:lstStyle/>
          <a:p>
            <a:r>
              <a:rPr lang="en-US" dirty="0">
                <a:latin typeface="Roboto Slab"/>
              </a:rPr>
              <a:t>In the Accommodation Rationale section, provide the information that is required for each designated support being requested.</a:t>
            </a:r>
          </a:p>
          <a:p>
            <a:endParaRPr lang="en-US" sz="1400" dirty="0">
              <a:solidFill>
                <a:srgbClr val="363534"/>
              </a:solidFill>
              <a:latin typeface="Roboto Slab"/>
              <a:ea typeface="Roboto Slab Light" pitchFamily="2" charset="0"/>
            </a:endParaRPr>
          </a:p>
          <a:p>
            <a:br>
              <a:rPr lang="en-US" dirty="0"/>
            </a:br>
            <a:endParaRPr lang="en-US" dirty="0"/>
          </a:p>
        </p:txBody>
      </p:sp>
      <p:pic>
        <p:nvPicPr>
          <p:cNvPr id="4" name="Picture 3" descr="Screen shot of the Extra Day required information  section of the form.">
            <a:extLst>
              <a:ext uri="{FF2B5EF4-FFF2-40B4-BE49-F238E27FC236}">
                <a16:creationId xmlns:a16="http://schemas.microsoft.com/office/drawing/2014/main" id="{C0F2975F-7FF3-4F97-91EB-976E285CC346}"/>
              </a:ext>
            </a:extLst>
          </p:cNvPr>
          <p:cNvPicPr>
            <a:picLocks noChangeAspect="1"/>
          </p:cNvPicPr>
          <p:nvPr/>
        </p:nvPicPr>
        <p:blipFill rotWithShape="1">
          <a:blip r:embed="rId4"/>
          <a:srcRect b="43322"/>
          <a:stretch/>
        </p:blipFill>
        <p:spPr>
          <a:xfrm>
            <a:off x="207390" y="1377125"/>
            <a:ext cx="11579880" cy="2130046"/>
          </a:xfrm>
          <a:prstGeom prst="rect">
            <a:avLst/>
          </a:prstGeom>
          <a:ln w="38100">
            <a:solidFill>
              <a:schemeClr val="accent1"/>
            </a:solidFill>
          </a:ln>
        </p:spPr>
      </p:pic>
      <p:pic>
        <p:nvPicPr>
          <p:cNvPr id="8" name="Picture 7" descr="Screen shot of the Accommodation rationale section of the form.">
            <a:extLst>
              <a:ext uri="{FF2B5EF4-FFF2-40B4-BE49-F238E27FC236}">
                <a16:creationId xmlns:a16="http://schemas.microsoft.com/office/drawing/2014/main" id="{FB7BE253-DF8F-4ED0-A8D7-261CFC0B478B}"/>
              </a:ext>
            </a:extLst>
          </p:cNvPr>
          <p:cNvPicPr>
            <a:picLocks noChangeAspect="1"/>
          </p:cNvPicPr>
          <p:nvPr/>
        </p:nvPicPr>
        <p:blipFill rotWithShape="1">
          <a:blip r:embed="rId5"/>
          <a:srcRect r="4827"/>
          <a:stretch/>
        </p:blipFill>
        <p:spPr>
          <a:xfrm>
            <a:off x="207390" y="3733397"/>
            <a:ext cx="11603400" cy="2265073"/>
          </a:xfrm>
          <a:prstGeom prst="rect">
            <a:avLst/>
          </a:prstGeom>
          <a:ln w="38100">
            <a:solidFill>
              <a:schemeClr val="accent1"/>
            </a:solidFill>
          </a:ln>
        </p:spPr>
      </p:pic>
      <p:sp>
        <p:nvSpPr>
          <p:cNvPr id="12" name="Arrow: Down 11" descr="Arrow pointing from the required information to the rationale box.">
            <a:extLst>
              <a:ext uri="{FF2B5EF4-FFF2-40B4-BE49-F238E27FC236}">
                <a16:creationId xmlns:a16="http://schemas.microsoft.com/office/drawing/2014/main" id="{CB80E80C-FDAF-422D-9539-C71C87E1F2B6}"/>
              </a:ext>
            </a:extLst>
          </p:cNvPr>
          <p:cNvSpPr/>
          <p:nvPr/>
        </p:nvSpPr>
        <p:spPr>
          <a:xfrm>
            <a:off x="1979629" y="3505480"/>
            <a:ext cx="650450" cy="14157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descr="circle showing where to drag the box to make it bigger">
            <a:extLst>
              <a:ext uri="{FF2B5EF4-FFF2-40B4-BE49-F238E27FC236}">
                <a16:creationId xmlns:a16="http://schemas.microsoft.com/office/drawing/2014/main" id="{E1938516-C275-4A02-B569-26564F1D0DDB}"/>
              </a:ext>
            </a:extLst>
          </p:cNvPr>
          <p:cNvSpPr/>
          <p:nvPr/>
        </p:nvSpPr>
        <p:spPr>
          <a:xfrm>
            <a:off x="4242062" y="5712643"/>
            <a:ext cx="386499" cy="285827"/>
          </a:xfrm>
          <a:prstGeom prst="ellipse">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65FEF81-F88F-430D-8BCF-F2C76D26E171}"/>
              </a:ext>
              <a:ext uri="{C183D7F6-B498-43B3-948B-1728B52AA6E4}">
                <adec:decorative xmlns:adec="http://schemas.microsoft.com/office/drawing/2017/decorative" val="1"/>
              </a:ext>
            </a:extLst>
          </p:cNvPr>
          <p:cNvCxnSpPr/>
          <p:nvPr/>
        </p:nvCxnSpPr>
        <p:spPr>
          <a:xfrm flipH="1">
            <a:off x="4628561" y="5439266"/>
            <a:ext cx="1904214" cy="395926"/>
          </a:xfrm>
          <a:prstGeom prst="straightConnector1">
            <a:avLst/>
          </a:prstGeom>
          <a:ln w="3810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196626-57D1-41CA-948E-33A682092CCC}"/>
              </a:ext>
            </a:extLst>
          </p:cNvPr>
          <p:cNvSpPr txBox="1"/>
          <p:nvPr/>
        </p:nvSpPr>
        <p:spPr>
          <a:xfrm>
            <a:off x="6532775" y="4986777"/>
            <a:ext cx="4421171" cy="646331"/>
          </a:xfrm>
          <a:prstGeom prst="rect">
            <a:avLst/>
          </a:prstGeom>
          <a:solidFill>
            <a:srgbClr val="4472C4"/>
          </a:solidFill>
        </p:spPr>
        <p:txBody>
          <a:bodyPr wrap="square" rtlCol="0">
            <a:spAutoFit/>
          </a:bodyPr>
          <a:lstStyle/>
          <a:p>
            <a:r>
              <a:rPr lang="en-US">
                <a:solidFill>
                  <a:schemeClr val="bg1"/>
                </a:solidFill>
              </a:rPr>
              <a:t>Use your mouse to drag the rationale box to make it bigger.</a:t>
            </a:r>
          </a:p>
        </p:txBody>
      </p:sp>
    </p:spTree>
    <p:extLst>
      <p:ext uri="{BB962C8B-B14F-4D97-AF65-F5344CB8AC3E}">
        <p14:creationId xmlns:p14="http://schemas.microsoft.com/office/powerpoint/2010/main" val="2724810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47052"/>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80" y="1087210"/>
            <a:ext cx="11087075" cy="923330"/>
          </a:xfrm>
          <a:prstGeom prst="rect">
            <a:avLst/>
          </a:prstGeom>
          <a:noFill/>
        </p:spPr>
        <p:txBody>
          <a:bodyPr wrap="square" lIns="91440" tIns="45720" rIns="91440" bIns="45720" anchor="t">
            <a:spAutoFit/>
          </a:bodyPr>
          <a:lstStyle/>
          <a:p>
            <a:r>
              <a:rPr lang="en-US" dirty="0">
                <a:latin typeface="Roboto Slab"/>
              </a:rPr>
              <a:t>Below is an example of an incomplete rationale for the Extra Day accommodation and an example of a rationale that has the required information for the Extra Day accommodation.</a:t>
            </a:r>
            <a:br>
              <a:rPr lang="en-US" dirty="0"/>
            </a:br>
            <a:endParaRPr lang="en-US" dirty="0"/>
          </a:p>
        </p:txBody>
      </p:sp>
      <p:sp>
        <p:nvSpPr>
          <p:cNvPr id="10" name="TextBox 9">
            <a:extLst>
              <a:ext uri="{FF2B5EF4-FFF2-40B4-BE49-F238E27FC236}">
                <a16:creationId xmlns:a16="http://schemas.microsoft.com/office/drawing/2014/main" id="{D867EE41-D115-480B-ADCD-CC58382B8643}"/>
              </a:ext>
            </a:extLst>
          </p:cNvPr>
          <p:cNvSpPr txBox="1"/>
          <p:nvPr/>
        </p:nvSpPr>
        <p:spPr>
          <a:xfrm>
            <a:off x="186233" y="2010540"/>
            <a:ext cx="5776810" cy="369332"/>
          </a:xfrm>
          <a:prstGeom prst="rect">
            <a:avLst/>
          </a:prstGeom>
          <a:noFill/>
        </p:spPr>
        <p:txBody>
          <a:bodyPr wrap="square" rtlCol="0">
            <a:spAutoFit/>
          </a:bodyPr>
          <a:lstStyle/>
          <a:p>
            <a:pPr algn="ctr"/>
            <a:r>
              <a:rPr lang="en-US">
                <a:solidFill>
                  <a:srgbClr val="FF0000"/>
                </a:solidFill>
              </a:rPr>
              <a:t>Incomplete Rationale</a:t>
            </a:r>
          </a:p>
        </p:txBody>
      </p:sp>
      <p:pic>
        <p:nvPicPr>
          <p:cNvPr id="7" name="Picture 6" descr="Box showing an incomplete rationale">
            <a:extLst>
              <a:ext uri="{FF2B5EF4-FFF2-40B4-BE49-F238E27FC236}">
                <a16:creationId xmlns:a16="http://schemas.microsoft.com/office/drawing/2014/main" id="{066AEB21-93D7-4C5F-BDB7-8BC7A47A86A0}"/>
              </a:ext>
            </a:extLst>
          </p:cNvPr>
          <p:cNvPicPr>
            <a:picLocks noChangeAspect="1"/>
          </p:cNvPicPr>
          <p:nvPr/>
        </p:nvPicPr>
        <p:blipFill>
          <a:blip r:embed="rId4"/>
          <a:stretch>
            <a:fillRect/>
          </a:stretch>
        </p:blipFill>
        <p:spPr>
          <a:xfrm>
            <a:off x="195858" y="2498799"/>
            <a:ext cx="5776810" cy="3035727"/>
          </a:xfrm>
          <a:prstGeom prst="rect">
            <a:avLst/>
          </a:prstGeom>
        </p:spPr>
      </p:pic>
      <p:sp>
        <p:nvSpPr>
          <p:cNvPr id="11" name="TextBox 10">
            <a:extLst>
              <a:ext uri="{FF2B5EF4-FFF2-40B4-BE49-F238E27FC236}">
                <a16:creationId xmlns:a16="http://schemas.microsoft.com/office/drawing/2014/main" id="{053856CF-5F90-4504-BEAD-35CC51A3B1A5}"/>
              </a:ext>
            </a:extLst>
          </p:cNvPr>
          <p:cNvSpPr txBox="1"/>
          <p:nvPr/>
        </p:nvSpPr>
        <p:spPr>
          <a:xfrm>
            <a:off x="6163554" y="2010540"/>
            <a:ext cx="5776810" cy="369332"/>
          </a:xfrm>
          <a:prstGeom prst="rect">
            <a:avLst/>
          </a:prstGeom>
          <a:noFill/>
        </p:spPr>
        <p:txBody>
          <a:bodyPr wrap="square" rtlCol="0">
            <a:spAutoFit/>
          </a:bodyPr>
          <a:lstStyle/>
          <a:p>
            <a:pPr algn="ctr"/>
            <a:r>
              <a:rPr lang="en-US">
                <a:solidFill>
                  <a:srgbClr val="00B050"/>
                </a:solidFill>
              </a:rPr>
              <a:t>Complete Rationale</a:t>
            </a:r>
          </a:p>
        </p:txBody>
      </p:sp>
      <p:pic>
        <p:nvPicPr>
          <p:cNvPr id="4" name="Picture 3" descr="Box showing a complete rationale.">
            <a:extLst>
              <a:ext uri="{FF2B5EF4-FFF2-40B4-BE49-F238E27FC236}">
                <a16:creationId xmlns:a16="http://schemas.microsoft.com/office/drawing/2014/main" id="{0BD6FA9F-A27B-43E8-B1F3-7230ECAAB610}"/>
              </a:ext>
            </a:extLst>
          </p:cNvPr>
          <p:cNvPicPr>
            <a:picLocks noChangeAspect="1"/>
          </p:cNvPicPr>
          <p:nvPr/>
        </p:nvPicPr>
        <p:blipFill>
          <a:blip r:embed="rId5"/>
          <a:stretch>
            <a:fillRect/>
          </a:stretch>
        </p:blipFill>
        <p:spPr>
          <a:xfrm>
            <a:off x="6152236" y="2484312"/>
            <a:ext cx="5775940" cy="3035727"/>
          </a:xfrm>
          <a:prstGeom prst="rect">
            <a:avLst/>
          </a:prstGeom>
        </p:spPr>
      </p:pic>
      <p:sp>
        <p:nvSpPr>
          <p:cNvPr id="8" name="Rectangle 7">
            <a:extLst>
              <a:ext uri="{FF2B5EF4-FFF2-40B4-BE49-F238E27FC236}">
                <a16:creationId xmlns:a16="http://schemas.microsoft.com/office/drawing/2014/main" id="{4BAE2A79-25EA-4E01-9689-AA352DC61D32}"/>
              </a:ext>
              <a:ext uri="{C183D7F6-B498-43B3-948B-1728B52AA6E4}">
                <adec:decorative xmlns:adec="http://schemas.microsoft.com/office/drawing/2017/decorative" val="1"/>
              </a:ext>
            </a:extLst>
          </p:cNvPr>
          <p:cNvSpPr/>
          <p:nvPr/>
        </p:nvSpPr>
        <p:spPr>
          <a:xfrm>
            <a:off x="186233" y="2498799"/>
            <a:ext cx="5776810" cy="30212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2F0AD5-EF77-465E-A9CB-7695073D60E2}"/>
              </a:ext>
              <a:ext uri="{C183D7F6-B498-43B3-948B-1728B52AA6E4}">
                <adec:decorative xmlns:adec="http://schemas.microsoft.com/office/drawing/2017/decorative" val="1"/>
              </a:ext>
            </a:extLst>
          </p:cNvPr>
          <p:cNvSpPr/>
          <p:nvPr/>
        </p:nvSpPr>
        <p:spPr>
          <a:xfrm>
            <a:off x="6163554" y="2498799"/>
            <a:ext cx="5776810" cy="30212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184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363869"/>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1076346"/>
            <a:ext cx="11681641" cy="1354217"/>
          </a:xfrm>
          <a:prstGeom prst="rect">
            <a:avLst/>
          </a:prstGeom>
          <a:noFill/>
        </p:spPr>
        <p:txBody>
          <a:bodyPr wrap="square" lIns="91440" tIns="45720" rIns="91440" bIns="45720" anchor="t">
            <a:spAutoFit/>
          </a:bodyPr>
          <a:lstStyle/>
          <a:p>
            <a:r>
              <a:rPr lang="en-US" sz="1600" dirty="0">
                <a:latin typeface="Roboto Slab"/>
              </a:rPr>
              <a:t>If the student was approved in a previous year for the same designated support that is currently being requested, provide the prior year request ID. This facilitates quicker processing of the current request.</a:t>
            </a:r>
          </a:p>
          <a:p>
            <a:endParaRPr lang="en-US" sz="1400" dirty="0">
              <a:solidFill>
                <a:srgbClr val="363534"/>
              </a:solidFill>
              <a:latin typeface="Roboto Slab"/>
              <a:ea typeface="Roboto Slab Light" pitchFamily="2" charset="0"/>
            </a:endParaRPr>
          </a:p>
          <a:p>
            <a:br>
              <a:rPr lang="en-US" dirty="0"/>
            </a:br>
            <a:endParaRPr lang="en-US" dirty="0"/>
          </a:p>
        </p:txBody>
      </p:sp>
      <p:pic>
        <p:nvPicPr>
          <p:cNvPr id="4" name="Picture 3" descr="Screen shot of the Prior year ID section of the form.">
            <a:extLst>
              <a:ext uri="{FF2B5EF4-FFF2-40B4-BE49-F238E27FC236}">
                <a16:creationId xmlns:a16="http://schemas.microsoft.com/office/drawing/2014/main" id="{E1658863-31D4-49B0-BD89-D37126FD8FDA}"/>
              </a:ext>
            </a:extLst>
          </p:cNvPr>
          <p:cNvPicPr>
            <a:picLocks noChangeAspect="1"/>
          </p:cNvPicPr>
          <p:nvPr/>
        </p:nvPicPr>
        <p:blipFill>
          <a:blip r:embed="rId4"/>
          <a:stretch>
            <a:fillRect/>
          </a:stretch>
        </p:blipFill>
        <p:spPr>
          <a:xfrm>
            <a:off x="166539" y="1776604"/>
            <a:ext cx="11858920" cy="1096589"/>
          </a:xfrm>
          <a:prstGeom prst="rect">
            <a:avLst/>
          </a:prstGeom>
          <a:ln w="38100">
            <a:solidFill>
              <a:schemeClr val="accent1"/>
            </a:solidFill>
          </a:ln>
        </p:spPr>
      </p:pic>
      <p:sp>
        <p:nvSpPr>
          <p:cNvPr id="9" name="TextBox 8">
            <a:extLst>
              <a:ext uri="{FF2B5EF4-FFF2-40B4-BE49-F238E27FC236}">
                <a16:creationId xmlns:a16="http://schemas.microsoft.com/office/drawing/2014/main" id="{D5EF0174-9BD0-4F2E-B293-FAC0A1BF8A8B}"/>
              </a:ext>
            </a:extLst>
          </p:cNvPr>
          <p:cNvSpPr txBox="1"/>
          <p:nvPr/>
        </p:nvSpPr>
        <p:spPr>
          <a:xfrm>
            <a:off x="255180" y="3048109"/>
            <a:ext cx="11681640" cy="1569660"/>
          </a:xfrm>
          <a:prstGeom prst="rect">
            <a:avLst/>
          </a:prstGeom>
          <a:noFill/>
        </p:spPr>
        <p:txBody>
          <a:bodyPr wrap="square" lIns="91440" tIns="45720" rIns="91440" bIns="45720" anchor="t">
            <a:spAutoFit/>
          </a:bodyPr>
          <a:lstStyle/>
          <a:p>
            <a:r>
              <a:rPr lang="en-US" sz="1600" dirty="0">
                <a:latin typeface="Roboto Slab"/>
              </a:rPr>
              <a:t>Next, enter a local tracking number (optional) and upload supporting documentation for the support being requested. Confidential student information, such as pages from an IEP or medical documents, should never be attached to a request. Attachments providing additional support for your rationale should include only a summary of local documentation.</a:t>
            </a:r>
          </a:p>
          <a:p>
            <a:endParaRPr lang="en-US" sz="1600" dirty="0">
              <a:solidFill>
                <a:srgbClr val="363534"/>
              </a:solidFill>
              <a:latin typeface="Roboto Slab"/>
              <a:ea typeface="Roboto Slab Light" pitchFamily="2" charset="0"/>
            </a:endParaRPr>
          </a:p>
          <a:p>
            <a:br>
              <a:rPr lang="en-US" sz="1600" dirty="0"/>
            </a:br>
            <a:endParaRPr lang="en-US" sz="1600" dirty="0"/>
          </a:p>
        </p:txBody>
      </p:sp>
      <p:pic>
        <p:nvPicPr>
          <p:cNvPr id="6" name="Picture 5" descr="screen shot of the prior year's accommodation ID section of the form.">
            <a:extLst>
              <a:ext uri="{FF2B5EF4-FFF2-40B4-BE49-F238E27FC236}">
                <a16:creationId xmlns:a16="http://schemas.microsoft.com/office/drawing/2014/main" id="{55E12E0E-8911-4E09-A979-D2E74EACD4EA}"/>
              </a:ext>
            </a:extLst>
          </p:cNvPr>
          <p:cNvPicPr>
            <a:picLocks noChangeAspect="1"/>
          </p:cNvPicPr>
          <p:nvPr/>
        </p:nvPicPr>
        <p:blipFill>
          <a:blip r:embed="rId5"/>
          <a:stretch>
            <a:fillRect/>
          </a:stretch>
        </p:blipFill>
        <p:spPr>
          <a:xfrm>
            <a:off x="166539" y="3969383"/>
            <a:ext cx="11858920" cy="2020599"/>
          </a:xfrm>
          <a:prstGeom prst="rect">
            <a:avLst/>
          </a:prstGeom>
          <a:ln w="38100">
            <a:solidFill>
              <a:schemeClr val="accent1"/>
            </a:solidFill>
          </a:ln>
        </p:spPr>
      </p:pic>
    </p:spTree>
    <p:extLst>
      <p:ext uri="{BB962C8B-B14F-4D97-AF65-F5344CB8AC3E}">
        <p14:creationId xmlns:p14="http://schemas.microsoft.com/office/powerpoint/2010/main" val="4066924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363869"/>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80" y="1087210"/>
            <a:ext cx="11087075" cy="923330"/>
          </a:xfrm>
          <a:prstGeom prst="rect">
            <a:avLst/>
          </a:prstGeom>
          <a:noFill/>
        </p:spPr>
        <p:txBody>
          <a:bodyPr wrap="square" lIns="91440" tIns="45720" rIns="91440" bIns="45720" anchor="t">
            <a:spAutoFit/>
          </a:bodyPr>
          <a:lstStyle/>
          <a:p>
            <a:r>
              <a:rPr lang="en-US"/>
              <a:t>Upon submission of the form, the submitter will receive a request ID number. This request ID should be recorded or printed for future reference. </a:t>
            </a:r>
            <a:br>
              <a:rPr lang="en-US"/>
            </a:br>
            <a:endParaRPr lang="en-US"/>
          </a:p>
        </p:txBody>
      </p:sp>
      <p:pic>
        <p:nvPicPr>
          <p:cNvPr id="6" name="Picture 5" descr="Screen shot of the submission confirmation with the request ID">
            <a:extLst>
              <a:ext uri="{FF2B5EF4-FFF2-40B4-BE49-F238E27FC236}">
                <a16:creationId xmlns:a16="http://schemas.microsoft.com/office/drawing/2014/main" id="{1217ACED-15F7-4590-AE7E-CE2412EC64F4}"/>
              </a:ext>
            </a:extLst>
          </p:cNvPr>
          <p:cNvPicPr>
            <a:picLocks noChangeAspect="1"/>
          </p:cNvPicPr>
          <p:nvPr/>
        </p:nvPicPr>
        <p:blipFill>
          <a:blip r:embed="rId4"/>
          <a:stretch>
            <a:fillRect/>
          </a:stretch>
        </p:blipFill>
        <p:spPr>
          <a:xfrm>
            <a:off x="3433762" y="2076450"/>
            <a:ext cx="5324475" cy="2705100"/>
          </a:xfrm>
          <a:prstGeom prst="rect">
            <a:avLst/>
          </a:prstGeom>
          <a:ln w="38100">
            <a:solidFill>
              <a:schemeClr val="accent1"/>
            </a:solidFill>
          </a:ln>
        </p:spPr>
      </p:pic>
    </p:spTree>
    <p:extLst>
      <p:ext uri="{BB962C8B-B14F-4D97-AF65-F5344CB8AC3E}">
        <p14:creationId xmlns:p14="http://schemas.microsoft.com/office/powerpoint/2010/main" val="2376270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C4C2-AFA7-42B4-9CC9-74EA715BFB1E}"/>
              </a:ext>
            </a:extLst>
          </p:cNvPr>
          <p:cNvSpPr>
            <a:spLocks noGrp="1"/>
          </p:cNvSpPr>
          <p:nvPr>
            <p:ph type="title"/>
          </p:nvPr>
        </p:nvSpPr>
        <p:spPr>
          <a:xfrm>
            <a:off x="349102" y="203610"/>
            <a:ext cx="10515600" cy="634335"/>
          </a:xfrm>
        </p:spPr>
        <p:txBody>
          <a:bodyPr/>
          <a:lstStyle/>
          <a:p>
            <a:r>
              <a:rPr lang="en-US" dirty="0"/>
              <a:t>Special Administration Request Form</a:t>
            </a:r>
          </a:p>
        </p:txBody>
      </p:sp>
      <p:sp>
        <p:nvSpPr>
          <p:cNvPr id="5" name="Content Placeholder 4">
            <a:extLst>
              <a:ext uri="{FF2B5EF4-FFF2-40B4-BE49-F238E27FC236}">
                <a16:creationId xmlns:a16="http://schemas.microsoft.com/office/drawing/2014/main" id="{711B45E8-9AEC-417E-B9D8-6F034AA2A74B}"/>
              </a:ext>
            </a:extLst>
          </p:cNvPr>
          <p:cNvSpPr txBox="1">
            <a:spLocks noGrp="1"/>
          </p:cNvSpPr>
          <p:nvPr>
            <p:ph idx="1"/>
          </p:nvPr>
        </p:nvSpPr>
        <p:spPr>
          <a:xfrm>
            <a:off x="349102" y="961385"/>
            <a:ext cx="10515600" cy="435914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800" dirty="0"/>
              <a:t>If the submitter is not the DTC, the request will be forwarded to the DTC for approval to process. The submitter will be copied on communication about the request.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submitter and the DTC will be contacted about any additional information that is needed.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Requests may take a week or more to process.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DTC and the submitter will receive special administration request decisions via email. It is important to read the email communication thoroughly, as it may contain additional instructions.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If there are any questions about the Special Administration Request process, please contact the Texas Support Center at </a:t>
            </a:r>
            <a:r>
              <a:rPr lang="en-US" sz="1800" b="0" i="0" dirty="0">
                <a:effectLst/>
                <a:latin typeface="Roboto" panose="02000000000000000000" pitchFamily="2" charset="0"/>
              </a:rPr>
              <a:t>833-601-8821.</a:t>
            </a:r>
            <a:br>
              <a:rPr lang="en-US" sz="1800" dirty="0"/>
            </a:br>
            <a:endParaRPr lang="en-US" sz="1800" dirty="0"/>
          </a:p>
        </p:txBody>
      </p:sp>
    </p:spTree>
    <p:extLst>
      <p:ext uri="{BB962C8B-B14F-4D97-AF65-F5344CB8AC3E}">
        <p14:creationId xmlns:p14="http://schemas.microsoft.com/office/powerpoint/2010/main" val="2668441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descr="Slide title: Online Accommodation Request Form">
            <a:extLst>
              <a:ext uri="{FF2B5EF4-FFF2-40B4-BE49-F238E27FC236}">
                <a16:creationId xmlns:a16="http://schemas.microsoft.com/office/drawing/2014/main" id="{524BD980-2A2C-4D96-A029-2E5D57C227C5}"/>
              </a:ext>
            </a:extLst>
          </p:cNvPr>
          <p:cNvSpPr txBox="1">
            <a:spLocks noGrp="1"/>
          </p:cNvSpPr>
          <p:nvPr>
            <p:ph type="title" idx="4294967295"/>
          </p:nvPr>
        </p:nvSpPr>
        <p:spPr>
          <a:xfrm>
            <a:off x="255180" y="166940"/>
            <a:ext cx="10398024"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170336" y="982081"/>
            <a:ext cx="11936821" cy="5148076"/>
          </a:xfrm>
          <a:prstGeom prst="rect">
            <a:avLst/>
          </a:prstGeom>
          <a:noFill/>
        </p:spPr>
        <p:txBody>
          <a:bodyPr wrap="square" lIns="91440" tIns="45720" rIns="91440" bIns="45720" anchor="t">
            <a:spAutoFit/>
          </a:bodyPr>
          <a:lstStyle/>
          <a:p>
            <a:pPr marL="0" marR="0">
              <a:lnSpc>
                <a:spcPct val="110000"/>
              </a:lnSpc>
              <a:spcBef>
                <a:spcPts val="600"/>
              </a:spcBef>
              <a:spcAft>
                <a:spcPts val="1000"/>
              </a:spcAft>
            </a:pPr>
            <a:r>
              <a:rPr lang="en-US" sz="1400" dirty="0">
                <a:effectLst/>
                <a:latin typeface="Roboto Slab"/>
                <a:ea typeface="SimSun" panose="02010600030101010101" pitchFamily="2" charset="-122"/>
                <a:cs typeface="Tahoma" panose="020B0604030504040204" pitchFamily="34" charset="0"/>
              </a:rPr>
              <a:t>This guidance document is intended to assist district staff on how to submit a request for a special administration of an online assessment for STAAR with Embedded Supports, STAAR Spanish with Embedded Supports, TELPAS reading, and TELPAS listening and speaking. Screen shots are provided along with specific information about each step in the process. </a:t>
            </a:r>
            <a:endParaRPr lang="en-US" sz="1400" dirty="0">
              <a:solidFill>
                <a:srgbClr val="363534"/>
              </a:solidFill>
              <a:latin typeface="Roboto Slab"/>
              <a:ea typeface="Roboto Slab Light" pitchFamily="2" charset="0"/>
            </a:endParaRPr>
          </a:p>
          <a:p>
            <a:pPr marL="285750" indent="-285750">
              <a:buFont typeface="Arial" panose="020B0604020202020204" pitchFamily="34" charset="0"/>
              <a:buChar char="•"/>
            </a:pPr>
            <a:r>
              <a:rPr lang="en-US" sz="1400" dirty="0">
                <a:latin typeface="Roboto Slab"/>
                <a:ea typeface="Roboto Slab Light" pitchFamily="2" charset="0"/>
              </a:rPr>
              <a:t>Special Administration Requests should be submitted for each individual student. A separate request form will need to be submitted for each testing program. For example, if a student needs a TELPAS paper reading test and a STAAR with Embedded Supports paper reading test, the district will submit two request forms, one for TELPAS and one for STAAR with Embedded Supports. </a:t>
            </a:r>
          </a:p>
          <a:p>
            <a:endParaRPr lang="en-US" sz="1400" dirty="0">
              <a:latin typeface="Roboto Slab"/>
              <a:ea typeface="Roboto Slab Light" pitchFamily="2" charset="0"/>
            </a:endParaRPr>
          </a:p>
          <a:p>
            <a:pPr marL="285750" indent="-285750">
              <a:buFont typeface="Arial" panose="020B0604020202020204" pitchFamily="34" charset="0"/>
              <a:buChar char="•"/>
            </a:pPr>
            <a:r>
              <a:rPr lang="en-US" sz="1400" dirty="0">
                <a:latin typeface="Roboto Slab"/>
                <a:ea typeface="Roboto Slab Light" pitchFamily="2" charset="0"/>
              </a:rPr>
              <a:t>Requests for multiple students, such as those at a JJAEP, will be made through the Texas Support Center. The slides on the following pages will show how to complete this type of request. </a:t>
            </a:r>
          </a:p>
          <a:p>
            <a:pPr lvl="1"/>
            <a:endParaRPr lang="en-US" sz="1400" dirty="0">
              <a:solidFill>
                <a:srgbClr val="363534"/>
              </a:solidFill>
              <a:latin typeface="Roboto Slab"/>
              <a:ea typeface="Roboto Slab Light" pitchFamily="2" charset="0"/>
            </a:endParaRPr>
          </a:p>
          <a:p>
            <a:pPr marL="285750" indent="-285750">
              <a:buFont typeface="Arial" panose="020B0604020202020204" pitchFamily="34" charset="0"/>
              <a:buChar char="•"/>
            </a:pPr>
            <a:r>
              <a:rPr lang="en-US" sz="1400" dirty="0">
                <a:effectLst/>
                <a:latin typeface="Roboto Slab"/>
                <a:ea typeface="SimSun" panose="02010600030101010101" pitchFamily="2" charset="-122"/>
                <a:cs typeface="Tahoma" panose="020B0604030504040204" pitchFamily="34" charset="0"/>
              </a:rPr>
              <a:t>Before requesting a special administration, review the accessibility features and designated supports sections of the Accommodation Resources webpage to ensure that the student wouldn’t be able to test with one or more of these supports. </a:t>
            </a:r>
          </a:p>
          <a:p>
            <a:pPr marL="285750" indent="-285750">
              <a:buFont typeface="Arial" panose="020B0604020202020204" pitchFamily="34" charset="0"/>
              <a:buChar char="•"/>
            </a:pPr>
            <a:endParaRPr lang="en-US" sz="1400" dirty="0">
              <a:latin typeface="Roboto Slab"/>
              <a:ea typeface="SimSun" panose="02010600030101010101" pitchFamily="2" charset="-122"/>
              <a:cs typeface="Tahoma" panose="020B0604030504040204" pitchFamily="34" charset="0"/>
            </a:endParaRPr>
          </a:p>
          <a:p>
            <a:pPr marL="285750" indent="-285750">
              <a:buFont typeface="Arial" panose="020B0604020202020204" pitchFamily="34" charset="0"/>
              <a:buChar char="•"/>
            </a:pPr>
            <a:r>
              <a:rPr lang="en-US" sz="1400" b="0" i="0" dirty="0">
                <a:effectLst/>
                <a:latin typeface="Roboto Slab"/>
              </a:rPr>
              <a:t>A </a:t>
            </a:r>
            <a:r>
              <a:rPr lang="en-US" sz="1400" b="0" i="0" u="none" strike="noStrike" dirty="0">
                <a:solidFill>
                  <a:srgbClr val="0D6CB9"/>
                </a:solidFill>
                <a:effectLst/>
                <a:latin typeface="Roboto Slab"/>
                <a:hlinkClick r:id="rId4">
                  <a:extLst>
                    <a:ext uri="{A12FA001-AC4F-418D-AE19-62706E023703}">
                      <ahyp:hlinkClr xmlns:ahyp="http://schemas.microsoft.com/office/drawing/2018/hyperlinkcolor" val="tx"/>
                    </a:ext>
                  </a:extLst>
                </a:hlinkClick>
              </a:rPr>
              <a:t>Special Administration Request Decision Making Flowchart</a:t>
            </a:r>
            <a:r>
              <a:rPr lang="en-US" sz="1400" b="0" i="0" dirty="0">
                <a:solidFill>
                  <a:srgbClr val="0D6CB9"/>
                </a:solidFill>
                <a:effectLst/>
                <a:latin typeface="Roboto Slab"/>
              </a:rPr>
              <a:t> </a:t>
            </a:r>
            <a:r>
              <a:rPr lang="en-US" sz="1400" b="0" i="0" dirty="0">
                <a:effectLst/>
                <a:latin typeface="Roboto Slab"/>
              </a:rPr>
              <a:t>is available to help guide districts in determining whether a special administration of an online assessment is appropriate for a particular situation.</a:t>
            </a:r>
            <a:endParaRPr lang="en-US" sz="1400" dirty="0">
              <a:effectLst/>
              <a:latin typeface="Roboto Slab"/>
              <a:ea typeface="SimSun" panose="02010600030101010101" pitchFamily="2" charset="-122"/>
              <a:cs typeface="Tahoma" panose="020B0604030504040204" pitchFamily="34" charset="0"/>
            </a:endParaRPr>
          </a:p>
          <a:p>
            <a:endParaRPr lang="en-US" sz="1400" dirty="0">
              <a:solidFill>
                <a:srgbClr val="363534"/>
              </a:solidFill>
              <a:latin typeface="Roboto Slab"/>
              <a:ea typeface="Roboto Slab Light" pitchFamily="2" charset="0"/>
            </a:endParaRPr>
          </a:p>
          <a:p>
            <a:pPr marL="285750" indent="-285750">
              <a:buFont typeface="Arial" panose="020B0604020202020204" pitchFamily="34" charset="0"/>
              <a:buChar char="•"/>
            </a:pPr>
            <a:r>
              <a:rPr lang="en-US" sz="1400" dirty="0">
                <a:latin typeface="Roboto Slab"/>
              </a:rPr>
              <a:t>Special Administration request approvals expire June 30th following the completion of the current academic school year. </a:t>
            </a:r>
          </a:p>
          <a:p>
            <a:endParaRPr lang="en-US" sz="1400" dirty="0">
              <a:latin typeface="Roboto Slab"/>
            </a:endParaRPr>
          </a:p>
          <a:p>
            <a:pPr marL="285750" indent="-285750">
              <a:buFont typeface="Arial" panose="020B0604020202020204" pitchFamily="34" charset="0"/>
              <a:buChar char="•"/>
            </a:pPr>
            <a:r>
              <a:rPr lang="en-US" sz="1400" dirty="0">
                <a:latin typeface="Roboto Slab"/>
              </a:rPr>
              <a:t>Requests that contain CONFIDENTIAL STUDENT INFORMATION will be deleted and will not be processed.</a:t>
            </a:r>
          </a:p>
          <a:p>
            <a:pPr marL="285750" indent="-285750">
              <a:buFont typeface="Arial" panose="020B0604020202020204" pitchFamily="34" charset="0"/>
              <a:buChar char="•"/>
            </a:pPr>
            <a:endParaRPr lang="en-US" sz="1400" dirty="0">
              <a:latin typeface="Roboto Slab"/>
            </a:endParaRPr>
          </a:p>
          <a:p>
            <a:br>
              <a:rPr lang="en-US" dirty="0"/>
            </a:br>
            <a:endParaRPr lang="en-US" dirty="0"/>
          </a:p>
        </p:txBody>
      </p:sp>
    </p:spTree>
    <p:extLst>
      <p:ext uri="{BB962C8B-B14F-4D97-AF65-F5344CB8AC3E}">
        <p14:creationId xmlns:p14="http://schemas.microsoft.com/office/powerpoint/2010/main" val="2876500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09345"/>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821822"/>
            <a:ext cx="11705911" cy="1200329"/>
          </a:xfrm>
          <a:prstGeom prst="rect">
            <a:avLst/>
          </a:prstGeom>
          <a:noFill/>
        </p:spPr>
        <p:txBody>
          <a:bodyPr wrap="square" lIns="91440" tIns="45720" rIns="91440" bIns="45720" anchor="t">
            <a:spAutoFit/>
          </a:bodyPr>
          <a:lstStyle/>
          <a:p>
            <a:r>
              <a:rPr lang="en-US" dirty="0">
                <a:latin typeface="Roboto Slab"/>
              </a:rPr>
              <a:t>The Special Administration Request Form is found in the Test Information Delivery System, TIDE. In the section titled Administration and Security Forms, select Submit a Form. </a:t>
            </a:r>
            <a:endParaRPr lang="en-US" dirty="0">
              <a:solidFill>
                <a:srgbClr val="363534"/>
              </a:solidFill>
              <a:latin typeface="Roboto Slab"/>
              <a:ea typeface="Roboto Slab Light" pitchFamily="2" charset="0"/>
            </a:endParaRPr>
          </a:p>
          <a:p>
            <a:br>
              <a:rPr lang="en-US" dirty="0"/>
            </a:br>
            <a:endParaRPr lang="en-US" dirty="0"/>
          </a:p>
        </p:txBody>
      </p:sp>
      <p:pic>
        <p:nvPicPr>
          <p:cNvPr id="8" name="Picture 7" descr="This is a screen shot of TIDE menus.">
            <a:extLst>
              <a:ext uri="{FF2B5EF4-FFF2-40B4-BE49-F238E27FC236}">
                <a16:creationId xmlns:a16="http://schemas.microsoft.com/office/drawing/2014/main" id="{B502B3D1-5319-4E3A-B13B-662E21A7EA2F}"/>
              </a:ext>
            </a:extLst>
          </p:cNvPr>
          <p:cNvPicPr>
            <a:picLocks noChangeAspect="1"/>
          </p:cNvPicPr>
          <p:nvPr/>
        </p:nvPicPr>
        <p:blipFill rotWithShape="1">
          <a:blip r:embed="rId4"/>
          <a:srcRect r="70" b="-323"/>
          <a:stretch/>
        </p:blipFill>
        <p:spPr>
          <a:xfrm>
            <a:off x="230910" y="1623740"/>
            <a:ext cx="9811503" cy="2943649"/>
          </a:xfrm>
          <a:prstGeom prst="rect">
            <a:avLst/>
          </a:prstGeom>
          <a:ln w="38100">
            <a:solidFill>
              <a:schemeClr val="accent1"/>
            </a:solidFill>
          </a:ln>
        </p:spPr>
      </p:pic>
      <p:cxnSp>
        <p:nvCxnSpPr>
          <p:cNvPr id="12" name="Straight Connector 11" descr="Arrow showing how this menu item takes the user to a different screen">
            <a:extLst>
              <a:ext uri="{FF2B5EF4-FFF2-40B4-BE49-F238E27FC236}">
                <a16:creationId xmlns:a16="http://schemas.microsoft.com/office/drawing/2014/main" id="{3A944A50-C7EA-4B85-BB27-B66ABA481ABE}"/>
              </a:ext>
            </a:extLst>
          </p:cNvPr>
          <p:cNvCxnSpPr>
            <a:cxnSpLocks/>
            <a:stCxn id="17" idx="4"/>
          </p:cNvCxnSpPr>
          <p:nvPr/>
        </p:nvCxnSpPr>
        <p:spPr>
          <a:xfrm>
            <a:off x="1778127" y="4710818"/>
            <a:ext cx="0" cy="9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34507F1-82A2-44D5-9882-372DD9C3C3A9}"/>
              </a:ext>
              <a:ext uri="{C183D7F6-B498-43B3-948B-1728B52AA6E4}">
                <adec:decorative xmlns:adec="http://schemas.microsoft.com/office/drawing/2017/decorative" val="1"/>
              </a:ext>
            </a:extLst>
          </p:cNvPr>
          <p:cNvSpPr/>
          <p:nvPr/>
        </p:nvSpPr>
        <p:spPr>
          <a:xfrm>
            <a:off x="308923" y="4032724"/>
            <a:ext cx="2938407" cy="678094"/>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creen shot of the menu that says select a form">
            <a:extLst>
              <a:ext uri="{FF2B5EF4-FFF2-40B4-BE49-F238E27FC236}">
                <a16:creationId xmlns:a16="http://schemas.microsoft.com/office/drawing/2014/main" id="{365FAF4B-C9BA-4412-B3F0-3A776D2DF2E7}"/>
              </a:ext>
            </a:extLst>
          </p:cNvPr>
          <p:cNvPicPr>
            <a:picLocks noChangeAspect="1"/>
          </p:cNvPicPr>
          <p:nvPr/>
        </p:nvPicPr>
        <p:blipFill rotWithShape="1">
          <a:blip r:embed="rId5"/>
          <a:srcRect l="200" t="21360" r="50250" b="29173"/>
          <a:stretch/>
        </p:blipFill>
        <p:spPr bwMode="auto">
          <a:xfrm>
            <a:off x="3536740" y="3418356"/>
            <a:ext cx="8185150" cy="2298065"/>
          </a:xfrm>
          <a:prstGeom prst="rect">
            <a:avLst/>
          </a:prstGeom>
          <a:ln w="38100">
            <a:solidFill>
              <a:schemeClr val="accent1"/>
            </a:solidFill>
          </a:ln>
          <a:extLst>
            <a:ext uri="{53640926-AAD7-44D8-BBD7-CCE9431645EC}">
              <a14:shadowObscured xmlns:a14="http://schemas.microsoft.com/office/drawing/2010/main"/>
            </a:ext>
          </a:extLst>
        </p:spPr>
      </p:pic>
      <p:cxnSp>
        <p:nvCxnSpPr>
          <p:cNvPr id="7" name="Connector: Elbow 6" descr="Arrow showing that the Administration and security forms menu takes the user to the submit a form screen&#10;&#10;">
            <a:extLst>
              <a:ext uri="{FF2B5EF4-FFF2-40B4-BE49-F238E27FC236}">
                <a16:creationId xmlns:a16="http://schemas.microsoft.com/office/drawing/2014/main" id="{15E61491-A6DD-4A36-9D1A-A791E98BAD2C}"/>
              </a:ext>
            </a:extLst>
          </p:cNvPr>
          <p:cNvCxnSpPr>
            <a:cxnSpLocks/>
          </p:cNvCxnSpPr>
          <p:nvPr/>
        </p:nvCxnSpPr>
        <p:spPr>
          <a:xfrm flipV="1">
            <a:off x="1768699" y="5258616"/>
            <a:ext cx="4828157" cy="411510"/>
          </a:xfrm>
          <a:prstGeom prst="bentConnector3">
            <a:avLst>
              <a:gd name="adj1" fmla="val 2930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F8AE8BA-EB4E-483F-A84A-94B24CFE8547}"/>
              </a:ext>
              <a:ext uri="{C183D7F6-B498-43B3-948B-1728B52AA6E4}">
                <adec:decorative xmlns:adec="http://schemas.microsoft.com/office/drawing/2017/decorative" val="1"/>
              </a:ext>
            </a:extLst>
          </p:cNvPr>
          <p:cNvSpPr/>
          <p:nvPr/>
        </p:nvSpPr>
        <p:spPr>
          <a:xfrm>
            <a:off x="6634564" y="5002780"/>
            <a:ext cx="1642171" cy="563368"/>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26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37621"/>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859530"/>
            <a:ext cx="11705911" cy="1138773"/>
          </a:xfrm>
          <a:prstGeom prst="rect">
            <a:avLst/>
          </a:prstGeom>
          <a:noFill/>
        </p:spPr>
        <p:txBody>
          <a:bodyPr wrap="square" lIns="91440" tIns="45720" rIns="91440" bIns="45720" anchor="t">
            <a:spAutoFit/>
          </a:bodyPr>
          <a:lstStyle/>
          <a:p>
            <a:r>
              <a:rPr lang="en-US" dirty="0">
                <a:latin typeface="Roboto Slab"/>
              </a:rPr>
              <a:t>From the Submit a Form screen, select Accommodation Request from the drop-down menu.</a:t>
            </a:r>
          </a:p>
          <a:p>
            <a:endParaRPr lang="en-US" sz="1400" dirty="0">
              <a:solidFill>
                <a:srgbClr val="363534"/>
              </a:solidFill>
              <a:latin typeface="Roboto Slab"/>
              <a:ea typeface="Roboto Slab Light" pitchFamily="2" charset="0"/>
            </a:endParaRPr>
          </a:p>
          <a:p>
            <a:br>
              <a:rPr lang="en-US" dirty="0"/>
            </a:br>
            <a:endParaRPr lang="en-US" dirty="0"/>
          </a:p>
        </p:txBody>
      </p:sp>
      <p:pic>
        <p:nvPicPr>
          <p:cNvPr id="10" name="Picture 9" descr="Screen shot of the field that says select a form.">
            <a:extLst>
              <a:ext uri="{FF2B5EF4-FFF2-40B4-BE49-F238E27FC236}">
                <a16:creationId xmlns:a16="http://schemas.microsoft.com/office/drawing/2014/main" id="{1369340B-5A89-4399-8487-3069573CCE54}"/>
              </a:ext>
            </a:extLst>
          </p:cNvPr>
          <p:cNvPicPr>
            <a:picLocks noChangeAspect="1"/>
          </p:cNvPicPr>
          <p:nvPr/>
        </p:nvPicPr>
        <p:blipFill rotWithShape="1">
          <a:blip r:embed="rId4"/>
          <a:srcRect l="200" t="21360" r="50250" b="29173"/>
          <a:stretch/>
        </p:blipFill>
        <p:spPr bwMode="auto">
          <a:xfrm>
            <a:off x="1514327" y="1381790"/>
            <a:ext cx="8185150" cy="2298065"/>
          </a:xfrm>
          <a:prstGeom prst="rect">
            <a:avLst/>
          </a:prstGeom>
          <a:ln w="38100">
            <a:solidFill>
              <a:schemeClr val="accent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DB95439-A3FE-4ACA-9B0C-4F33D5382DE2}"/>
              </a:ext>
            </a:extLst>
          </p:cNvPr>
          <p:cNvSpPr txBox="1"/>
          <p:nvPr/>
        </p:nvSpPr>
        <p:spPr>
          <a:xfrm>
            <a:off x="255179" y="3661657"/>
            <a:ext cx="11705911" cy="923330"/>
          </a:xfrm>
          <a:prstGeom prst="rect">
            <a:avLst/>
          </a:prstGeom>
          <a:noFill/>
        </p:spPr>
        <p:txBody>
          <a:bodyPr wrap="square" lIns="91440" tIns="45720" rIns="91440" bIns="45720" anchor="t">
            <a:spAutoFit/>
          </a:bodyPr>
          <a:lstStyle/>
          <a:p>
            <a:r>
              <a:rPr lang="en-US" dirty="0">
                <a:latin typeface="Roboto Slab"/>
              </a:rPr>
              <a:t>On the form, make sure the Region, District, and Campus is filled in. </a:t>
            </a:r>
            <a:endParaRPr lang="en-US" sz="1400" dirty="0">
              <a:solidFill>
                <a:srgbClr val="363534"/>
              </a:solidFill>
              <a:latin typeface="Roboto Slab"/>
              <a:ea typeface="Roboto Slab Light" pitchFamily="2" charset="0"/>
            </a:endParaRPr>
          </a:p>
          <a:p>
            <a:br>
              <a:rPr lang="en-US" dirty="0"/>
            </a:br>
            <a:endParaRPr lang="en-US" dirty="0"/>
          </a:p>
        </p:txBody>
      </p:sp>
      <p:pic>
        <p:nvPicPr>
          <p:cNvPr id="9" name="Picture 8" descr="This is a screen shot of the Region/District/Campus part of the form.">
            <a:extLst>
              <a:ext uri="{FF2B5EF4-FFF2-40B4-BE49-F238E27FC236}">
                <a16:creationId xmlns:a16="http://schemas.microsoft.com/office/drawing/2014/main" id="{009CE25E-80D1-4567-9DA5-0AA8492647AC}"/>
              </a:ext>
            </a:extLst>
          </p:cNvPr>
          <p:cNvPicPr>
            <a:picLocks noChangeAspect="1"/>
          </p:cNvPicPr>
          <p:nvPr/>
        </p:nvPicPr>
        <p:blipFill>
          <a:blip r:embed="rId5"/>
          <a:stretch>
            <a:fillRect/>
          </a:stretch>
        </p:blipFill>
        <p:spPr>
          <a:xfrm>
            <a:off x="2821705" y="4171404"/>
            <a:ext cx="6058766" cy="1782389"/>
          </a:xfrm>
          <a:prstGeom prst="rect">
            <a:avLst/>
          </a:prstGeom>
          <a:ln w="38100">
            <a:solidFill>
              <a:schemeClr val="accent1"/>
            </a:solidFill>
          </a:ln>
        </p:spPr>
      </p:pic>
    </p:spTree>
    <p:extLst>
      <p:ext uri="{BB962C8B-B14F-4D97-AF65-F5344CB8AC3E}">
        <p14:creationId xmlns:p14="http://schemas.microsoft.com/office/powerpoint/2010/main" val="95471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47050"/>
            <a:ext cx="105156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831249"/>
            <a:ext cx="11705911" cy="1138773"/>
          </a:xfrm>
          <a:prstGeom prst="rect">
            <a:avLst/>
          </a:prstGeom>
          <a:noFill/>
        </p:spPr>
        <p:txBody>
          <a:bodyPr wrap="square" lIns="91440" tIns="45720" rIns="91440" bIns="45720" anchor="t">
            <a:spAutoFit/>
          </a:bodyPr>
          <a:lstStyle/>
          <a:p>
            <a:r>
              <a:rPr lang="en-US" dirty="0">
                <a:latin typeface="Roboto Slab"/>
              </a:rPr>
              <a:t>In the Request Information section, select a reason for requesting a special administration.</a:t>
            </a:r>
          </a:p>
          <a:p>
            <a:endParaRPr lang="en-US" sz="1400" dirty="0">
              <a:solidFill>
                <a:srgbClr val="363534"/>
              </a:solidFill>
              <a:latin typeface="Roboto Slab"/>
              <a:ea typeface="Roboto Slab Light" pitchFamily="2" charset="0"/>
            </a:endParaRPr>
          </a:p>
          <a:p>
            <a:br>
              <a:rPr lang="en-US" dirty="0"/>
            </a:br>
            <a:endParaRPr lang="en-US" dirty="0"/>
          </a:p>
        </p:txBody>
      </p:sp>
      <p:pic>
        <p:nvPicPr>
          <p:cNvPr id="4" name="Picture 3" descr="Screen shot of the request information section of form.">
            <a:extLst>
              <a:ext uri="{FF2B5EF4-FFF2-40B4-BE49-F238E27FC236}">
                <a16:creationId xmlns:a16="http://schemas.microsoft.com/office/drawing/2014/main" id="{C044AD0D-6C7F-4EC7-BD2B-BCCBAB7DEC6F}"/>
              </a:ext>
            </a:extLst>
          </p:cNvPr>
          <p:cNvPicPr>
            <a:picLocks noChangeAspect="1"/>
          </p:cNvPicPr>
          <p:nvPr/>
        </p:nvPicPr>
        <p:blipFill>
          <a:blip r:embed="rId4"/>
          <a:stretch>
            <a:fillRect/>
          </a:stretch>
        </p:blipFill>
        <p:spPr>
          <a:xfrm>
            <a:off x="2718806" y="1317976"/>
            <a:ext cx="5776192" cy="4685666"/>
          </a:xfrm>
          <a:prstGeom prst="rect">
            <a:avLst/>
          </a:prstGeom>
          <a:ln w="38100">
            <a:solidFill>
              <a:schemeClr val="accent1"/>
            </a:solidFill>
          </a:ln>
        </p:spPr>
      </p:pic>
    </p:spTree>
    <p:extLst>
      <p:ext uri="{BB962C8B-B14F-4D97-AF65-F5344CB8AC3E}">
        <p14:creationId xmlns:p14="http://schemas.microsoft.com/office/powerpoint/2010/main" val="1603997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56475"/>
            <a:ext cx="5080392"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1502642"/>
            <a:ext cx="5080392" cy="2523768"/>
          </a:xfrm>
          <a:prstGeom prst="rect">
            <a:avLst/>
          </a:prstGeom>
          <a:noFill/>
        </p:spPr>
        <p:txBody>
          <a:bodyPr wrap="square" lIns="91440" tIns="45720" rIns="91440" bIns="45720" anchor="t">
            <a:spAutoFit/>
          </a:bodyPr>
          <a:lstStyle/>
          <a:p>
            <a:r>
              <a:rPr lang="en-US" dirty="0">
                <a:latin typeface="Roboto Slab"/>
              </a:rPr>
              <a:t>If the request is for multiple students without access to the internet, select the first checkbox and proceed to the affirmation section to submit the form. A representative from the Texas Support Center will contact you to complete the request for multiple students.</a:t>
            </a:r>
          </a:p>
          <a:p>
            <a:endParaRPr lang="en-US" sz="1400" dirty="0">
              <a:solidFill>
                <a:srgbClr val="363534"/>
              </a:solidFill>
              <a:latin typeface="Roboto Slab"/>
              <a:ea typeface="Roboto Slab Light" pitchFamily="2" charset="0"/>
            </a:endParaRPr>
          </a:p>
          <a:p>
            <a:br>
              <a:rPr lang="en-US" dirty="0"/>
            </a:br>
            <a:endParaRPr lang="en-US" dirty="0"/>
          </a:p>
        </p:txBody>
      </p:sp>
      <p:pic>
        <p:nvPicPr>
          <p:cNvPr id="4" name="Picture 3" descr="Request information section with the first checkbox highlighted">
            <a:extLst>
              <a:ext uri="{FF2B5EF4-FFF2-40B4-BE49-F238E27FC236}">
                <a16:creationId xmlns:a16="http://schemas.microsoft.com/office/drawing/2014/main" id="{C044AD0D-6C7F-4EC7-BD2B-BCCBAB7DEC6F}"/>
              </a:ext>
            </a:extLst>
          </p:cNvPr>
          <p:cNvPicPr>
            <a:picLocks noChangeAspect="1"/>
          </p:cNvPicPr>
          <p:nvPr/>
        </p:nvPicPr>
        <p:blipFill>
          <a:blip r:embed="rId4"/>
          <a:stretch>
            <a:fillRect/>
          </a:stretch>
        </p:blipFill>
        <p:spPr>
          <a:xfrm>
            <a:off x="5754237" y="916091"/>
            <a:ext cx="6182584" cy="5015333"/>
          </a:xfrm>
          <a:prstGeom prst="rect">
            <a:avLst/>
          </a:prstGeom>
          <a:ln w="38100">
            <a:solidFill>
              <a:schemeClr val="accent1"/>
            </a:solidFill>
          </a:ln>
        </p:spPr>
      </p:pic>
      <p:sp>
        <p:nvSpPr>
          <p:cNvPr id="3" name="Rectangle 2" descr="Request information section with the first checkbox highlighted">
            <a:extLst>
              <a:ext uri="{FF2B5EF4-FFF2-40B4-BE49-F238E27FC236}">
                <a16:creationId xmlns:a16="http://schemas.microsoft.com/office/drawing/2014/main" id="{63F234B8-F638-4CE7-A495-47238C0C6398}"/>
              </a:ext>
            </a:extLst>
          </p:cNvPr>
          <p:cNvSpPr/>
          <p:nvPr/>
        </p:nvSpPr>
        <p:spPr>
          <a:xfrm>
            <a:off x="5791945" y="2441542"/>
            <a:ext cx="6076402" cy="6221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307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56475"/>
            <a:ext cx="5240993" cy="1502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1582340"/>
            <a:ext cx="5080392" cy="3693319"/>
          </a:xfrm>
          <a:prstGeom prst="rect">
            <a:avLst/>
          </a:prstGeom>
          <a:noFill/>
        </p:spPr>
        <p:txBody>
          <a:bodyPr wrap="square" lIns="91440" tIns="45720" rIns="91440" bIns="45720" anchor="t">
            <a:spAutoFit/>
          </a:bodyPr>
          <a:lstStyle/>
          <a:p>
            <a:r>
              <a:rPr lang="en-US" b="0" i="0" dirty="0">
                <a:effectLst/>
                <a:latin typeface="Roboto Slab"/>
              </a:rPr>
              <a:t>For students who are admission, review, and dismissal (ARD)-exempt in one domain of the TELPAS listening and speaking assessment, districts may request a special administration. </a:t>
            </a:r>
          </a:p>
          <a:p>
            <a:endParaRPr lang="en-US" dirty="0">
              <a:latin typeface="Roboto Slab"/>
              <a:ea typeface="Roboto Slab Light" pitchFamily="2" charset="0"/>
            </a:endParaRPr>
          </a:p>
          <a:p>
            <a:r>
              <a:rPr lang="en-US" dirty="0">
                <a:latin typeface="Roboto Slab"/>
                <a:ea typeface="Roboto Slab Light" pitchFamily="2" charset="0"/>
              </a:rPr>
              <a:t>When submitting the Special Administration Request form, use the checkboxes to indicate the domain for which the student will not test.</a:t>
            </a:r>
          </a:p>
          <a:p>
            <a:endParaRPr lang="en-US" dirty="0">
              <a:latin typeface="Roboto Slab"/>
              <a:ea typeface="Roboto Slab Light" pitchFamily="2" charset="0"/>
            </a:endParaRPr>
          </a:p>
          <a:p>
            <a:r>
              <a:rPr lang="en-US" dirty="0">
                <a:latin typeface="Roboto Slab"/>
                <a:ea typeface="Roboto Slab Light" pitchFamily="2" charset="0"/>
              </a:rPr>
              <a:t>Only one of these boxes should be checked for an individual student. </a:t>
            </a:r>
          </a:p>
          <a:p>
            <a:br>
              <a:rPr lang="en-US" dirty="0"/>
            </a:br>
            <a:endParaRPr lang="en-US" dirty="0"/>
          </a:p>
        </p:txBody>
      </p:sp>
      <p:pic>
        <p:nvPicPr>
          <p:cNvPr id="4" name="Picture 3" descr="Request information section with the TELPAS checkboxes highlighted">
            <a:extLst>
              <a:ext uri="{FF2B5EF4-FFF2-40B4-BE49-F238E27FC236}">
                <a16:creationId xmlns:a16="http://schemas.microsoft.com/office/drawing/2014/main" id="{C044AD0D-6C7F-4EC7-BD2B-BCCBAB7DEC6F}"/>
              </a:ext>
            </a:extLst>
          </p:cNvPr>
          <p:cNvPicPr>
            <a:picLocks noChangeAspect="1"/>
          </p:cNvPicPr>
          <p:nvPr/>
        </p:nvPicPr>
        <p:blipFill>
          <a:blip r:embed="rId4"/>
          <a:stretch>
            <a:fillRect/>
          </a:stretch>
        </p:blipFill>
        <p:spPr>
          <a:xfrm>
            <a:off x="5754237" y="916091"/>
            <a:ext cx="6182584" cy="5015333"/>
          </a:xfrm>
          <a:prstGeom prst="rect">
            <a:avLst/>
          </a:prstGeom>
          <a:ln w="38100">
            <a:solidFill>
              <a:schemeClr val="accent1"/>
            </a:solidFill>
          </a:ln>
        </p:spPr>
      </p:pic>
      <p:sp>
        <p:nvSpPr>
          <p:cNvPr id="3" name="Rectangle 2" descr="Request information section with the TELPAS checkboxes highlighted">
            <a:extLst>
              <a:ext uri="{FF2B5EF4-FFF2-40B4-BE49-F238E27FC236}">
                <a16:creationId xmlns:a16="http://schemas.microsoft.com/office/drawing/2014/main" id="{63F234B8-F638-4CE7-A495-47238C0C6398}"/>
              </a:ext>
            </a:extLst>
          </p:cNvPr>
          <p:cNvSpPr/>
          <p:nvPr/>
        </p:nvSpPr>
        <p:spPr>
          <a:xfrm>
            <a:off x="5791945" y="3082565"/>
            <a:ext cx="6076402" cy="6221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455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56475"/>
            <a:ext cx="5250420" cy="14366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1762815"/>
            <a:ext cx="5080392" cy="1754326"/>
          </a:xfrm>
          <a:prstGeom prst="rect">
            <a:avLst/>
          </a:prstGeom>
          <a:noFill/>
        </p:spPr>
        <p:txBody>
          <a:bodyPr wrap="square" lIns="91440" tIns="45720" rIns="91440" bIns="45720" anchor="t">
            <a:spAutoFit/>
          </a:bodyPr>
          <a:lstStyle/>
          <a:p>
            <a:r>
              <a:rPr lang="en-US" b="0" i="0" dirty="0">
                <a:effectLst/>
                <a:latin typeface="Roboto Slab"/>
              </a:rPr>
              <a:t>If the request is for a student who was approved for a special administration in a previous year, use the checkbox highlighted to the right and provide the previous year’s request ID.</a:t>
            </a:r>
            <a:endParaRPr lang="en-US" dirty="0">
              <a:latin typeface="Roboto Slab"/>
              <a:ea typeface="Roboto Slab Light" pitchFamily="2" charset="0"/>
            </a:endParaRPr>
          </a:p>
          <a:p>
            <a:br>
              <a:rPr lang="en-US" dirty="0"/>
            </a:br>
            <a:endParaRPr lang="en-US" dirty="0"/>
          </a:p>
        </p:txBody>
      </p:sp>
      <p:pic>
        <p:nvPicPr>
          <p:cNvPr id="4" name="Picture 3" descr="Request information section with the fourth checkbox highlighted">
            <a:extLst>
              <a:ext uri="{FF2B5EF4-FFF2-40B4-BE49-F238E27FC236}">
                <a16:creationId xmlns:a16="http://schemas.microsoft.com/office/drawing/2014/main" id="{C044AD0D-6C7F-4EC7-BD2B-BCCBAB7DEC6F}"/>
              </a:ext>
            </a:extLst>
          </p:cNvPr>
          <p:cNvPicPr>
            <a:picLocks noChangeAspect="1"/>
          </p:cNvPicPr>
          <p:nvPr/>
        </p:nvPicPr>
        <p:blipFill>
          <a:blip r:embed="rId4"/>
          <a:stretch>
            <a:fillRect/>
          </a:stretch>
        </p:blipFill>
        <p:spPr>
          <a:xfrm>
            <a:off x="5754237" y="916091"/>
            <a:ext cx="6182584" cy="5015333"/>
          </a:xfrm>
          <a:prstGeom prst="rect">
            <a:avLst/>
          </a:prstGeom>
          <a:ln w="38100">
            <a:solidFill>
              <a:schemeClr val="accent1"/>
            </a:solidFill>
          </a:ln>
        </p:spPr>
      </p:pic>
      <p:pic>
        <p:nvPicPr>
          <p:cNvPr id="7" name="Picture 6" descr="Screen shot of the section of the form with the prior year's ID text box">
            <a:extLst>
              <a:ext uri="{FF2B5EF4-FFF2-40B4-BE49-F238E27FC236}">
                <a16:creationId xmlns:a16="http://schemas.microsoft.com/office/drawing/2014/main" id="{F4C37CD1-7CAA-475E-AA58-96A24F84943D}"/>
              </a:ext>
            </a:extLst>
          </p:cNvPr>
          <p:cNvPicPr>
            <a:picLocks noChangeAspect="1"/>
          </p:cNvPicPr>
          <p:nvPr/>
        </p:nvPicPr>
        <p:blipFill>
          <a:blip r:embed="rId5"/>
          <a:stretch>
            <a:fillRect/>
          </a:stretch>
        </p:blipFill>
        <p:spPr>
          <a:xfrm>
            <a:off x="349102" y="4711618"/>
            <a:ext cx="7150035" cy="1083339"/>
          </a:xfrm>
          <a:prstGeom prst="rect">
            <a:avLst/>
          </a:prstGeom>
          <a:ln w="38100">
            <a:solidFill>
              <a:schemeClr val="accent1"/>
            </a:solidFill>
          </a:ln>
        </p:spPr>
      </p:pic>
      <p:sp>
        <p:nvSpPr>
          <p:cNvPr id="3" name="Rectangle 2">
            <a:extLst>
              <a:ext uri="{FF2B5EF4-FFF2-40B4-BE49-F238E27FC236}">
                <a16:creationId xmlns:a16="http://schemas.microsoft.com/office/drawing/2014/main" id="{63F234B8-F638-4CE7-A495-47238C0C6398}"/>
              </a:ext>
              <a:ext uri="{C183D7F6-B498-43B3-948B-1728B52AA6E4}">
                <adec:decorative xmlns:adec="http://schemas.microsoft.com/office/drawing/2017/decorative" val="1"/>
              </a:ext>
            </a:extLst>
          </p:cNvPr>
          <p:cNvSpPr/>
          <p:nvPr/>
        </p:nvSpPr>
        <p:spPr>
          <a:xfrm>
            <a:off x="5791945" y="3638746"/>
            <a:ext cx="6076402" cy="339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37C4B86A-A744-4AB0-8BEC-35D758C3125C}"/>
              </a:ext>
              <a:ext uri="{C183D7F6-B498-43B3-948B-1728B52AA6E4}">
                <adec:decorative xmlns:adec="http://schemas.microsoft.com/office/drawing/2017/decorative" val="1"/>
              </a:ext>
            </a:extLst>
          </p:cNvPr>
          <p:cNvCxnSpPr>
            <a:cxnSpLocks/>
            <a:stCxn id="3" idx="1"/>
          </p:cNvCxnSpPr>
          <p:nvPr/>
        </p:nvCxnSpPr>
        <p:spPr>
          <a:xfrm rot="10800000" flipV="1">
            <a:off x="3924119" y="3808431"/>
            <a:ext cx="1867826" cy="1603165"/>
          </a:xfrm>
          <a:prstGeom prst="bentConnector3">
            <a:avLst>
              <a:gd name="adj1" fmla="val 10046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34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D980-2A2C-4D96-A029-2E5D57C227C5}"/>
              </a:ext>
            </a:extLst>
          </p:cNvPr>
          <p:cNvSpPr txBox="1">
            <a:spLocks noGrp="1"/>
          </p:cNvSpPr>
          <p:nvPr>
            <p:ph type="title"/>
          </p:nvPr>
        </p:nvSpPr>
        <p:spPr>
          <a:xfrm>
            <a:off x="349102" y="156475"/>
            <a:ext cx="5259846"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t>Special Administration Request Form</a:t>
            </a:r>
            <a:br>
              <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rPr>
            </a:br>
            <a:endParaRPr kumimoji="0" lang="en-US" sz="2400" b="0" i="0" u="none" strike="noStrike" kern="1200" cap="none" spc="0" normalizeH="0" baseline="0" noProof="0" dirty="0">
              <a:ln>
                <a:noFill/>
              </a:ln>
              <a:solidFill>
                <a:srgbClr val="0D6CB9"/>
              </a:solidFill>
              <a:effectLst/>
              <a:uLnTx/>
              <a:uFillTx/>
              <a:latin typeface="Roboto Slab Medium" pitchFamily="2" charset="0"/>
              <a:ea typeface="Roboto Slab Medium" pitchFamily="2" charset="0"/>
              <a:cs typeface="+mn-cs"/>
            </a:endParaRPr>
          </a:p>
        </p:txBody>
      </p:sp>
      <p:sp>
        <p:nvSpPr>
          <p:cNvPr id="5" name="TextBox 4">
            <a:extLst>
              <a:ext uri="{FF2B5EF4-FFF2-40B4-BE49-F238E27FC236}">
                <a16:creationId xmlns:a16="http://schemas.microsoft.com/office/drawing/2014/main" id="{ECC5FAA3-6D0F-47CF-B867-F817DF93C5FD}"/>
              </a:ext>
            </a:extLst>
          </p:cNvPr>
          <p:cNvSpPr txBox="1"/>
          <p:nvPr/>
        </p:nvSpPr>
        <p:spPr>
          <a:xfrm>
            <a:off x="255179" y="1854096"/>
            <a:ext cx="5080392" cy="3139321"/>
          </a:xfrm>
          <a:prstGeom prst="rect">
            <a:avLst/>
          </a:prstGeom>
          <a:noFill/>
        </p:spPr>
        <p:txBody>
          <a:bodyPr wrap="square" lIns="91440" tIns="45720" rIns="91440" bIns="45720" anchor="t">
            <a:spAutoFit/>
          </a:bodyPr>
          <a:lstStyle/>
          <a:p>
            <a:r>
              <a:rPr lang="en-US" b="0" i="0" dirty="0">
                <a:effectLst/>
                <a:latin typeface="Roboto Slab"/>
              </a:rPr>
              <a:t>If the reason for the request is not listed in one of the checkboxes, select the last checkbox and describe the situation in the rationale box. </a:t>
            </a:r>
          </a:p>
          <a:p>
            <a:endParaRPr lang="en-US" dirty="0">
              <a:latin typeface="Roboto Slab"/>
            </a:endParaRPr>
          </a:p>
          <a:p>
            <a:r>
              <a:rPr lang="en-US" dirty="0">
                <a:latin typeface="Roboto Slab"/>
              </a:rPr>
              <a:t>The rationale should include a description of the special circumstance that prevents online testing. Please also explain how the student accesses technology during the school day and why this method is not appropriate for online testing. </a:t>
            </a:r>
            <a:br>
              <a:rPr lang="en-US" dirty="0"/>
            </a:br>
            <a:endParaRPr lang="en-US" dirty="0"/>
          </a:p>
        </p:txBody>
      </p:sp>
      <p:pic>
        <p:nvPicPr>
          <p:cNvPr id="4" name="Picture 3" descr="Request information section with the other checkbox highlighted">
            <a:extLst>
              <a:ext uri="{FF2B5EF4-FFF2-40B4-BE49-F238E27FC236}">
                <a16:creationId xmlns:a16="http://schemas.microsoft.com/office/drawing/2014/main" id="{C044AD0D-6C7F-4EC7-BD2B-BCCBAB7DEC6F}"/>
              </a:ext>
            </a:extLst>
          </p:cNvPr>
          <p:cNvPicPr>
            <a:picLocks noChangeAspect="1"/>
          </p:cNvPicPr>
          <p:nvPr/>
        </p:nvPicPr>
        <p:blipFill>
          <a:blip r:embed="rId4"/>
          <a:stretch>
            <a:fillRect/>
          </a:stretch>
        </p:blipFill>
        <p:spPr>
          <a:xfrm>
            <a:off x="5754237" y="916091"/>
            <a:ext cx="6182584" cy="5015333"/>
          </a:xfrm>
          <a:prstGeom prst="rect">
            <a:avLst/>
          </a:prstGeom>
          <a:ln w="38100">
            <a:solidFill>
              <a:schemeClr val="accent1"/>
            </a:solidFill>
          </a:ln>
        </p:spPr>
      </p:pic>
      <p:sp>
        <p:nvSpPr>
          <p:cNvPr id="3" name="Rectangle 2">
            <a:extLst>
              <a:ext uri="{FF2B5EF4-FFF2-40B4-BE49-F238E27FC236}">
                <a16:creationId xmlns:a16="http://schemas.microsoft.com/office/drawing/2014/main" id="{63F234B8-F638-4CE7-A495-47238C0C6398}"/>
              </a:ext>
              <a:ext uri="{C183D7F6-B498-43B3-948B-1728B52AA6E4}">
                <adec:decorative xmlns:adec="http://schemas.microsoft.com/office/drawing/2017/decorative" val="1"/>
              </a:ext>
            </a:extLst>
          </p:cNvPr>
          <p:cNvSpPr/>
          <p:nvPr/>
        </p:nvSpPr>
        <p:spPr>
          <a:xfrm>
            <a:off x="5797901" y="4524871"/>
            <a:ext cx="5900763" cy="13971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802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2C63937BB2F94EBD997F10CCE1947C" ma:contentTypeVersion="6" ma:contentTypeDescription="Create a new document." ma:contentTypeScope="" ma:versionID="eb9299ca07f482eb8863e7c3304fc408">
  <xsd:schema xmlns:xsd="http://www.w3.org/2001/XMLSchema" xmlns:xs="http://www.w3.org/2001/XMLSchema" xmlns:p="http://schemas.microsoft.com/office/2006/metadata/properties" xmlns:ns2="35f781a9-e71b-49c6-8106-b7c75ed6bd41" xmlns:ns3="87e2d1a1-bc46-4a2e-9183-f6cd616358bc" targetNamespace="http://schemas.microsoft.com/office/2006/metadata/properties" ma:root="true" ma:fieldsID="d22ce90d25b0a0593587ea1d0e6a41dd" ns2:_="" ns3:_="">
    <xsd:import namespace="35f781a9-e71b-49c6-8106-b7c75ed6bd41"/>
    <xsd:import namespace="87e2d1a1-bc46-4a2e-9183-f6cd616358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781a9-e71b-49c6-8106-b7c75ed6b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2d1a1-bc46-4a2e-9183-f6cd616358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7e2d1a1-bc46-4a2e-9183-f6cd616358bc">
      <UserInfo>
        <DisplayName>Griffin, Rachel</DisplayName>
        <AccountId>6</AccountId>
        <AccountType/>
      </UserInfo>
    </SharedWithUsers>
  </documentManagement>
</p:properties>
</file>

<file path=customXml/itemProps1.xml><?xml version="1.0" encoding="utf-8"?>
<ds:datastoreItem xmlns:ds="http://schemas.openxmlformats.org/officeDocument/2006/customXml" ds:itemID="{55B62355-BE58-47FC-9B96-2B71CB801B9D}">
  <ds:schemaRefs>
    <ds:schemaRef ds:uri="http://schemas.microsoft.com/sharepoint/v3/contenttype/forms"/>
  </ds:schemaRefs>
</ds:datastoreItem>
</file>

<file path=customXml/itemProps2.xml><?xml version="1.0" encoding="utf-8"?>
<ds:datastoreItem xmlns:ds="http://schemas.openxmlformats.org/officeDocument/2006/customXml" ds:itemID="{74211325-3B19-402A-A454-F82AA83C8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f781a9-e71b-49c6-8106-b7c75ed6bd41"/>
    <ds:schemaRef ds:uri="87e2d1a1-bc46-4a2e-9183-f6cd616358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55E0C4-E76E-43B3-8C24-78BA6BC666E1}">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87e2d1a1-bc46-4a2e-9183-f6cd616358bc"/>
    <ds:schemaRef ds:uri="35f781a9-e71b-49c6-8106-b7c75ed6bd4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155</TotalTime>
  <Words>1066</Words>
  <Application>Microsoft Office PowerPoint</Application>
  <PresentationFormat>Widescreen</PresentationFormat>
  <Paragraphs>102</Paragraphs>
  <Slides>17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Roboto</vt:lpstr>
      <vt:lpstr>Roboto Slab</vt:lpstr>
      <vt:lpstr>Roboto Slab Medium</vt:lpstr>
      <vt:lpstr>Office Theme</vt:lpstr>
      <vt:lpstr>Special Administration Request Form Training  2021-2022</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 </vt:lpstr>
      <vt:lpstr>Special Administration Request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Administration Request Form Training  2021-2022</dc:title>
  <dc:creator>Mayberry, Claire</dc:creator>
  <cp:lastModifiedBy>Trejo, Carmen</cp:lastModifiedBy>
  <cp:revision>2</cp:revision>
  <dcterms:created xsi:type="dcterms:W3CDTF">2021-07-29T18:47:27Z</dcterms:created>
  <dcterms:modified xsi:type="dcterms:W3CDTF">2021-11-29T21:10:21Z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0x010100032C63937BB2F94EBD997F10CCE1947C</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