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719" r:id="rId5"/>
    <p:sldMasterId id="2147483837" r:id="rId6"/>
  </p:sldMasterIdLst>
  <p:notesMasterIdLst>
    <p:notesMasterId r:id="rId98"/>
  </p:notesMasterIdLst>
  <p:sldIdLst>
    <p:sldId id="10918" r:id="rId7"/>
    <p:sldId id="10851" r:id="rId8"/>
    <p:sldId id="10852" r:id="rId9"/>
    <p:sldId id="10853" r:id="rId10"/>
    <p:sldId id="10854" r:id="rId11"/>
    <p:sldId id="10917" r:id="rId12"/>
    <p:sldId id="10856" r:id="rId13"/>
    <p:sldId id="10928" r:id="rId14"/>
    <p:sldId id="10929" r:id="rId15"/>
    <p:sldId id="10857" r:id="rId16"/>
    <p:sldId id="10911" r:id="rId17"/>
    <p:sldId id="10858" r:id="rId18"/>
    <p:sldId id="10859" r:id="rId19"/>
    <p:sldId id="10860" r:id="rId20"/>
    <p:sldId id="10944" r:id="rId21"/>
    <p:sldId id="10862" r:id="rId22"/>
    <p:sldId id="10863" r:id="rId23"/>
    <p:sldId id="10943" r:id="rId24"/>
    <p:sldId id="10942" r:id="rId25"/>
    <p:sldId id="10864" r:id="rId26"/>
    <p:sldId id="10930" r:id="rId27"/>
    <p:sldId id="10941" r:id="rId28"/>
    <p:sldId id="10865" r:id="rId29"/>
    <p:sldId id="10866" r:id="rId30"/>
    <p:sldId id="10939" r:id="rId31"/>
    <p:sldId id="10867" r:id="rId32"/>
    <p:sldId id="10868" r:id="rId33"/>
    <p:sldId id="10869" r:id="rId34"/>
    <p:sldId id="10915" r:id="rId35"/>
    <p:sldId id="10871" r:id="rId36"/>
    <p:sldId id="10872" r:id="rId37"/>
    <p:sldId id="10873" r:id="rId38"/>
    <p:sldId id="10946" r:id="rId39"/>
    <p:sldId id="10947" r:id="rId40"/>
    <p:sldId id="10907" r:id="rId41"/>
    <p:sldId id="10931" r:id="rId42"/>
    <p:sldId id="10908" r:id="rId43"/>
    <p:sldId id="10932" r:id="rId44"/>
    <p:sldId id="10949" r:id="rId45"/>
    <p:sldId id="10874" r:id="rId46"/>
    <p:sldId id="10875" r:id="rId47"/>
    <p:sldId id="10876" r:id="rId48"/>
    <p:sldId id="10877" r:id="rId49"/>
    <p:sldId id="10878" r:id="rId50"/>
    <p:sldId id="10916" r:id="rId51"/>
    <p:sldId id="10957" r:id="rId52"/>
    <p:sldId id="10958" r:id="rId53"/>
    <p:sldId id="10920" r:id="rId54"/>
    <p:sldId id="10950" r:id="rId55"/>
    <p:sldId id="10951" r:id="rId56"/>
    <p:sldId id="10952" r:id="rId57"/>
    <p:sldId id="10953" r:id="rId58"/>
    <p:sldId id="10954" r:id="rId59"/>
    <p:sldId id="10922" r:id="rId60"/>
    <p:sldId id="10919" r:id="rId61"/>
    <p:sldId id="10955" r:id="rId62"/>
    <p:sldId id="10881" r:id="rId63"/>
    <p:sldId id="10959" r:id="rId64"/>
    <p:sldId id="10936" r:id="rId65"/>
    <p:sldId id="10940" r:id="rId66"/>
    <p:sldId id="10935" r:id="rId67"/>
    <p:sldId id="10948" r:id="rId68"/>
    <p:sldId id="10884" r:id="rId69"/>
    <p:sldId id="10885" r:id="rId70"/>
    <p:sldId id="10886" r:id="rId71"/>
    <p:sldId id="10887" r:id="rId72"/>
    <p:sldId id="10888" r:id="rId73"/>
    <p:sldId id="10889" r:id="rId74"/>
    <p:sldId id="10890" r:id="rId75"/>
    <p:sldId id="10891" r:id="rId76"/>
    <p:sldId id="10892" r:id="rId77"/>
    <p:sldId id="10893" r:id="rId78"/>
    <p:sldId id="10894" r:id="rId79"/>
    <p:sldId id="10895" r:id="rId80"/>
    <p:sldId id="10896" r:id="rId81"/>
    <p:sldId id="10897" r:id="rId82"/>
    <p:sldId id="10898" r:id="rId83"/>
    <p:sldId id="10899" r:id="rId84"/>
    <p:sldId id="10900" r:id="rId85"/>
    <p:sldId id="10901" r:id="rId86"/>
    <p:sldId id="10909" r:id="rId87"/>
    <p:sldId id="10933" r:id="rId88"/>
    <p:sldId id="10956" r:id="rId89"/>
    <p:sldId id="10910" r:id="rId90"/>
    <p:sldId id="10934" r:id="rId91"/>
    <p:sldId id="10902" r:id="rId92"/>
    <p:sldId id="10903" r:id="rId93"/>
    <p:sldId id="10904" r:id="rId94"/>
    <p:sldId id="10905" r:id="rId95"/>
    <p:sldId id="10906" r:id="rId96"/>
    <p:sldId id="10912"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 id="{3DD2BF90-D9CF-D73C-D64B-3047CAF1A8BA}" name="Gallardo, Vanessa" initials="GV" userId="S::Vanessa.Gallardo@tea.texas.gov::d1be8824-0db0-49fc-a423-3e499024b6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43CE4-3CD8-4594-AC12-16B585505A86}" v="2" dt="2022-01-14T18:48:21.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72" y="48"/>
      </p:cViewPr>
      <p:guideLst/>
    </p:cSldViewPr>
  </p:slideViewPr>
  <p:notesTextViewPr>
    <p:cViewPr>
      <p:scale>
        <a:sx n="1" d="1"/>
        <a:sy n="1" d="1"/>
      </p:scale>
      <p:origin x="0" y="0"/>
    </p:cViewPr>
  </p:notesTextViewPr>
  <p:sorterViewPr>
    <p:cViewPr>
      <p:scale>
        <a:sx n="100" d="100"/>
        <a:sy n="100" d="100"/>
      </p:scale>
      <p:origin x="0" y="-103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8/10/relationships/authors" Targe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BE990-D6D4-4BCB-90BC-18B66D1C6DDB}"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B2083-0007-45A3-9A24-E5A53D025AF3}" type="slidenum">
              <a:rPr lang="en-US" smtClean="0"/>
              <a:t>‹#›</a:t>
            </a:fld>
            <a:endParaRPr lang="en-US"/>
          </a:p>
        </p:txBody>
      </p:sp>
    </p:spTree>
    <p:extLst>
      <p:ext uri="{BB962C8B-B14F-4D97-AF65-F5344CB8AC3E}">
        <p14:creationId xmlns:p14="http://schemas.microsoft.com/office/powerpoint/2010/main" val="188280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414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493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27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48</a:t>
            </a:fld>
            <a:endParaRPr lang="en-US"/>
          </a:p>
        </p:txBody>
      </p:sp>
    </p:spTree>
    <p:extLst>
      <p:ext uri="{BB962C8B-B14F-4D97-AF65-F5344CB8AC3E}">
        <p14:creationId xmlns:p14="http://schemas.microsoft.com/office/powerpoint/2010/main" val="312283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46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67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560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36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22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5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91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01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47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413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36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6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922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78</a:t>
            </a:fld>
            <a:endParaRPr lang="en-US"/>
          </a:p>
        </p:txBody>
      </p:sp>
    </p:spTree>
    <p:extLst>
      <p:ext uri="{BB962C8B-B14F-4D97-AF65-F5344CB8AC3E}">
        <p14:creationId xmlns:p14="http://schemas.microsoft.com/office/powerpoint/2010/main" val="3913481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461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09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5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90</a:t>
            </a:fld>
            <a:endParaRPr lang="en-US"/>
          </a:p>
        </p:txBody>
      </p:sp>
    </p:spTree>
    <p:extLst>
      <p:ext uri="{BB962C8B-B14F-4D97-AF65-F5344CB8AC3E}">
        <p14:creationId xmlns:p14="http://schemas.microsoft.com/office/powerpoint/2010/main" val="96283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8</a:t>
            </a:fld>
            <a:endParaRPr lang="en-US"/>
          </a:p>
        </p:txBody>
      </p:sp>
    </p:spTree>
    <p:extLst>
      <p:ext uri="{BB962C8B-B14F-4D97-AF65-F5344CB8AC3E}">
        <p14:creationId xmlns:p14="http://schemas.microsoft.com/office/powerpoint/2010/main" val="204402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9</a:t>
            </a:fld>
            <a:endParaRPr lang="en-US"/>
          </a:p>
        </p:txBody>
      </p:sp>
    </p:spTree>
    <p:extLst>
      <p:ext uri="{BB962C8B-B14F-4D97-AF65-F5344CB8AC3E}">
        <p14:creationId xmlns:p14="http://schemas.microsoft.com/office/powerpoint/2010/main" val="64824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B2083-0007-45A3-9A24-E5A53D025AF3}" type="slidenum">
              <a:rPr lang="en-US" smtClean="0"/>
              <a:t>20</a:t>
            </a:fld>
            <a:endParaRPr lang="en-US"/>
          </a:p>
        </p:txBody>
      </p:sp>
    </p:spTree>
    <p:extLst>
      <p:ext uri="{BB962C8B-B14F-4D97-AF65-F5344CB8AC3E}">
        <p14:creationId xmlns:p14="http://schemas.microsoft.com/office/powerpoint/2010/main" val="210601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27</a:t>
            </a:fld>
            <a:endParaRPr lang="en-US"/>
          </a:p>
        </p:txBody>
      </p:sp>
    </p:spTree>
    <p:extLst>
      <p:ext uri="{BB962C8B-B14F-4D97-AF65-F5344CB8AC3E}">
        <p14:creationId xmlns:p14="http://schemas.microsoft.com/office/powerpoint/2010/main" val="295221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94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587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9656491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57875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vmlDrawing" Target="../drawings/vmlDrawing1.vml"/><Relationship Id="rId7"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ags" Target="../tags/tag1.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vmlDrawing" Target="../drawings/vmlDrawing2.v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11" Type="http://schemas.openxmlformats.org/officeDocument/2006/relationships/image" Target="../media/image1.emf"/><Relationship Id="rId5" Type="http://schemas.openxmlformats.org/officeDocument/2006/relationships/slideLayout" Target="../slideLayouts/slideLayout6.xml"/><Relationship Id="rId10" Type="http://schemas.openxmlformats.org/officeDocument/2006/relationships/oleObject" Target="../embeddings/oleObject2.bin"/><Relationship Id="rId4" Type="http://schemas.openxmlformats.org/officeDocument/2006/relationships/slideLayout" Target="../slideLayouts/slideLayout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3.vml"/><Relationship Id="rId7"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tags" Target="../tags/tag6.xml"/><Relationship Id="rId4"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6" imgW="384" imgH="385" progId="TCLayout.ActiveDocument.1">
                  <p:embed/>
                </p:oleObj>
              </mc:Choice>
              <mc:Fallback>
                <p:oleObj name="think-cell Slide" r:id="rId6"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8"/>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836"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10" imgW="384" imgH="385" progId="TCLayout.ActiveDocument.1">
                  <p:embed/>
                </p:oleObj>
              </mc:Choice>
              <mc:Fallback>
                <p:oleObj name="think-cell Slide" r:id="rId10"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2" r:id="rId1"/>
    <p:sldLayoutId id="2147483756" r:id="rId2"/>
    <p:sldLayoutId id="2147483749" r:id="rId3"/>
    <p:sldLayoutId id="2147483725" r:id="rId4"/>
    <p:sldLayoutId id="2147483721" r:id="rId5"/>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6" imgW="384" imgH="385" progId="TCLayout.ActiveDocument.1">
                  <p:embed/>
                </p:oleObj>
              </mc:Choice>
              <mc:Fallback>
                <p:oleObj name="think-cell Slide" r:id="rId6"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916692"/>
      </p:ext>
    </p:extLst>
  </p:cSld>
  <p:clrMap bg1="lt1" tx1="dk1" bg2="lt2" tx2="dk2" accent1="accent1" accent2="accent2" accent3="accent3" accent4="accent4" accent5="accent5" accent6="accent6" hlink="hlink" folHlink="folHlink"/>
  <p:sldLayoutIdLst>
    <p:sldLayoutId id="2147483847" r:id="rId1"/>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tx.tms.pearson.com/Account/TxLogin"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x.tms.pearson.com/Account/TxLogin"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tea.texas.gov/texas-schools/accountability/academic-accountability/performance-reporting/telpas-raw-score-conversion-tables" TargetMode="External"/><Relationship Id="rId2" Type="http://schemas.openxmlformats.org/officeDocument/2006/relationships/hyperlink" Target="https://tea.texas.gov/student-assessment/testing/telpas/telpas-resources"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tea.texas.gov/student-assessment/testing/student-assessment-overview/accommodation-resourc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texasassessment.gov/testing-personnel.html"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tea.texas.gov/student.assessment/ell/telpa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tea.texas.gov/student-assessment/testing/telpas/telpas-resource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texasassessment.gov/practice-tests.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tea.texas.gov/student-assessment/testing/telpas/telpas-released-tests-grades-2-1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tea.texas.gov/student.assessment/ell/telpa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tx.tms.pearson.com/Account/TxLogin"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hyperlink" Target="https://tea.texas.gov/student-assessment/testing/telpas/telpas-alternate"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tea.texas.gov/student.assessment/telpasalt/#Alt"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texasassessment.gov/resources/telpas-alternate/telpas-alternate-observable-behaviors-electronic-version" TargetMode="Externa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86.xml.rels><?xml version="1.0" encoding="UTF-8" standalone="yes"?>
<Relationships xmlns="http://schemas.openxmlformats.org/package/2006/relationships"><Relationship Id="rId8" Type="http://schemas.openxmlformats.org/officeDocument/2006/relationships/hyperlink" Target="https://tea.texas.gov/sites/default/files/TELPAS%20ALT%20Reading%20Domain_FINAL_2020.pdf" TargetMode="External"/><Relationship Id="rId3" Type="http://schemas.openxmlformats.org/officeDocument/2006/relationships/hyperlink" Target="https://tea.texas.gov/sites/default/files/Introduction%20to%20TELPAS%20Alternate_FINAL_2020.pdf" TargetMode="External"/><Relationship Id="rId7" Type="http://schemas.openxmlformats.org/officeDocument/2006/relationships/hyperlink" Target="https://tea.texas.gov/sites/default/files/TELPAS%20ALT%20Speaking%20Domain_FINAL_2020.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tea.texas.gov/sites/default/files/TELPAS%20ALT%20Listening%20Domain_FINAL_2020.pdf" TargetMode="External"/><Relationship Id="rId5" Type="http://schemas.openxmlformats.org/officeDocument/2006/relationships/hyperlink" Target="https://tea.texas.gov/sites/default/files/telpas_alternate_accessibility_final_2020.pdf" TargetMode="External"/><Relationship Id="rId10" Type="http://schemas.openxmlformats.org/officeDocument/2006/relationships/hyperlink" Target="https://tea.texas.gov/sites/default/files/telpas_alternate_test_admin_procedures_final_2020.pdf" TargetMode="External"/><Relationship Id="rId4" Type="http://schemas.openxmlformats.org/officeDocument/2006/relationships/hyperlink" Target="https://tea.texas.gov/sites/default/files/telpas_alt_student_eligibility_final_2020.pdf" TargetMode="External"/><Relationship Id="rId9" Type="http://schemas.openxmlformats.org/officeDocument/2006/relationships/hyperlink" Target="https://tea.texas.gov/sites/default/files/TELPAS%20ALT%20Writing%20Domain_FINAL_2020.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tea.texas.gov/student-assessment/testing/telpas/telpas-alternat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tea.texas.gov/student-assessment/testing/telpas/telpas-alternate-resources" TargetMode="External"/><Relationship Id="rId4" Type="http://schemas.openxmlformats.org/officeDocument/2006/relationships/hyperlink" Target="https://tea.texas.gov/student.assessment/telpasal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texasassessment.gov/testing-personnel.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tx.tms.pearson.com/Account/TxLogin" TargetMode="External"/><Relationship Id="rId5" Type="http://schemas.openxmlformats.org/officeDocument/2006/relationships/hyperlink" Target="https://tea.texas.gov/student.assessment/telpasalt/" TargetMode="External"/><Relationship Id="rId4" Type="http://schemas.openxmlformats.org/officeDocument/2006/relationships/hyperlink" Target="https://www.texasassessment.gov/resources/telpas-alternate/telpas-alternate-observable-behaviors-electronic-version"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texasassessment.gov/testing-personnel.html" TargetMode="External"/><Relationship Id="rId2" Type="http://schemas.openxmlformats.org/officeDocument/2006/relationships/hyperlink" Target="mailto:TexasTestingSupport@cambiumassessment.com" TargetMode="Externa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8" Type="http://schemas.openxmlformats.org/officeDocument/2006/relationships/hyperlink" Target="https://commons.wikimedia.org/wiki/File:How-can-i-help.jpg" TargetMode="External"/><Relationship Id="rId3" Type="http://schemas.openxmlformats.org/officeDocument/2006/relationships/hyperlink" Target="https://teastudentassessments.zendesk.com/hc/en-us/categories/360002017872-Student-Assessment" TargetMode="External"/><Relationship Id="rId7"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tea.texas.gov/reports-and-data/school-performance" TargetMode="External"/><Relationship Id="rId5" Type="http://schemas.openxmlformats.org/officeDocument/2006/relationships/hyperlink" Target="mailto:performance.reporting@tea.texas.gov" TargetMode="External"/><Relationship Id="rId4" Type="http://schemas.openxmlformats.org/officeDocument/2006/relationships/hyperlink" Target="https://tea.texas.gov/student.assessment/"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90B5-D4E8-4A2A-8F7F-A1A44B628EDE}"/>
              </a:ext>
            </a:extLst>
          </p:cNvPr>
          <p:cNvSpPr>
            <a:spLocks noGrp="1"/>
          </p:cNvSpPr>
          <p:nvPr>
            <p:ph type="ctrTitle"/>
          </p:nvPr>
        </p:nvSpPr>
        <p:spPr>
          <a:xfrm>
            <a:off x="512064" y="1384301"/>
            <a:ext cx="11131296" cy="2197100"/>
          </a:xfrm>
          <a:solidFill>
            <a:schemeClr val="bg1">
              <a:lumMod val="95000"/>
              <a:alpha val="73000"/>
            </a:schemeClr>
          </a:solidFill>
        </p:spPr>
        <p:txBody>
          <a:bodyPr anchor="b">
            <a:noAutofit/>
          </a:bodyPr>
          <a:lstStyle/>
          <a:p>
            <a:pPr>
              <a:lnSpc>
                <a:spcPct val="100000"/>
              </a:lnSpc>
            </a:pPr>
            <a:r>
              <a:rPr lang="en-US" sz="4600">
                <a:solidFill>
                  <a:schemeClr val="tx1"/>
                </a:solidFill>
                <a:latin typeface="Open Sans"/>
                <a:ea typeface="Open Sans"/>
                <a:cs typeface="Open Sans"/>
              </a:rPr>
              <a:t>Spring Updates:</a:t>
            </a:r>
            <a:br>
              <a:rPr lang="en-US" sz="4600">
                <a:solidFill>
                  <a:schemeClr val="tx1"/>
                </a:solidFill>
                <a:latin typeface="Open Sans"/>
                <a:ea typeface="Open Sans"/>
                <a:cs typeface="Open Sans"/>
              </a:rPr>
            </a:br>
            <a:r>
              <a:rPr lang="en-US" sz="4600">
                <a:solidFill>
                  <a:schemeClr val="tx1"/>
                </a:solidFill>
                <a:latin typeface="Open Sans"/>
                <a:ea typeface="Open Sans"/>
                <a:cs typeface="Open Sans"/>
              </a:rPr>
              <a:t>2022 TELPAS </a:t>
            </a:r>
            <a:br>
              <a:rPr lang="en-US" sz="4600">
                <a:solidFill>
                  <a:schemeClr val="tx1"/>
                </a:solidFill>
                <a:latin typeface="Open Sans"/>
                <a:ea typeface="Open Sans"/>
                <a:cs typeface="Open Sans"/>
              </a:rPr>
            </a:br>
            <a:r>
              <a:rPr lang="en-US" sz="4600">
                <a:solidFill>
                  <a:schemeClr val="tx1"/>
                </a:solidFill>
                <a:latin typeface="Open Sans"/>
                <a:ea typeface="Open Sans"/>
                <a:cs typeface="Open Sans"/>
              </a:rPr>
              <a:t>and TELPAS Alternate </a:t>
            </a:r>
          </a:p>
        </p:txBody>
      </p:sp>
      <p:sp>
        <p:nvSpPr>
          <p:cNvPr id="3" name="Subtitle 2">
            <a:extLst>
              <a:ext uri="{FF2B5EF4-FFF2-40B4-BE49-F238E27FC236}">
                <a16:creationId xmlns:a16="http://schemas.microsoft.com/office/drawing/2014/main" id="{8EAC2981-3CF4-4CB6-A6A8-D51C7D306A4E}"/>
              </a:ext>
            </a:extLst>
          </p:cNvPr>
          <p:cNvSpPr>
            <a:spLocks noGrp="1"/>
          </p:cNvSpPr>
          <p:nvPr>
            <p:ph type="subTitle" idx="1"/>
          </p:nvPr>
        </p:nvSpPr>
        <p:spPr>
          <a:xfrm>
            <a:off x="1191429" y="6295247"/>
            <a:ext cx="9144000" cy="544465"/>
          </a:xfrm>
          <a:solidFill>
            <a:schemeClr val="accent2"/>
          </a:solidFill>
        </p:spPr>
        <p:txBody>
          <a:bodyPr/>
          <a:lstStyle/>
          <a:p>
            <a:pPr algn="ctr">
              <a:spcBef>
                <a:spcPts val="0"/>
              </a:spcBef>
            </a:pPr>
            <a:r>
              <a:rPr lang="en-US" sz="1600" b="1">
                <a:solidFill>
                  <a:schemeClr val="bg1"/>
                </a:solidFill>
              </a:rPr>
              <a:t>Student Assessment Division </a:t>
            </a:r>
          </a:p>
          <a:p>
            <a:pPr algn="ctr">
              <a:spcBef>
                <a:spcPts val="0"/>
              </a:spcBef>
            </a:pPr>
            <a:r>
              <a:rPr lang="en-US" sz="1600" b="1">
                <a:solidFill>
                  <a:schemeClr val="bg1"/>
                </a:solidFill>
              </a:rPr>
              <a:t>Texas Education Agency</a:t>
            </a:r>
          </a:p>
          <a:p>
            <a:endParaRPr lang="en-US">
              <a:solidFill>
                <a:schemeClr val="bg1"/>
              </a:solidFill>
            </a:endParaRPr>
          </a:p>
        </p:txBody>
      </p:sp>
      <p:sp>
        <p:nvSpPr>
          <p:cNvPr id="4" name="Slide Number Placeholder 3">
            <a:extLst>
              <a:ext uri="{FF2B5EF4-FFF2-40B4-BE49-F238E27FC236}">
                <a16:creationId xmlns:a16="http://schemas.microsoft.com/office/drawing/2014/main" id="{3BA6EED5-42BA-42E9-997B-34FEA4A08F1E}"/>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57649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FCCC-89A7-4589-AFAD-DA6831F8A265}"/>
              </a:ext>
            </a:extLst>
          </p:cNvPr>
          <p:cNvSpPr>
            <a:spLocks noGrp="1"/>
          </p:cNvSpPr>
          <p:nvPr>
            <p:ph type="title"/>
          </p:nvPr>
        </p:nvSpPr>
        <p:spPr/>
        <p:txBody>
          <a:bodyPr/>
          <a:lstStyle/>
          <a:p>
            <a:r>
              <a:rPr lang="en-US">
                <a:cs typeface="Calibri"/>
              </a:rPr>
              <a:t>TELPAS Manuals: Rater and Test Administrator </a:t>
            </a:r>
            <a:endParaRPr lang="en-US"/>
          </a:p>
        </p:txBody>
      </p:sp>
      <p:sp>
        <p:nvSpPr>
          <p:cNvPr id="3" name="Content Placeholder 2">
            <a:extLst>
              <a:ext uri="{FF2B5EF4-FFF2-40B4-BE49-F238E27FC236}">
                <a16:creationId xmlns:a16="http://schemas.microsoft.com/office/drawing/2014/main" id="{6240C813-A97E-4CF8-B714-5024F82C0A09}"/>
              </a:ext>
            </a:extLst>
          </p:cNvPr>
          <p:cNvSpPr>
            <a:spLocks noGrp="1"/>
          </p:cNvSpPr>
          <p:nvPr>
            <p:ph idx="1"/>
          </p:nvPr>
        </p:nvSpPr>
        <p:spPr>
          <a:xfrm>
            <a:off x="468964" y="1252234"/>
            <a:ext cx="10623762" cy="4351338"/>
          </a:xfrm>
        </p:spPr>
        <p:txBody>
          <a:bodyPr lIns="91440" tIns="45720" rIns="91440" bIns="45720" anchor="t"/>
          <a:lstStyle/>
          <a:p>
            <a:r>
              <a:rPr lang="en-US" sz="2400">
                <a:cs typeface="Calibri"/>
              </a:rPr>
              <a:t>TELPAS Rater Manual</a:t>
            </a:r>
            <a:endParaRPr lang="en-US" sz="2400"/>
          </a:p>
          <a:p>
            <a:pPr lvl="1">
              <a:buClr>
                <a:schemeClr val="accent1"/>
              </a:buClr>
            </a:pPr>
            <a:r>
              <a:rPr lang="en-US">
                <a:cs typeface="Calibri"/>
              </a:rPr>
              <a:t>Online only</a:t>
            </a:r>
          </a:p>
          <a:p>
            <a:r>
              <a:rPr lang="en-US" sz="2400">
                <a:cs typeface="Calibri"/>
              </a:rPr>
              <a:t>TELPAS Test Administrator Manual</a:t>
            </a:r>
          </a:p>
          <a:p>
            <a:pPr lvl="1">
              <a:buClr>
                <a:schemeClr val="accent1"/>
              </a:buClr>
            </a:pPr>
            <a:r>
              <a:rPr lang="en-US">
                <a:cs typeface="Calibri"/>
              </a:rPr>
              <a:t>Online as well as printed and shipped</a:t>
            </a:r>
          </a:p>
          <a:p>
            <a:pPr lvl="1">
              <a:buClr>
                <a:schemeClr val="accent1"/>
              </a:buClr>
            </a:pPr>
            <a:r>
              <a:rPr lang="en-US">
                <a:cs typeface="Calibri"/>
              </a:rPr>
              <a:t>New process</a:t>
            </a:r>
          </a:p>
          <a:p>
            <a:pPr lvl="2">
              <a:buFont typeface="Courier New" panose="02070309020205020404" pitchFamily="49" charset="0"/>
              <a:buChar char="o"/>
            </a:pPr>
            <a:r>
              <a:rPr lang="en-US" sz="2400">
                <a:cs typeface="Calibri"/>
              </a:rPr>
              <a:t>Based on historical quantities</a:t>
            </a:r>
          </a:p>
          <a:p>
            <a:pPr lvl="2">
              <a:buFont typeface="Courier New" panose="02070309020205020404" pitchFamily="49" charset="0"/>
              <a:buChar char="o"/>
            </a:pPr>
            <a:r>
              <a:rPr lang="en-US" sz="2400">
                <a:cs typeface="Calibri"/>
              </a:rPr>
              <a:t>10% overage</a:t>
            </a:r>
          </a:p>
          <a:p>
            <a:pPr lvl="2">
              <a:buFont typeface="Courier New" panose="02070309020205020404" pitchFamily="49" charset="0"/>
              <a:buChar char="o"/>
            </a:pPr>
            <a:r>
              <a:rPr lang="en-US" sz="2400">
                <a:cs typeface="Calibri"/>
              </a:rPr>
              <a:t>Formula similar to STAAR, 1:15</a:t>
            </a:r>
          </a:p>
          <a:p>
            <a:pPr lvl="1">
              <a:buClr>
                <a:schemeClr val="accent1"/>
              </a:buClr>
            </a:pPr>
            <a:r>
              <a:rPr lang="en-US">
                <a:cs typeface="Calibri"/>
              </a:rPr>
              <a:t>Districts able to order additional manuals</a:t>
            </a:r>
          </a:p>
          <a:p>
            <a:pPr marL="457200" lvl="1" indent="0">
              <a:buClr>
                <a:srgbClr val="0D6CB9"/>
              </a:buClr>
              <a:buNone/>
            </a:pPr>
            <a:endParaRPr lang="en-US">
              <a:cs typeface="Calibri"/>
            </a:endParaRPr>
          </a:p>
          <a:p>
            <a:pPr lvl="2"/>
            <a:endParaRPr lang="en-US">
              <a:cs typeface="Calibri"/>
            </a:endParaRPr>
          </a:p>
          <a:p>
            <a:pPr marL="914400" lvl="2" indent="0">
              <a:buNone/>
            </a:pPr>
            <a:endParaRPr lang="en-US">
              <a:cs typeface="Calibri"/>
            </a:endParaRPr>
          </a:p>
          <a:p>
            <a:pPr lvl="1">
              <a:buFont typeface="Arial" panose="05000000000000000000" pitchFamily="2" charset="2"/>
              <a:buChar char="•"/>
            </a:pPr>
            <a:endParaRPr lang="en-US">
              <a:cs typeface="Calibri"/>
            </a:endParaRPr>
          </a:p>
          <a:p>
            <a:pPr>
              <a:buFont typeface="Arial" panose="05000000000000000000" pitchFamily="2" charset="2"/>
              <a:buChar char="•"/>
            </a:pPr>
            <a:endParaRPr lang="en-US">
              <a:cs typeface="Calibri"/>
            </a:endParaRPr>
          </a:p>
        </p:txBody>
      </p:sp>
      <p:sp>
        <p:nvSpPr>
          <p:cNvPr id="7" name="Explosion: 8 Points 5" descr="New icon">
            <a:extLst>
              <a:ext uri="{FF2B5EF4-FFF2-40B4-BE49-F238E27FC236}">
                <a16:creationId xmlns:a16="http://schemas.microsoft.com/office/drawing/2014/main" id="{6ADCBF9B-9D80-4FA1-A83B-9AAC5895A486}"/>
              </a:ext>
            </a:extLst>
          </p:cNvPr>
          <p:cNvSpPr/>
          <p:nvPr/>
        </p:nvSpPr>
        <p:spPr>
          <a:xfrm>
            <a:off x="51814" y="3274323"/>
            <a:ext cx="1321131" cy="1126932"/>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NEW</a:t>
            </a:r>
          </a:p>
        </p:txBody>
      </p:sp>
      <p:pic>
        <p:nvPicPr>
          <p:cNvPr id="8" name="Picture 7" descr="Screenshot of cover of TELPAS rater manual">
            <a:extLst>
              <a:ext uri="{FF2B5EF4-FFF2-40B4-BE49-F238E27FC236}">
                <a16:creationId xmlns:a16="http://schemas.microsoft.com/office/drawing/2014/main" id="{59234066-63F7-4EDF-AC2C-BDF605D45D32}"/>
              </a:ext>
            </a:extLst>
          </p:cNvPr>
          <p:cNvPicPr>
            <a:picLocks noChangeAspect="1"/>
          </p:cNvPicPr>
          <p:nvPr/>
        </p:nvPicPr>
        <p:blipFill>
          <a:blip r:embed="rId2"/>
          <a:stretch>
            <a:fillRect/>
          </a:stretch>
        </p:blipFill>
        <p:spPr>
          <a:xfrm>
            <a:off x="6726537" y="1046042"/>
            <a:ext cx="2584354" cy="3355213"/>
          </a:xfrm>
          <a:prstGeom prst="rect">
            <a:avLst/>
          </a:prstGeom>
          <a:ln>
            <a:solidFill>
              <a:schemeClr val="tx1">
                <a:lumMod val="50000"/>
                <a:lumOff val="50000"/>
              </a:schemeClr>
            </a:solidFill>
          </a:ln>
        </p:spPr>
      </p:pic>
      <p:pic>
        <p:nvPicPr>
          <p:cNvPr id="6" name="Picture 5" descr="Screenshot of cover of TELPAS test administrator manual">
            <a:extLst>
              <a:ext uri="{FF2B5EF4-FFF2-40B4-BE49-F238E27FC236}">
                <a16:creationId xmlns:a16="http://schemas.microsoft.com/office/drawing/2014/main" id="{080C963D-6263-4B05-968E-FC771C35D619}"/>
              </a:ext>
            </a:extLst>
          </p:cNvPr>
          <p:cNvPicPr>
            <a:picLocks noChangeAspect="1"/>
          </p:cNvPicPr>
          <p:nvPr/>
        </p:nvPicPr>
        <p:blipFill>
          <a:blip r:embed="rId3"/>
          <a:stretch>
            <a:fillRect/>
          </a:stretch>
        </p:blipFill>
        <p:spPr>
          <a:xfrm>
            <a:off x="9210707" y="1882769"/>
            <a:ext cx="2750993" cy="3578807"/>
          </a:xfrm>
          <a:prstGeom prst="rect">
            <a:avLst/>
          </a:prstGeom>
          <a:solidFill>
            <a:schemeClr val="bg1">
              <a:lumMod val="85000"/>
            </a:schemeClr>
          </a:solidFill>
          <a:ln>
            <a:solidFill>
              <a:schemeClr val="tx1">
                <a:lumMod val="50000"/>
                <a:lumOff val="50000"/>
              </a:schemeClr>
            </a:solidFill>
          </a:ln>
        </p:spPr>
      </p:pic>
      <p:sp>
        <p:nvSpPr>
          <p:cNvPr id="9" name="Slide Number Placeholder 8">
            <a:extLst>
              <a:ext uri="{FF2B5EF4-FFF2-40B4-BE49-F238E27FC236}">
                <a16:creationId xmlns:a16="http://schemas.microsoft.com/office/drawing/2014/main" id="{0FE3328B-371A-422F-919C-9F92F789D0DC}"/>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56743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5733-4DF9-4BD1-B682-864E7F02CDC4}"/>
              </a:ext>
            </a:extLst>
          </p:cNvPr>
          <p:cNvSpPr>
            <a:spLocks noGrp="1"/>
          </p:cNvSpPr>
          <p:nvPr>
            <p:ph type="title"/>
          </p:nvPr>
        </p:nvSpPr>
        <p:spPr/>
        <p:txBody>
          <a:bodyPr/>
          <a:lstStyle/>
          <a:p>
            <a:r>
              <a:rPr lang="en-US"/>
              <a:t>TELPAS Key Dates </a:t>
            </a:r>
          </a:p>
        </p:txBody>
      </p:sp>
      <p:graphicFrame>
        <p:nvGraphicFramePr>
          <p:cNvPr id="6" name="Table 6">
            <a:extLst>
              <a:ext uri="{FF2B5EF4-FFF2-40B4-BE49-F238E27FC236}">
                <a16:creationId xmlns:a16="http://schemas.microsoft.com/office/drawing/2014/main" id="{90C7D365-E445-41EC-AC80-EBF50132A551}"/>
              </a:ext>
            </a:extLst>
          </p:cNvPr>
          <p:cNvGraphicFramePr>
            <a:graphicFrameLocks noGrp="1"/>
          </p:cNvGraphicFramePr>
          <p:nvPr>
            <p:ph idx="1"/>
            <p:extLst>
              <p:ext uri="{D42A27DB-BD31-4B8C-83A1-F6EECF244321}">
                <p14:modId xmlns:p14="http://schemas.microsoft.com/office/powerpoint/2010/main" val="1261610586"/>
              </p:ext>
            </p:extLst>
          </p:nvPr>
        </p:nvGraphicFramePr>
        <p:xfrm>
          <a:off x="712788" y="1495425"/>
          <a:ext cx="10623550" cy="2763520"/>
        </p:xfrm>
        <a:graphic>
          <a:graphicData uri="http://schemas.openxmlformats.org/drawingml/2006/table">
            <a:tbl>
              <a:tblPr firstRow="1" bandRow="1">
                <a:tableStyleId>{5C22544A-7EE6-4342-B048-85BDC9FD1C3A}</a:tableStyleId>
              </a:tblPr>
              <a:tblGrid>
                <a:gridCol w="6389052">
                  <a:extLst>
                    <a:ext uri="{9D8B030D-6E8A-4147-A177-3AD203B41FA5}">
                      <a16:colId xmlns:a16="http://schemas.microsoft.com/office/drawing/2014/main" val="2333703296"/>
                    </a:ext>
                  </a:extLst>
                </a:gridCol>
                <a:gridCol w="4234498">
                  <a:extLst>
                    <a:ext uri="{9D8B030D-6E8A-4147-A177-3AD203B41FA5}">
                      <a16:colId xmlns:a16="http://schemas.microsoft.com/office/drawing/2014/main" val="347402098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TELPAS (Grades K-12 Listening, Speaking, Reading and Writing) Assessment Window</a:t>
                      </a:r>
                    </a:p>
                  </a:txBody>
                  <a:tcPr/>
                </a:tc>
                <a:tc>
                  <a:txBody>
                    <a:bodyPr/>
                    <a:lstStyle/>
                    <a:p>
                      <a:r>
                        <a:rPr lang="en-US"/>
                        <a:t>February 21 to April 1</a:t>
                      </a:r>
                    </a:p>
                  </a:txBody>
                  <a:tcPr/>
                </a:tc>
                <a:extLst>
                  <a:ext uri="{0D108BD9-81ED-4DB2-BD59-A6C34878D82A}">
                    <a16:rowId xmlns:a16="http://schemas.microsoft.com/office/drawing/2014/main" val="288472400"/>
                  </a:ext>
                </a:extLst>
              </a:tr>
              <a:tr h="370840">
                <a:tc>
                  <a:txBody>
                    <a:bodyPr/>
                    <a:lstStyle/>
                    <a:p>
                      <a:r>
                        <a:rPr lang="en-US" sz="1800" kern="1200">
                          <a:solidFill>
                            <a:schemeClr val="dk1"/>
                          </a:solidFill>
                          <a:effectLst/>
                          <a:latin typeface="+mn-lt"/>
                          <a:ea typeface="+mn-ea"/>
                          <a:cs typeface="+mn-cs"/>
                        </a:rPr>
                        <a:t>TELPAS online training opens in LMS</a:t>
                      </a:r>
                      <a:endParaRPr lang="en-US"/>
                    </a:p>
                  </a:txBody>
                  <a:tcPr/>
                </a:tc>
                <a:tc>
                  <a:txBody>
                    <a:bodyPr/>
                    <a:lstStyle/>
                    <a:p>
                      <a:r>
                        <a:rPr lang="en-US"/>
                        <a:t>January 10</a:t>
                      </a:r>
                    </a:p>
                  </a:txBody>
                  <a:tcPr/>
                </a:tc>
                <a:extLst>
                  <a:ext uri="{0D108BD9-81ED-4DB2-BD59-A6C34878D82A}">
                    <a16:rowId xmlns:a16="http://schemas.microsoft.com/office/drawing/2014/main" val="665301782"/>
                  </a:ext>
                </a:extLst>
              </a:tr>
              <a:tr h="370840">
                <a:tc>
                  <a:txBody>
                    <a:bodyPr/>
                    <a:lstStyle/>
                    <a:p>
                      <a:r>
                        <a:rPr lang="en-US"/>
                        <a:t>Assembling and Verifying Grades 2–12 Writing Collections course available</a:t>
                      </a:r>
                    </a:p>
                  </a:txBody>
                  <a:tcPr/>
                </a:tc>
                <a:tc>
                  <a:txBody>
                    <a:bodyPr/>
                    <a:lstStyle/>
                    <a:p>
                      <a:r>
                        <a:rPr lang="en-US"/>
                        <a:t>January 10</a:t>
                      </a:r>
                    </a:p>
                  </a:txBody>
                  <a:tcPr/>
                </a:tc>
                <a:extLst>
                  <a:ext uri="{0D108BD9-81ED-4DB2-BD59-A6C34878D82A}">
                    <a16:rowId xmlns:a16="http://schemas.microsoft.com/office/drawing/2014/main" val="2931314068"/>
                  </a:ext>
                </a:extLst>
              </a:tr>
              <a:tr h="370840">
                <a:tc>
                  <a:txBody>
                    <a:bodyPr/>
                    <a:lstStyle/>
                    <a:p>
                      <a:r>
                        <a:rPr lang="en-US" sz="1800" kern="1200">
                          <a:solidFill>
                            <a:schemeClr val="dk1"/>
                          </a:solidFill>
                          <a:effectLst/>
                          <a:latin typeface="+mn-lt"/>
                          <a:ea typeface="+mn-ea"/>
                          <a:cs typeface="+mn-cs"/>
                        </a:rPr>
                        <a:t>Online basic training courses for new K–1 and 2–12 raters available</a:t>
                      </a:r>
                      <a:endParaRPr lang="en-US"/>
                    </a:p>
                  </a:txBody>
                  <a:tcPr/>
                </a:tc>
                <a:tc>
                  <a:txBody>
                    <a:bodyPr/>
                    <a:lstStyle/>
                    <a:p>
                      <a:r>
                        <a:rPr lang="en-US"/>
                        <a:t>January 24</a:t>
                      </a:r>
                    </a:p>
                  </a:txBody>
                  <a:tcPr/>
                </a:tc>
                <a:extLst>
                  <a:ext uri="{0D108BD9-81ED-4DB2-BD59-A6C34878D82A}">
                    <a16:rowId xmlns:a16="http://schemas.microsoft.com/office/drawing/2014/main" val="384498057"/>
                  </a:ext>
                </a:extLst>
              </a:tr>
              <a:tr h="370840">
                <a:tc>
                  <a:txBody>
                    <a:bodyPr/>
                    <a:lstStyle/>
                    <a:p>
                      <a:r>
                        <a:rPr lang="en-US"/>
                        <a:t>Calibration window opens for new and returning raters</a:t>
                      </a:r>
                    </a:p>
                  </a:txBody>
                  <a:tcPr/>
                </a:tc>
                <a:tc>
                  <a:txBody>
                    <a:bodyPr/>
                    <a:lstStyle/>
                    <a:p>
                      <a:r>
                        <a:rPr lang="en-US"/>
                        <a:t>February 7</a:t>
                      </a:r>
                    </a:p>
                  </a:txBody>
                  <a:tcPr/>
                </a:tc>
                <a:extLst>
                  <a:ext uri="{0D108BD9-81ED-4DB2-BD59-A6C34878D82A}">
                    <a16:rowId xmlns:a16="http://schemas.microsoft.com/office/drawing/2014/main" val="1921071463"/>
                  </a:ext>
                </a:extLst>
              </a:tr>
              <a:tr h="370840">
                <a:tc>
                  <a:txBody>
                    <a:bodyPr/>
                    <a:lstStyle/>
                    <a:p>
                      <a:r>
                        <a:rPr lang="en-US" sz="1800" kern="1200">
                          <a:solidFill>
                            <a:schemeClr val="dk1"/>
                          </a:solidFill>
                          <a:effectLst/>
                          <a:latin typeface="+mn-lt"/>
                          <a:ea typeface="+mn-ea"/>
                          <a:cs typeface="+mn-cs"/>
                        </a:rPr>
                        <a:t>Earliest eligibility date for TELPAS writing samples</a:t>
                      </a:r>
                      <a:endParaRPr lang="en-US"/>
                    </a:p>
                  </a:txBody>
                  <a:tcPr/>
                </a:tc>
                <a:tc>
                  <a:txBody>
                    <a:bodyPr/>
                    <a:lstStyle/>
                    <a:p>
                      <a:r>
                        <a:rPr lang="en-US" dirty="0"/>
                        <a:t>February 7</a:t>
                      </a:r>
                    </a:p>
                  </a:txBody>
                  <a:tcPr/>
                </a:tc>
                <a:extLst>
                  <a:ext uri="{0D108BD9-81ED-4DB2-BD59-A6C34878D82A}">
                    <a16:rowId xmlns:a16="http://schemas.microsoft.com/office/drawing/2014/main" val="3246793807"/>
                  </a:ext>
                </a:extLst>
              </a:tr>
            </a:tbl>
          </a:graphicData>
        </a:graphic>
      </p:graphicFrame>
      <p:sp>
        <p:nvSpPr>
          <p:cNvPr id="5" name="Slide Number Placeholder 4">
            <a:extLst>
              <a:ext uri="{FF2B5EF4-FFF2-40B4-BE49-F238E27FC236}">
                <a16:creationId xmlns:a16="http://schemas.microsoft.com/office/drawing/2014/main" id="{30823C7F-446D-4396-8C97-14817DC3E111}"/>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169340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4264-CE3B-47D6-981D-14A39E4A2253}"/>
              </a:ext>
            </a:extLst>
          </p:cNvPr>
          <p:cNvSpPr>
            <a:spLocks noGrp="1"/>
          </p:cNvSpPr>
          <p:nvPr>
            <p:ph type="title"/>
          </p:nvPr>
        </p:nvSpPr>
        <p:spPr/>
        <p:txBody>
          <a:bodyPr>
            <a:normAutofit/>
          </a:bodyPr>
          <a:lstStyle/>
          <a:p>
            <a:r>
              <a:rPr lang="en-US"/>
              <a:t>Senate Bill 1267 Changes to TELPAS Training</a:t>
            </a:r>
            <a:endParaRPr lang="en-US">
              <a:cs typeface="Calibri"/>
            </a:endParaRPr>
          </a:p>
        </p:txBody>
      </p:sp>
      <p:sp>
        <p:nvSpPr>
          <p:cNvPr id="8" name="Explosion: 8 Points 5" descr="New icon">
            <a:extLst>
              <a:ext uri="{FF2B5EF4-FFF2-40B4-BE49-F238E27FC236}">
                <a16:creationId xmlns:a16="http://schemas.microsoft.com/office/drawing/2014/main" id="{13B6C4A6-5270-0042-9D68-2E56B485417F}"/>
              </a:ext>
            </a:extLst>
          </p:cNvPr>
          <p:cNvSpPr/>
          <p:nvPr/>
        </p:nvSpPr>
        <p:spPr>
          <a:xfrm>
            <a:off x="9785268" y="75395"/>
            <a:ext cx="2174355" cy="1230891"/>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NEW</a:t>
            </a:r>
          </a:p>
        </p:txBody>
      </p:sp>
      <p:sp>
        <p:nvSpPr>
          <p:cNvPr id="4" name="Content Placeholder 3">
            <a:extLst>
              <a:ext uri="{FF2B5EF4-FFF2-40B4-BE49-F238E27FC236}">
                <a16:creationId xmlns:a16="http://schemas.microsoft.com/office/drawing/2014/main" id="{7833BEF6-7818-4BA3-917D-ECD8C1D41239}"/>
              </a:ext>
            </a:extLst>
          </p:cNvPr>
          <p:cNvSpPr>
            <a:spLocks noGrp="1"/>
          </p:cNvSpPr>
          <p:nvPr>
            <p:ph idx="13"/>
          </p:nvPr>
        </p:nvSpPr>
        <p:spPr>
          <a:xfrm>
            <a:off x="491823" y="979778"/>
            <a:ext cx="10759183" cy="5006493"/>
          </a:xfrm>
          <a:ln>
            <a:solidFill>
              <a:schemeClr val="bg1"/>
            </a:solidFill>
          </a:ln>
        </p:spPr>
        <p:txBody>
          <a:bodyPr lIns="91440" tIns="45720" rIns="91440" bIns="45720" anchor="t"/>
          <a:lstStyle/>
          <a:p>
            <a:pPr marL="0" indent="0">
              <a:buNone/>
            </a:pPr>
            <a:endParaRPr lang="en-US" sz="1200">
              <a:cs typeface="Calibri"/>
            </a:endParaRPr>
          </a:p>
          <a:p>
            <a:pPr>
              <a:buFont typeface="Wingdings,Sans-Serif" panose="05000000000000000000" pitchFamily="2" charset="2"/>
            </a:pPr>
            <a:r>
              <a:rPr lang="en-US" sz="2700">
                <a:cs typeface="Calibri"/>
              </a:rPr>
              <a:t>TEA may not require educators to repeat rater calibration activities that they have previously successfully completed. </a:t>
            </a:r>
          </a:p>
          <a:p>
            <a:pPr>
              <a:buFont typeface="Wingdings,Sans-Serif" panose="05000000000000000000" pitchFamily="2" charset="2"/>
            </a:pPr>
            <a:r>
              <a:rPr lang="en-US" sz="2700">
                <a:cs typeface="Calibri"/>
              </a:rPr>
              <a:t>An exception exists and allows TEA to require rater calibration activities if there have been significant changes to the program.</a:t>
            </a:r>
          </a:p>
          <a:p>
            <a:pPr>
              <a:buFont typeface="Wingdings,Sans-Serif" panose="05000000000000000000" pitchFamily="2" charset="2"/>
            </a:pPr>
            <a:r>
              <a:rPr lang="en-US" sz="2700">
                <a:cs typeface="Calibri"/>
              </a:rPr>
              <a:t>Campus testing coordinators may, with discretion, require other educators to complete additional training and/or rater calibration activities.</a:t>
            </a:r>
            <a:endParaRPr lang="en-US" sz="2700">
              <a:ea typeface="+mn-lt"/>
              <a:cs typeface="+mn-lt"/>
            </a:endParaRPr>
          </a:p>
          <a:p>
            <a:pPr>
              <a:buFont typeface="Wingdings,Sans-Serif" panose="05000000000000000000" pitchFamily="2" charset="2"/>
            </a:pPr>
            <a:r>
              <a:rPr lang="en-US" sz="2700">
                <a:ea typeface="+mn-lt"/>
                <a:cs typeface="+mn-lt"/>
              </a:rPr>
              <a:t>An educator, who will serve as a rater, may not be required to complete rater calibration activities in one sitting. </a:t>
            </a:r>
          </a:p>
          <a:p>
            <a:pPr lvl="1">
              <a:buFont typeface="Wingdings,Sans-Serif" panose="05000000000000000000" pitchFamily="2" charset="2"/>
            </a:pPr>
            <a:r>
              <a:rPr lang="en-US" sz="2700">
                <a:ea typeface="+mn-lt"/>
                <a:cs typeface="+mn-lt"/>
              </a:rPr>
              <a:t>A district/campus will need to determine their own process to ensure that security and confidentiality measures are still in place if calibration will be allowed in more than one sitting. </a:t>
            </a:r>
            <a:endParaRPr lang="en-US" sz="2700"/>
          </a:p>
          <a:p>
            <a:pPr>
              <a:buFont typeface="Wingdings,Sans-Serif" panose="05000000000000000000" pitchFamily="2" charset="2"/>
            </a:pPr>
            <a:endParaRPr lang="en-US">
              <a:cs typeface="Calibri"/>
            </a:endParaRPr>
          </a:p>
          <a:p>
            <a:endParaRPr lang="en-US">
              <a:cs typeface="Calibri"/>
            </a:endParaRPr>
          </a:p>
        </p:txBody>
      </p:sp>
      <p:sp>
        <p:nvSpPr>
          <p:cNvPr id="5" name="Slide Number Placeholder 4">
            <a:extLst>
              <a:ext uri="{FF2B5EF4-FFF2-40B4-BE49-F238E27FC236}">
                <a16:creationId xmlns:a16="http://schemas.microsoft.com/office/drawing/2014/main" id="{43541152-B70C-41F8-86C5-85C8F49463D2}"/>
              </a:ext>
            </a:extLst>
          </p:cNvPr>
          <p:cNvSpPr>
            <a:spLocks noGrp="1"/>
          </p:cNvSpPr>
          <p:nvPr>
            <p:ph type="sldNum" sz="quarter" idx="4"/>
          </p:nvPr>
        </p:nvSpPr>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137899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8ED0-EBB2-4961-A411-BC6ED30104FD}"/>
              </a:ext>
            </a:extLst>
          </p:cNvPr>
          <p:cNvSpPr>
            <a:spLocks noGrp="1"/>
          </p:cNvSpPr>
          <p:nvPr>
            <p:ph type="title"/>
          </p:nvPr>
        </p:nvSpPr>
        <p:spPr/>
        <p:txBody>
          <a:bodyPr/>
          <a:lstStyle/>
          <a:p>
            <a:r>
              <a:rPr lang="en-US"/>
              <a:t>TELPAS Training Requirements</a:t>
            </a:r>
            <a:endParaRPr lang="en-US">
              <a:cs typeface="Calibri"/>
            </a:endParaRPr>
          </a:p>
        </p:txBody>
      </p:sp>
      <p:sp>
        <p:nvSpPr>
          <p:cNvPr id="4" name="Explosion: 8 Points 5" descr="New icon">
            <a:extLst>
              <a:ext uri="{FF2B5EF4-FFF2-40B4-BE49-F238E27FC236}">
                <a16:creationId xmlns:a16="http://schemas.microsoft.com/office/drawing/2014/main" id="{C8909FBD-8D2A-4FD4-857E-9BE50C679AB7}"/>
              </a:ext>
            </a:extLst>
          </p:cNvPr>
          <p:cNvSpPr/>
          <p:nvPr/>
        </p:nvSpPr>
        <p:spPr>
          <a:xfrm>
            <a:off x="10114096" y="158522"/>
            <a:ext cx="1845527" cy="1864186"/>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sp>
        <p:nvSpPr>
          <p:cNvPr id="8" name="Content Placeholder 2">
            <a:extLst>
              <a:ext uri="{FF2B5EF4-FFF2-40B4-BE49-F238E27FC236}">
                <a16:creationId xmlns:a16="http://schemas.microsoft.com/office/drawing/2014/main" id="{B04EC396-D1A1-4540-BA8E-D002291FBA77}"/>
              </a:ext>
            </a:extLst>
          </p:cNvPr>
          <p:cNvSpPr txBox="1">
            <a:spLocks/>
          </p:cNvSpPr>
          <p:nvPr/>
        </p:nvSpPr>
        <p:spPr>
          <a:xfrm>
            <a:off x="712380" y="1232925"/>
            <a:ext cx="10773038" cy="40374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All educators, serving as raters, are required to successfully complete rater calibration activities </a:t>
            </a:r>
            <a:r>
              <a:rPr lang="en-US" b="1">
                <a:ea typeface="+mn-lt"/>
                <a:cs typeface="+mn-lt"/>
              </a:rPr>
              <a:t>at least once</a:t>
            </a:r>
            <a:r>
              <a:rPr lang="en-US">
                <a:ea typeface="+mn-lt"/>
                <a:cs typeface="+mn-lt"/>
              </a:rPr>
              <a:t>. </a:t>
            </a:r>
          </a:p>
          <a:p>
            <a:pPr marL="0" indent="0">
              <a:buNone/>
            </a:pPr>
            <a:endParaRPr lang="en-US" sz="800">
              <a:ea typeface="+mn-lt"/>
              <a:cs typeface="+mn-lt"/>
            </a:endParaRPr>
          </a:p>
          <a:p>
            <a:r>
              <a:rPr lang="en-US">
                <a:ea typeface="+mn-lt"/>
                <a:cs typeface="+mn-lt"/>
              </a:rPr>
              <a:t>All educators involved in TELPAS holistic ratings are responsible for signing a test security oath each year and complying with state holistic rating requirements. </a:t>
            </a:r>
            <a:endParaRPr lang="en-US">
              <a:cs typeface="Calibri"/>
            </a:endParaRPr>
          </a:p>
          <a:p>
            <a:endParaRPr lang="en-US" sz="800">
              <a:ea typeface="+mn-lt"/>
              <a:cs typeface="+mn-lt"/>
            </a:endParaRPr>
          </a:p>
          <a:p>
            <a:r>
              <a:rPr lang="en-US">
                <a:ea typeface="+mn-lt"/>
                <a:cs typeface="+mn-lt"/>
              </a:rPr>
              <a:t>Campus testing coordinators may, with their discretion, require other educators involved in TELPAS holistic ratings to complete additional training and/or repeat rater calibration activities.</a:t>
            </a:r>
            <a:endParaRPr lang="en-US">
              <a:cs typeface="Calibri" panose="020F0502020204030204"/>
            </a:endParaRPr>
          </a:p>
        </p:txBody>
      </p:sp>
      <p:sp>
        <p:nvSpPr>
          <p:cNvPr id="6" name="Slide Number Placeholder 5">
            <a:extLst>
              <a:ext uri="{FF2B5EF4-FFF2-40B4-BE49-F238E27FC236}">
                <a16:creationId xmlns:a16="http://schemas.microsoft.com/office/drawing/2014/main" id="{B4EC9C44-CCD1-4444-90AB-6CD3FDCFA7CD}"/>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238034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8ED0-EBB2-4961-A411-BC6ED30104FD}"/>
              </a:ext>
            </a:extLst>
          </p:cNvPr>
          <p:cNvSpPr>
            <a:spLocks noGrp="1"/>
          </p:cNvSpPr>
          <p:nvPr>
            <p:ph type="title"/>
          </p:nvPr>
        </p:nvSpPr>
        <p:spPr/>
        <p:txBody>
          <a:bodyPr/>
          <a:lstStyle/>
          <a:p>
            <a:r>
              <a:rPr lang="en-US"/>
              <a:t>TELPAS Training Requirements for 2021–2022</a:t>
            </a:r>
            <a:endParaRPr lang="en-US">
              <a:cs typeface="Calibri"/>
            </a:endParaRPr>
          </a:p>
        </p:txBody>
      </p:sp>
      <p:sp>
        <p:nvSpPr>
          <p:cNvPr id="4" name="Explosion: 8 Points 5" descr="New icon">
            <a:extLst>
              <a:ext uri="{FF2B5EF4-FFF2-40B4-BE49-F238E27FC236}">
                <a16:creationId xmlns:a16="http://schemas.microsoft.com/office/drawing/2014/main" id="{C8909FBD-8D2A-4FD4-857E-9BE50C679AB7}"/>
              </a:ext>
            </a:extLst>
          </p:cNvPr>
          <p:cNvSpPr/>
          <p:nvPr/>
        </p:nvSpPr>
        <p:spPr>
          <a:xfrm>
            <a:off x="10114096" y="158522"/>
            <a:ext cx="1845527" cy="1864186"/>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sp>
        <p:nvSpPr>
          <p:cNvPr id="8" name="Content Placeholder 2">
            <a:extLst>
              <a:ext uri="{FF2B5EF4-FFF2-40B4-BE49-F238E27FC236}">
                <a16:creationId xmlns:a16="http://schemas.microsoft.com/office/drawing/2014/main" id="{B04EC396-D1A1-4540-BA8E-D002291FBA77}"/>
              </a:ext>
            </a:extLst>
          </p:cNvPr>
          <p:cNvSpPr txBox="1">
            <a:spLocks/>
          </p:cNvSpPr>
          <p:nvPr/>
        </p:nvSpPr>
        <p:spPr>
          <a:xfrm>
            <a:off x="712379" y="1232925"/>
            <a:ext cx="11121657" cy="45455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An exception in the law exists that allows TEA to require rater calibration activities if there have been significant changes to the program.</a:t>
            </a:r>
            <a:endParaRPr lang="en-US">
              <a:cs typeface="Calibri"/>
            </a:endParaRPr>
          </a:p>
          <a:p>
            <a:pPr marL="457200" lvl="1" indent="0">
              <a:buNone/>
            </a:pPr>
            <a:endParaRPr lang="en-US" sz="2800">
              <a:ea typeface="+mn-lt"/>
              <a:cs typeface="+mn-lt"/>
            </a:endParaRPr>
          </a:p>
          <a:p>
            <a:r>
              <a:rPr lang="en-US">
                <a:ea typeface="+mn-lt"/>
                <a:cs typeface="+mn-lt"/>
              </a:rPr>
              <a:t>Because the calibration activities are changing this year as they transition to the new LMS, rater calibration activities </a:t>
            </a:r>
            <a:r>
              <a:rPr lang="en-US" b="1">
                <a:ea typeface="+mn-lt"/>
                <a:cs typeface="+mn-lt"/>
              </a:rPr>
              <a:t>will be required</a:t>
            </a:r>
            <a:r>
              <a:rPr lang="en-US">
                <a:ea typeface="+mn-lt"/>
                <a:cs typeface="+mn-lt"/>
              </a:rPr>
              <a:t> for the 2021–2022 school year.</a:t>
            </a:r>
          </a:p>
          <a:p>
            <a:pPr marL="0" indent="0">
              <a:buNone/>
            </a:pPr>
            <a:endParaRPr lang="en-US" b="1">
              <a:cs typeface="Calibri"/>
            </a:endParaRPr>
          </a:p>
          <a:p>
            <a:r>
              <a:rPr lang="en-US" b="1">
                <a:cs typeface="Calibri"/>
              </a:rPr>
              <a:t>All educators serving as raters</a:t>
            </a:r>
            <a:r>
              <a:rPr lang="en-US">
                <a:cs typeface="Calibri"/>
              </a:rPr>
              <a:t> are required to successfully complete rater calibration activities this year.</a:t>
            </a:r>
            <a:endParaRPr lang="en-US"/>
          </a:p>
        </p:txBody>
      </p:sp>
      <p:sp>
        <p:nvSpPr>
          <p:cNvPr id="6" name="Slide Number Placeholder 5">
            <a:extLst>
              <a:ext uri="{FF2B5EF4-FFF2-40B4-BE49-F238E27FC236}">
                <a16:creationId xmlns:a16="http://schemas.microsoft.com/office/drawing/2014/main" id="{DD0AB577-61ED-4848-8E85-287FFF92E506}"/>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78822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7B09-6A2A-490C-B702-443972E5C5BB}"/>
              </a:ext>
            </a:extLst>
          </p:cNvPr>
          <p:cNvSpPr>
            <a:spLocks noGrp="1"/>
          </p:cNvSpPr>
          <p:nvPr>
            <p:ph type="ctrTitle"/>
          </p:nvPr>
        </p:nvSpPr>
        <p:spPr/>
        <p:txBody>
          <a:bodyPr/>
          <a:lstStyle/>
          <a:p>
            <a:r>
              <a:rPr lang="en-US"/>
              <a:t>TELPAS Holistic Components</a:t>
            </a:r>
          </a:p>
        </p:txBody>
      </p:sp>
    </p:spTree>
    <p:extLst>
      <p:ext uri="{BB962C8B-B14F-4D97-AF65-F5344CB8AC3E}">
        <p14:creationId xmlns:p14="http://schemas.microsoft.com/office/powerpoint/2010/main" val="41827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F890-B78F-9F4D-9444-6C9FDC513390}"/>
              </a:ext>
            </a:extLst>
          </p:cNvPr>
          <p:cNvSpPr>
            <a:spLocks noGrp="1"/>
          </p:cNvSpPr>
          <p:nvPr>
            <p:ph type="title"/>
          </p:nvPr>
        </p:nvSpPr>
        <p:spPr/>
        <p:txBody>
          <a:bodyPr/>
          <a:lstStyle/>
          <a:p>
            <a:r>
              <a:rPr lang="en-US"/>
              <a:t>Holistic Training Required</a:t>
            </a:r>
          </a:p>
        </p:txBody>
      </p:sp>
      <p:sp>
        <p:nvSpPr>
          <p:cNvPr id="7" name="Content Placeholder 6">
            <a:extLst>
              <a:ext uri="{FF2B5EF4-FFF2-40B4-BE49-F238E27FC236}">
                <a16:creationId xmlns:a16="http://schemas.microsoft.com/office/drawing/2014/main" id="{B87B52A7-F051-864A-97D3-7145198DDDC5}"/>
              </a:ext>
            </a:extLst>
          </p:cNvPr>
          <p:cNvSpPr txBox="1">
            <a:spLocks/>
          </p:cNvSpPr>
          <p:nvPr/>
        </p:nvSpPr>
        <p:spPr>
          <a:xfrm>
            <a:off x="386537" y="1051922"/>
            <a:ext cx="5978543" cy="50533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845" lvl="1" indent="-171450"/>
            <a:r>
              <a:rPr lang="en-US" altLang="en-US" sz="2200"/>
              <a:t>New raters in grades K–1 complete an online basic training course, which includes practice rating activities for each language domain – listening, speaking, reading, and writing.</a:t>
            </a:r>
            <a:endParaRPr lang="en-US" sz="2200"/>
          </a:p>
          <a:p>
            <a:pPr marL="283845" lvl="1" indent="-171450"/>
            <a:endParaRPr lang="en-US" altLang="en-US" sz="2200">
              <a:cs typeface="Calibri" panose="020F0502020204030204"/>
            </a:endParaRPr>
          </a:p>
          <a:p>
            <a:pPr marL="283845" lvl="1" indent="-171450"/>
            <a:r>
              <a:rPr lang="en-US" altLang="en-US" sz="2200"/>
              <a:t>New raters in grades 2–12 complete an online basic training course and practice rating activity in the domain of writing.</a:t>
            </a:r>
            <a:endParaRPr lang="en-US" altLang="en-US" sz="2200">
              <a:cs typeface="Calibri" panose="020F0502020204030204"/>
            </a:endParaRPr>
          </a:p>
          <a:p>
            <a:pPr marL="283845" lvl="1" indent="-171450"/>
            <a:endParaRPr lang="en-US" altLang="en-US" sz="2200">
              <a:cs typeface="Calibri" panose="020F0502020204030204"/>
            </a:endParaRPr>
          </a:p>
          <a:p>
            <a:pPr marL="283845" lvl="1" indent="-171450"/>
            <a:r>
              <a:rPr lang="en-US" altLang="en-US" sz="2200"/>
              <a:t>New</a:t>
            </a:r>
            <a:r>
              <a:rPr lang="en-US" altLang="en-US" sz="2200">
                <a:solidFill>
                  <a:srgbClr val="FF0000"/>
                </a:solidFill>
              </a:rPr>
              <a:t> </a:t>
            </a:r>
            <a:r>
              <a:rPr lang="en-US" altLang="en-US" sz="2200"/>
              <a:t>raters and returning raters complete calibration activities to ensure that they are prepared to apply the PLD rubrics consistently and accurately. </a:t>
            </a:r>
            <a:endParaRPr lang="en-US" altLang="en-US" sz="2200">
              <a:cs typeface="Calibri" panose="020F0502020204030204"/>
            </a:endParaRPr>
          </a:p>
        </p:txBody>
      </p:sp>
      <p:pic>
        <p:nvPicPr>
          <p:cNvPr id="4" name="Picture 23" descr="Screen print of grades K-12 Holistic Rating Training Flowchart">
            <a:extLst>
              <a:ext uri="{FF2B5EF4-FFF2-40B4-BE49-F238E27FC236}">
                <a16:creationId xmlns:a16="http://schemas.microsoft.com/office/drawing/2014/main" id="{B215393E-4265-1B40-9EE9-75527F6277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611" t="15457" r="38078" b="21809"/>
          <a:stretch>
            <a:fillRect/>
          </a:stretch>
        </p:blipFill>
        <p:spPr bwMode="auto">
          <a:xfrm>
            <a:off x="6544447" y="438271"/>
            <a:ext cx="5115701" cy="471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41A5A987-5FCE-4117-9B0E-793C1403B6AB}"/>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231593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5DDE-55E2-4C29-BE8A-CE322C3050A4}"/>
              </a:ext>
            </a:extLst>
          </p:cNvPr>
          <p:cNvSpPr>
            <a:spLocks noGrp="1"/>
          </p:cNvSpPr>
          <p:nvPr>
            <p:ph type="title"/>
          </p:nvPr>
        </p:nvSpPr>
        <p:spPr>
          <a:xfrm>
            <a:off x="660401" y="89505"/>
            <a:ext cx="9319940" cy="1176427"/>
          </a:xfrm>
        </p:spPr>
        <p:txBody>
          <a:bodyPr>
            <a:normAutofit/>
          </a:bodyPr>
          <a:lstStyle/>
          <a:p>
            <a:r>
              <a:rPr lang="en-US">
                <a:cs typeface="Calibri"/>
              </a:rPr>
              <a:t>TELPAS Rater and Assembling and Verifying Training Modules</a:t>
            </a:r>
          </a:p>
        </p:txBody>
      </p:sp>
      <p:sp>
        <p:nvSpPr>
          <p:cNvPr id="3" name="Content Placeholder 2">
            <a:extLst>
              <a:ext uri="{FF2B5EF4-FFF2-40B4-BE49-F238E27FC236}">
                <a16:creationId xmlns:a16="http://schemas.microsoft.com/office/drawing/2014/main" id="{0961625E-0FD3-4139-9543-9B57D1963E48}"/>
              </a:ext>
            </a:extLst>
          </p:cNvPr>
          <p:cNvSpPr>
            <a:spLocks noGrp="1"/>
          </p:cNvSpPr>
          <p:nvPr>
            <p:ph idx="1"/>
          </p:nvPr>
        </p:nvSpPr>
        <p:spPr>
          <a:xfrm>
            <a:off x="610022" y="1461531"/>
            <a:ext cx="10866073" cy="3918852"/>
          </a:xfrm>
        </p:spPr>
        <p:txBody>
          <a:bodyPr lIns="91440" tIns="45720" rIns="91440" bIns="45720" anchor="t"/>
          <a:lstStyle/>
          <a:p>
            <a:r>
              <a:rPr lang="en-US">
                <a:cs typeface="Calibri"/>
              </a:rPr>
              <a:t>The TELPAS rater and assembling and verifying training modules will now be in the </a:t>
            </a:r>
            <a:r>
              <a:rPr lang="en-US">
                <a:cs typeface="Calibri"/>
                <a:hlinkClick r:id="rId2"/>
              </a:rPr>
              <a:t>Texas Assessment's Learning Management System (LMS)</a:t>
            </a:r>
            <a:r>
              <a:rPr lang="en-US">
                <a:cs typeface="Calibri"/>
              </a:rPr>
              <a:t>.</a:t>
            </a:r>
          </a:p>
          <a:p>
            <a:r>
              <a:rPr lang="en-US">
                <a:cs typeface="Calibri"/>
              </a:rPr>
              <a:t>If an educator does not already have an account in LMS, they will need to create an account by entering their email address and click on “Continue to Trainings.”</a:t>
            </a:r>
          </a:p>
          <a:p>
            <a:r>
              <a:rPr lang="en-US">
                <a:cs typeface="Calibri"/>
              </a:rPr>
              <a:t>An account can be created at any time. </a:t>
            </a:r>
          </a:p>
          <a:p>
            <a:r>
              <a:rPr lang="en-US">
                <a:cs typeface="Calibri"/>
              </a:rPr>
              <a:t>A keyword is no longer needed to create an account. </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9" name="Slide Number Placeholder 8">
            <a:extLst>
              <a:ext uri="{FF2B5EF4-FFF2-40B4-BE49-F238E27FC236}">
                <a16:creationId xmlns:a16="http://schemas.microsoft.com/office/drawing/2014/main" id="{7322A5BA-F2DF-4254-B84D-20E3503FD183}"/>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187966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FD80-D311-496A-8B51-7756537B6E03}"/>
              </a:ext>
            </a:extLst>
          </p:cNvPr>
          <p:cNvSpPr>
            <a:spLocks noGrp="1"/>
          </p:cNvSpPr>
          <p:nvPr>
            <p:ph type="title"/>
          </p:nvPr>
        </p:nvSpPr>
        <p:spPr/>
        <p:txBody>
          <a:bodyPr/>
          <a:lstStyle/>
          <a:p>
            <a:r>
              <a:rPr lang="en-US"/>
              <a:t>Creating an Account in LMS</a:t>
            </a:r>
          </a:p>
        </p:txBody>
      </p:sp>
      <p:pic>
        <p:nvPicPr>
          <p:cNvPr id="5" name="Content Placeholder 4" descr="Screenshot of login screen for the Texas Assessment Learning Management System">
            <a:extLst>
              <a:ext uri="{FF2B5EF4-FFF2-40B4-BE49-F238E27FC236}">
                <a16:creationId xmlns:a16="http://schemas.microsoft.com/office/drawing/2014/main" id="{C9F7F8D3-6574-44EE-9699-5DA79BD87103}"/>
              </a:ext>
            </a:extLst>
          </p:cNvPr>
          <p:cNvPicPr>
            <a:picLocks noGrp="1" noChangeAspect="1"/>
          </p:cNvPicPr>
          <p:nvPr>
            <p:ph idx="1"/>
          </p:nvPr>
        </p:nvPicPr>
        <p:blipFill rotWithShape="1">
          <a:blip r:embed="rId2"/>
          <a:srcRect l="32585" t="19373" r="31091" b="23836"/>
          <a:stretch/>
        </p:blipFill>
        <p:spPr bwMode="auto">
          <a:xfrm>
            <a:off x="344312" y="1151040"/>
            <a:ext cx="4947826" cy="4351338"/>
          </a:xfrm>
          <a:prstGeom prst="rect">
            <a:avLst/>
          </a:prstGeom>
          <a:ln>
            <a:noFill/>
          </a:ln>
          <a:extLst>
            <a:ext uri="{53640926-AAD7-44D8-BBD7-CCE9431645EC}">
              <a14:shadowObscured xmlns:a14="http://schemas.microsoft.com/office/drawing/2010/main"/>
            </a:ext>
          </a:extLst>
        </p:spPr>
      </p:pic>
      <p:pic>
        <p:nvPicPr>
          <p:cNvPr id="7" name="Picture 6" descr="Graphic of registration fields for the LMS">
            <a:extLst>
              <a:ext uri="{FF2B5EF4-FFF2-40B4-BE49-F238E27FC236}">
                <a16:creationId xmlns:a16="http://schemas.microsoft.com/office/drawing/2014/main" id="{89332970-7316-48FB-BF14-3B1365BC7429}"/>
              </a:ext>
            </a:extLst>
          </p:cNvPr>
          <p:cNvPicPr>
            <a:picLocks noChangeAspect="1"/>
          </p:cNvPicPr>
          <p:nvPr/>
        </p:nvPicPr>
        <p:blipFill rotWithShape="1">
          <a:blip r:embed="rId3"/>
          <a:srcRect l="14530" t="17284" r="13889" b="15480"/>
          <a:stretch/>
        </p:blipFill>
        <p:spPr bwMode="auto">
          <a:xfrm>
            <a:off x="4872264" y="2043792"/>
            <a:ext cx="6545909" cy="3458585"/>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8F226E21-71A8-42DD-B0C6-965FF9246415}"/>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3304304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5DDE-55E2-4C29-BE8A-CE322C3050A4}"/>
              </a:ext>
            </a:extLst>
          </p:cNvPr>
          <p:cNvSpPr>
            <a:spLocks noGrp="1"/>
          </p:cNvSpPr>
          <p:nvPr>
            <p:ph type="title"/>
          </p:nvPr>
        </p:nvSpPr>
        <p:spPr>
          <a:xfrm>
            <a:off x="660401" y="89505"/>
            <a:ext cx="9319940" cy="1176427"/>
          </a:xfrm>
        </p:spPr>
        <p:txBody>
          <a:bodyPr>
            <a:normAutofit/>
          </a:bodyPr>
          <a:lstStyle/>
          <a:p>
            <a:r>
              <a:rPr lang="en-US" dirty="0">
                <a:cs typeface="Calibri"/>
              </a:rPr>
              <a:t>TELPAS Rater and Assembling and Verifying Training Modules  </a:t>
            </a:r>
          </a:p>
        </p:txBody>
      </p:sp>
      <p:sp>
        <p:nvSpPr>
          <p:cNvPr id="3" name="Content Placeholder 2">
            <a:extLst>
              <a:ext uri="{FF2B5EF4-FFF2-40B4-BE49-F238E27FC236}">
                <a16:creationId xmlns:a16="http://schemas.microsoft.com/office/drawing/2014/main" id="{0961625E-0FD3-4139-9543-9B57D1963E48}"/>
              </a:ext>
            </a:extLst>
          </p:cNvPr>
          <p:cNvSpPr>
            <a:spLocks noGrp="1"/>
          </p:cNvSpPr>
          <p:nvPr>
            <p:ph idx="1"/>
          </p:nvPr>
        </p:nvSpPr>
        <p:spPr>
          <a:xfrm>
            <a:off x="610022" y="1461531"/>
            <a:ext cx="10866073" cy="1087249"/>
          </a:xfrm>
        </p:spPr>
        <p:txBody>
          <a:bodyPr lIns="91440" tIns="45720" rIns="91440" bIns="45720" anchor="t"/>
          <a:lstStyle/>
          <a:p>
            <a:r>
              <a:rPr lang="en-US">
                <a:cs typeface="Calibri"/>
              </a:rPr>
              <a:t>The TELPAS rater and assembling and verifying training modules will now be in the </a:t>
            </a:r>
            <a:r>
              <a:rPr lang="en-US">
                <a:cs typeface="Calibri"/>
                <a:hlinkClick r:id="rId2"/>
              </a:rPr>
              <a:t>Texas Assessment's Learning Management System (LMS)</a:t>
            </a:r>
            <a:r>
              <a:rPr lang="en-US">
                <a:cs typeface="Calibri"/>
              </a:rPr>
              <a:t>. </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5" name="TextBox 4">
            <a:extLst>
              <a:ext uri="{FF2B5EF4-FFF2-40B4-BE49-F238E27FC236}">
                <a16:creationId xmlns:a16="http://schemas.microsoft.com/office/drawing/2014/main" id="{6F85C5B1-3221-4590-A91F-BA1995AF5501}"/>
              </a:ext>
            </a:extLst>
          </p:cNvPr>
          <p:cNvSpPr txBox="1"/>
          <p:nvPr/>
        </p:nvSpPr>
        <p:spPr>
          <a:xfrm>
            <a:off x="660401" y="3369734"/>
            <a:ext cx="3028950" cy="1384995"/>
          </a:xfrm>
          <a:prstGeom prst="rect">
            <a:avLst/>
          </a:prstGeom>
          <a:solidFill>
            <a:schemeClr val="accent1">
              <a:lumMod val="60000"/>
              <a:lumOff val="40000"/>
            </a:schemeClr>
          </a:solidFill>
          <a:ln>
            <a:solidFill>
              <a:schemeClr val="tx1">
                <a:lumMod val="65000"/>
                <a:lumOff val="3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Select </a:t>
            </a:r>
            <a:r>
              <a:rPr lang="en-US" sz="2800" b="1"/>
              <a:t>Rater</a:t>
            </a:r>
            <a:r>
              <a:rPr lang="en-US" sz="2800"/>
              <a:t> on the </a:t>
            </a:r>
            <a:r>
              <a:rPr lang="en-US" sz="2800" i="1"/>
              <a:t>Available Trainings</a:t>
            </a:r>
            <a:r>
              <a:rPr lang="en-US" sz="2800"/>
              <a:t> landing page. </a:t>
            </a:r>
          </a:p>
        </p:txBody>
      </p:sp>
      <p:pic>
        <p:nvPicPr>
          <p:cNvPr id="6" name="Picture 5" descr="Screenshot of Learning Management System, LMS, Available trainings webpage">
            <a:extLst>
              <a:ext uri="{FF2B5EF4-FFF2-40B4-BE49-F238E27FC236}">
                <a16:creationId xmlns:a16="http://schemas.microsoft.com/office/drawing/2014/main" id="{552319EE-1240-4BB0-9989-6801636A1DDB}"/>
              </a:ext>
            </a:extLst>
          </p:cNvPr>
          <p:cNvPicPr>
            <a:picLocks noChangeAspect="1"/>
          </p:cNvPicPr>
          <p:nvPr/>
        </p:nvPicPr>
        <p:blipFill>
          <a:blip r:embed="rId3"/>
          <a:stretch>
            <a:fillRect/>
          </a:stretch>
        </p:blipFill>
        <p:spPr>
          <a:xfrm>
            <a:off x="3804906" y="2310644"/>
            <a:ext cx="8029375" cy="3085826"/>
          </a:xfrm>
          <a:prstGeom prst="rect">
            <a:avLst/>
          </a:prstGeom>
        </p:spPr>
      </p:pic>
      <p:cxnSp>
        <p:nvCxnSpPr>
          <p:cNvPr id="7" name="Straight Arrow Connector 6" descr="Arrow pointing to Rater link on the LMS Available Trainings page">
            <a:extLst>
              <a:ext uri="{FF2B5EF4-FFF2-40B4-BE49-F238E27FC236}">
                <a16:creationId xmlns:a16="http://schemas.microsoft.com/office/drawing/2014/main" id="{53BFA843-1F4F-4149-9983-3889F262AD62}"/>
              </a:ext>
            </a:extLst>
          </p:cNvPr>
          <p:cNvCxnSpPr>
            <a:cxnSpLocks/>
            <a:stCxn id="5" idx="3"/>
          </p:cNvCxnSpPr>
          <p:nvPr/>
        </p:nvCxnSpPr>
        <p:spPr>
          <a:xfrm>
            <a:off x="3689351" y="4062232"/>
            <a:ext cx="2250483" cy="337283"/>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063109-0F34-482C-9B20-74AEBA833019}"/>
              </a:ext>
            </a:extLst>
          </p:cNvPr>
          <p:cNvSpPr txBox="1"/>
          <p:nvPr/>
        </p:nvSpPr>
        <p:spPr>
          <a:xfrm>
            <a:off x="1183135" y="5575683"/>
            <a:ext cx="9825729" cy="400110"/>
          </a:xfrm>
          <a:prstGeom prst="rect">
            <a:avLst/>
          </a:prstGeom>
          <a:solidFill>
            <a:schemeClr val="accent1">
              <a:lumMod val="40000"/>
              <a:lumOff val="60000"/>
            </a:schemeClr>
          </a:solidFill>
          <a:ln>
            <a:solidFill>
              <a:schemeClr val="bg2">
                <a:lumMod val="50000"/>
              </a:schemeClr>
            </a:solidFill>
          </a:ln>
        </p:spPr>
        <p:txBody>
          <a:bodyPr wrap="square" rtlCol="0">
            <a:spAutoFit/>
          </a:bodyPr>
          <a:lstStyle/>
          <a:p>
            <a:r>
              <a:rPr lang="en-US" sz="2000"/>
              <a:t>The Assembling and Verifying Modules can also be found under the </a:t>
            </a:r>
            <a:r>
              <a:rPr lang="en-US" sz="2000" i="1"/>
              <a:t>Other Campus Roles </a:t>
            </a:r>
            <a:r>
              <a:rPr lang="en-US" sz="2000"/>
              <a:t>tab. </a:t>
            </a:r>
          </a:p>
        </p:txBody>
      </p:sp>
      <p:sp>
        <p:nvSpPr>
          <p:cNvPr id="9" name="Slide Number Placeholder 8">
            <a:extLst>
              <a:ext uri="{FF2B5EF4-FFF2-40B4-BE49-F238E27FC236}">
                <a16:creationId xmlns:a16="http://schemas.microsoft.com/office/drawing/2014/main" id="{7322A5BA-F2DF-4254-B84D-20E3503FD183}"/>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3247374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18C2-DDE4-46EA-BFB3-898671721811}"/>
              </a:ext>
            </a:extLst>
          </p:cNvPr>
          <p:cNvSpPr>
            <a:spLocks noGrp="1"/>
          </p:cNvSpPr>
          <p:nvPr>
            <p:ph type="ctrTitle"/>
          </p:nvPr>
        </p:nvSpPr>
        <p:spPr/>
        <p:txBody>
          <a:bodyPr/>
          <a:lstStyle/>
          <a:p>
            <a:r>
              <a:rPr lang="en-US">
                <a:cs typeface="Calibri"/>
              </a:rPr>
              <a:t>TELPAS</a:t>
            </a:r>
            <a:endParaRPr lang="en-US"/>
          </a:p>
        </p:txBody>
      </p:sp>
    </p:spTree>
    <p:extLst>
      <p:ext uri="{BB962C8B-B14F-4D97-AF65-F5344CB8AC3E}">
        <p14:creationId xmlns:p14="http://schemas.microsoft.com/office/powerpoint/2010/main" val="1634619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265E-E55B-4CBA-A1E0-7C5F2CCE6BE1}"/>
              </a:ext>
            </a:extLst>
          </p:cNvPr>
          <p:cNvSpPr>
            <a:spLocks noGrp="1"/>
          </p:cNvSpPr>
          <p:nvPr>
            <p:ph type="title"/>
          </p:nvPr>
        </p:nvSpPr>
        <p:spPr>
          <a:xfrm>
            <a:off x="245026" y="175380"/>
            <a:ext cx="11332534" cy="1222297"/>
          </a:xfrm>
        </p:spPr>
        <p:txBody>
          <a:bodyPr>
            <a:normAutofit/>
          </a:bodyPr>
          <a:lstStyle/>
          <a:p>
            <a:r>
              <a:rPr lang="en-US" dirty="0">
                <a:ea typeface="+mn-lt"/>
                <a:cs typeface="+mn-lt"/>
              </a:rPr>
              <a:t>TELPAS Rater Courses and Calibration </a:t>
            </a:r>
            <a:endParaRPr lang="en-US" dirty="0"/>
          </a:p>
        </p:txBody>
      </p:sp>
      <p:sp>
        <p:nvSpPr>
          <p:cNvPr id="3" name="Content Placeholder 2">
            <a:extLst>
              <a:ext uri="{FF2B5EF4-FFF2-40B4-BE49-F238E27FC236}">
                <a16:creationId xmlns:a16="http://schemas.microsoft.com/office/drawing/2014/main" id="{53153B1A-163E-4BC6-B00D-D70B6A3D4625}"/>
              </a:ext>
            </a:extLst>
          </p:cNvPr>
          <p:cNvSpPr>
            <a:spLocks noGrp="1"/>
          </p:cNvSpPr>
          <p:nvPr>
            <p:ph idx="1"/>
          </p:nvPr>
        </p:nvSpPr>
        <p:spPr>
          <a:xfrm>
            <a:off x="418284" y="1397202"/>
            <a:ext cx="11159276" cy="3837278"/>
          </a:xfrm>
        </p:spPr>
        <p:txBody>
          <a:bodyPr lIns="91440" tIns="45720" rIns="91440" bIns="45720" anchor="t"/>
          <a:lstStyle/>
          <a:p>
            <a:r>
              <a:rPr lang="en-US" dirty="0">
                <a:cs typeface="Calibri"/>
              </a:rPr>
              <a:t>Courses and calibration sets are listed under the </a:t>
            </a:r>
            <a:r>
              <a:rPr lang="en-US" i="1" dirty="0">
                <a:cs typeface="Calibri"/>
              </a:rPr>
              <a:t>Categories</a:t>
            </a:r>
            <a:r>
              <a:rPr lang="en-US" dirty="0">
                <a:cs typeface="Calibri"/>
              </a:rPr>
              <a:t> column on the left side. </a:t>
            </a:r>
          </a:p>
          <a:p>
            <a:r>
              <a:rPr lang="en-US" dirty="0">
                <a:cs typeface="Calibri"/>
              </a:rPr>
              <a:t>All calibration sets and the listening and speaking courses will require a passcode. 	</a:t>
            </a:r>
          </a:p>
          <a:p>
            <a:pPr lvl="1"/>
            <a:r>
              <a:rPr lang="en-US" dirty="0">
                <a:cs typeface="Calibri"/>
              </a:rPr>
              <a:t>Passcodes will be posted for DTCs in the TIDE inbox on February 2</a:t>
            </a:r>
            <a:r>
              <a:rPr lang="en-US" baseline="30000" dirty="0">
                <a:cs typeface="Calibri"/>
              </a:rPr>
              <a:t>nd</a:t>
            </a:r>
            <a:r>
              <a:rPr lang="en-US" dirty="0">
                <a:cs typeface="Calibri"/>
              </a:rPr>
              <a:t>.</a:t>
            </a:r>
          </a:p>
          <a:p>
            <a:r>
              <a:rPr lang="en-US" dirty="0">
                <a:cs typeface="Calibri"/>
              </a:rPr>
              <a:t>New raters must complete online basic training before completing calibration activities. </a:t>
            </a:r>
          </a:p>
          <a:p>
            <a:r>
              <a:rPr lang="en-US" dirty="0">
                <a:cs typeface="Calibri"/>
              </a:rPr>
              <a:t>All raters must complete calibration activities before rating. </a:t>
            </a:r>
          </a:p>
        </p:txBody>
      </p:sp>
      <p:sp>
        <p:nvSpPr>
          <p:cNvPr id="5" name="TextBox 4">
            <a:extLst>
              <a:ext uri="{FF2B5EF4-FFF2-40B4-BE49-F238E27FC236}">
                <a16:creationId xmlns:a16="http://schemas.microsoft.com/office/drawing/2014/main" id="{B1A79928-5911-4537-996C-70877CA88C50}"/>
              </a:ext>
            </a:extLst>
          </p:cNvPr>
          <p:cNvSpPr txBox="1"/>
          <p:nvPr/>
        </p:nvSpPr>
        <p:spPr>
          <a:xfrm>
            <a:off x="257001" y="5253754"/>
            <a:ext cx="11481842" cy="707886"/>
          </a:xfrm>
          <a:prstGeom prst="rect">
            <a:avLst/>
          </a:prstGeom>
          <a:solidFill>
            <a:schemeClr val="accent1">
              <a:lumMod val="40000"/>
              <a:lumOff val="60000"/>
            </a:scheme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Note: The TELPAS Holistically Rated Listening and Speaking modules and calibration sets are only for those approved for a special administration of a TELPAS grades 2–12 listening and speaking test. </a:t>
            </a:r>
          </a:p>
        </p:txBody>
      </p:sp>
      <p:sp>
        <p:nvSpPr>
          <p:cNvPr id="8" name="Slide Number Placeholder 7">
            <a:extLst>
              <a:ext uri="{FF2B5EF4-FFF2-40B4-BE49-F238E27FC236}">
                <a16:creationId xmlns:a16="http://schemas.microsoft.com/office/drawing/2014/main" id="{4EDCD46B-2D2F-459D-98A7-0FB68C58896D}"/>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2164376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65CB-FA81-4692-9D5C-636EC230286C}"/>
              </a:ext>
            </a:extLst>
          </p:cNvPr>
          <p:cNvSpPr>
            <a:spLocks noGrp="1"/>
          </p:cNvSpPr>
          <p:nvPr>
            <p:ph type="title"/>
          </p:nvPr>
        </p:nvSpPr>
        <p:spPr/>
        <p:txBody>
          <a:bodyPr/>
          <a:lstStyle/>
          <a:p>
            <a:r>
              <a:rPr lang="en-US" dirty="0"/>
              <a:t>TELPAS Calibration and Courses in LMS</a:t>
            </a:r>
          </a:p>
        </p:txBody>
      </p:sp>
      <p:pic>
        <p:nvPicPr>
          <p:cNvPr id="5" name="Picture 4" descr="Graphic of Rater page in LMS showing categories and course cards to access calibration">
            <a:extLst>
              <a:ext uri="{FF2B5EF4-FFF2-40B4-BE49-F238E27FC236}">
                <a16:creationId xmlns:a16="http://schemas.microsoft.com/office/drawing/2014/main" id="{47E78945-E8AF-4FA9-8753-A51B66C6F92B}"/>
              </a:ext>
            </a:extLst>
          </p:cNvPr>
          <p:cNvPicPr>
            <a:picLocks noChangeAspect="1"/>
          </p:cNvPicPr>
          <p:nvPr/>
        </p:nvPicPr>
        <p:blipFill rotWithShape="1">
          <a:blip r:embed="rId2"/>
          <a:srcRect l="21309" t="8358" r="21790" b="7740"/>
          <a:stretch/>
        </p:blipFill>
        <p:spPr bwMode="auto">
          <a:xfrm>
            <a:off x="462704" y="1052825"/>
            <a:ext cx="5843093" cy="4846750"/>
          </a:xfrm>
          <a:prstGeom prst="rect">
            <a:avLst/>
          </a:prstGeom>
          <a:ln>
            <a:solidFill>
              <a:schemeClr val="bg2">
                <a:lumMod val="50000"/>
              </a:schemeClr>
            </a:solidFill>
          </a:ln>
          <a:extLst>
            <a:ext uri="{53640926-AAD7-44D8-BBD7-CCE9431645EC}">
              <a14:shadowObscured xmlns:a14="http://schemas.microsoft.com/office/drawing/2010/main"/>
            </a:ext>
          </a:extLst>
        </p:spPr>
      </p:pic>
      <p:pic>
        <p:nvPicPr>
          <p:cNvPr id="6" name="Picture 5" descr="Graphic of courses column of the Rater tab in the LMS">
            <a:extLst>
              <a:ext uri="{FF2B5EF4-FFF2-40B4-BE49-F238E27FC236}">
                <a16:creationId xmlns:a16="http://schemas.microsoft.com/office/drawing/2014/main" id="{40F3726D-FCEB-4987-AF0C-631DD8B511E5}"/>
              </a:ext>
            </a:extLst>
          </p:cNvPr>
          <p:cNvPicPr>
            <a:picLocks noChangeAspect="1"/>
          </p:cNvPicPr>
          <p:nvPr/>
        </p:nvPicPr>
        <p:blipFill rotWithShape="1">
          <a:blip r:embed="rId3"/>
          <a:srcRect l="22283" t="11614" r="27585" b="9700"/>
          <a:stretch/>
        </p:blipFill>
        <p:spPr bwMode="auto">
          <a:xfrm>
            <a:off x="5746636" y="1326985"/>
            <a:ext cx="5534921" cy="4572590"/>
          </a:xfrm>
          <a:prstGeom prst="rect">
            <a:avLst/>
          </a:prstGeom>
          <a:ln>
            <a:solidFill>
              <a:schemeClr val="bg2">
                <a:lumMod val="50000"/>
              </a:schemeClr>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50678D64-54DC-49A8-AA83-7F2B2811E856}"/>
              </a:ext>
            </a:extLst>
          </p:cNvPr>
          <p:cNvSpPr txBox="1"/>
          <p:nvPr/>
        </p:nvSpPr>
        <p:spPr>
          <a:xfrm>
            <a:off x="7350826" y="2648197"/>
            <a:ext cx="3681351" cy="1815882"/>
          </a:xfrm>
          <a:prstGeom prst="rect">
            <a:avLst/>
          </a:prstGeom>
          <a:solidFill>
            <a:schemeClr val="accent1">
              <a:lumMod val="20000"/>
              <a:lumOff val="80000"/>
            </a:schemeClr>
          </a:solidFill>
          <a:ln w="12700">
            <a:solidFill>
              <a:srgbClr val="002060"/>
            </a:solidFill>
          </a:ln>
        </p:spPr>
        <p:txBody>
          <a:bodyPr wrap="square" rtlCol="0">
            <a:spAutoFit/>
          </a:bodyPr>
          <a:lstStyle/>
          <a:p>
            <a:r>
              <a:rPr lang="en-US" sz="2800"/>
              <a:t>Courses are listed underneath the calibration sets/activities. </a:t>
            </a:r>
          </a:p>
        </p:txBody>
      </p:sp>
      <p:sp>
        <p:nvSpPr>
          <p:cNvPr id="4" name="Slide Number Placeholder 3">
            <a:extLst>
              <a:ext uri="{FF2B5EF4-FFF2-40B4-BE49-F238E27FC236}">
                <a16:creationId xmlns:a16="http://schemas.microsoft.com/office/drawing/2014/main" id="{1DB1B2DE-126E-474E-A4A1-8B0BCD82E91B}"/>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4180350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BDBD-9506-4452-A712-2F01AE706445}"/>
              </a:ext>
            </a:extLst>
          </p:cNvPr>
          <p:cNvSpPr>
            <a:spLocks noGrp="1"/>
          </p:cNvSpPr>
          <p:nvPr>
            <p:ph type="title"/>
          </p:nvPr>
        </p:nvSpPr>
        <p:spPr/>
        <p:txBody>
          <a:bodyPr/>
          <a:lstStyle/>
          <a:p>
            <a:r>
              <a:rPr lang="en-US"/>
              <a:t>Course/Calibration Description and Completion </a:t>
            </a:r>
          </a:p>
        </p:txBody>
      </p:sp>
      <p:pic>
        <p:nvPicPr>
          <p:cNvPr id="5" name="Picture 4" descr="Graphic of online training course for K-1 showing the course cards and the yellow training status bar for the complete course">
            <a:extLst>
              <a:ext uri="{FF2B5EF4-FFF2-40B4-BE49-F238E27FC236}">
                <a16:creationId xmlns:a16="http://schemas.microsoft.com/office/drawing/2014/main" id="{DFBBA4D6-7060-45D7-8DFB-89FF9FD75090}"/>
              </a:ext>
            </a:extLst>
          </p:cNvPr>
          <p:cNvPicPr>
            <a:picLocks noChangeAspect="1"/>
          </p:cNvPicPr>
          <p:nvPr/>
        </p:nvPicPr>
        <p:blipFill rotWithShape="1">
          <a:blip r:embed="rId2"/>
          <a:srcRect l="31945" t="11967" r="26416" b="8072"/>
          <a:stretch/>
        </p:blipFill>
        <p:spPr bwMode="auto">
          <a:xfrm>
            <a:off x="605579" y="985608"/>
            <a:ext cx="4524389" cy="4886784"/>
          </a:xfrm>
          <a:prstGeom prst="rect">
            <a:avLst/>
          </a:prstGeom>
          <a:ln>
            <a:solidFill>
              <a:schemeClr val="bg2">
                <a:lumMod val="50000"/>
              </a:schemeClr>
            </a:solid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A3D00C73-DA10-44C9-8FA4-DCADE37CB142}"/>
              </a:ext>
            </a:extLst>
          </p:cNvPr>
          <p:cNvSpPr>
            <a:spLocks noGrp="1"/>
          </p:cNvSpPr>
          <p:nvPr>
            <p:ph idx="1"/>
          </p:nvPr>
        </p:nvSpPr>
        <p:spPr>
          <a:xfrm>
            <a:off x="5474524" y="1145561"/>
            <a:ext cx="5885368" cy="4351338"/>
          </a:xfrm>
        </p:spPr>
        <p:txBody>
          <a:bodyPr/>
          <a:lstStyle/>
          <a:p>
            <a:r>
              <a:rPr lang="en-US"/>
              <a:t>Each course/calibration has its own description and what needs to be completed in order to receive continuing professional education (CPE) hours. </a:t>
            </a:r>
          </a:p>
          <a:p>
            <a:r>
              <a:rPr lang="en-US"/>
              <a:t>The yellow bar indicates the number of trainings that need to be completed to earn a certificate for a course. It will also serve as a status bar on the number of trainings the educator has completed. </a:t>
            </a:r>
          </a:p>
        </p:txBody>
      </p:sp>
      <p:sp>
        <p:nvSpPr>
          <p:cNvPr id="4" name="Slide Number Placeholder 3">
            <a:extLst>
              <a:ext uri="{FF2B5EF4-FFF2-40B4-BE49-F238E27FC236}">
                <a16:creationId xmlns:a16="http://schemas.microsoft.com/office/drawing/2014/main" id="{0223810A-F163-433C-9C89-A4BE886AE360}"/>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37283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FB2F-519F-4AE3-8C5C-431752C6BA3D}"/>
              </a:ext>
            </a:extLst>
          </p:cNvPr>
          <p:cNvSpPr>
            <a:spLocks noGrp="1"/>
          </p:cNvSpPr>
          <p:nvPr>
            <p:ph type="title"/>
          </p:nvPr>
        </p:nvSpPr>
        <p:spPr>
          <a:xfrm>
            <a:off x="712380" y="153230"/>
            <a:ext cx="11121657" cy="751350"/>
          </a:xfrm>
        </p:spPr>
        <p:txBody>
          <a:bodyPr anchor="ctr">
            <a:normAutofit/>
          </a:bodyPr>
          <a:lstStyle/>
          <a:p>
            <a:r>
              <a:rPr lang="en-US"/>
              <a:t>LMS Training History </a:t>
            </a:r>
          </a:p>
        </p:txBody>
      </p:sp>
      <p:sp>
        <p:nvSpPr>
          <p:cNvPr id="12" name="Content Placeholder 3">
            <a:extLst>
              <a:ext uri="{FF2B5EF4-FFF2-40B4-BE49-F238E27FC236}">
                <a16:creationId xmlns:a16="http://schemas.microsoft.com/office/drawing/2014/main" id="{F5C2A13C-6675-4F58-B707-9CD5684D726A}"/>
              </a:ext>
            </a:extLst>
          </p:cNvPr>
          <p:cNvSpPr>
            <a:spLocks noGrp="1"/>
          </p:cNvSpPr>
          <p:nvPr>
            <p:ph idx="1"/>
          </p:nvPr>
        </p:nvSpPr>
        <p:spPr>
          <a:xfrm>
            <a:off x="712380" y="1313134"/>
            <a:ext cx="5882384" cy="4351338"/>
          </a:xfrm>
        </p:spPr>
        <p:txBody>
          <a:bodyPr lIns="91440" tIns="45720" rIns="91440" bIns="45720" anchor="t">
            <a:normAutofit fontScale="92500"/>
          </a:bodyPr>
          <a:lstStyle/>
          <a:p>
            <a:r>
              <a:rPr lang="en-US"/>
              <a:t>The LMS will keep each user's training history and any continuing professional education (CPE) hours earned. </a:t>
            </a:r>
          </a:p>
          <a:p>
            <a:r>
              <a:rPr lang="en-US"/>
              <a:t>A user will need to click on their name at the top right corner and then click on </a:t>
            </a:r>
            <a:r>
              <a:rPr lang="en-US" i="1"/>
              <a:t>View Completed Trainings</a:t>
            </a:r>
            <a:r>
              <a:rPr lang="en-US"/>
              <a:t> from the drop-down menu. </a:t>
            </a:r>
          </a:p>
          <a:p>
            <a:r>
              <a:rPr lang="en-US"/>
              <a:t>Only successful calibrations will show as completed and provide a certificate on the </a:t>
            </a:r>
            <a:r>
              <a:rPr lang="en-US" i="1"/>
              <a:t>Completed Trainings </a:t>
            </a:r>
            <a:r>
              <a:rPr lang="en-US"/>
              <a:t>page.  </a:t>
            </a:r>
          </a:p>
          <a:p>
            <a:endParaRPr lang="en-US"/>
          </a:p>
          <a:p>
            <a:endParaRPr lang="en-US"/>
          </a:p>
        </p:txBody>
      </p:sp>
      <p:pic>
        <p:nvPicPr>
          <p:cNvPr id="3" name="Picture 4" descr="screenshot of Completed Training page in the LMS">
            <a:extLst>
              <a:ext uri="{FF2B5EF4-FFF2-40B4-BE49-F238E27FC236}">
                <a16:creationId xmlns:a16="http://schemas.microsoft.com/office/drawing/2014/main" id="{0A7C7F0F-BB78-4871-A3FA-68574717FC58}"/>
              </a:ext>
            </a:extLst>
          </p:cNvPr>
          <p:cNvPicPr>
            <a:picLocks noChangeAspect="1"/>
          </p:cNvPicPr>
          <p:nvPr/>
        </p:nvPicPr>
        <p:blipFill>
          <a:blip r:embed="rId2"/>
          <a:stretch>
            <a:fillRect/>
          </a:stretch>
        </p:blipFill>
        <p:spPr>
          <a:xfrm>
            <a:off x="6953075" y="2165190"/>
            <a:ext cx="5000800" cy="2282366"/>
          </a:xfrm>
          <a:prstGeom prst="rect">
            <a:avLst/>
          </a:prstGeom>
          <a:noFill/>
        </p:spPr>
      </p:pic>
      <p:sp>
        <p:nvSpPr>
          <p:cNvPr id="6" name="Slide Number Placeholder 5">
            <a:extLst>
              <a:ext uri="{FF2B5EF4-FFF2-40B4-BE49-F238E27FC236}">
                <a16:creationId xmlns:a16="http://schemas.microsoft.com/office/drawing/2014/main" id="{B075DF69-AB5C-4047-B04C-F527717565F3}"/>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1435943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FB2F-519F-4AE3-8C5C-431752C6BA3D}"/>
              </a:ext>
            </a:extLst>
          </p:cNvPr>
          <p:cNvSpPr>
            <a:spLocks noGrp="1"/>
          </p:cNvSpPr>
          <p:nvPr>
            <p:ph type="title"/>
          </p:nvPr>
        </p:nvSpPr>
        <p:spPr>
          <a:xfrm>
            <a:off x="384297" y="333147"/>
            <a:ext cx="11121657" cy="751350"/>
          </a:xfrm>
        </p:spPr>
        <p:txBody>
          <a:bodyPr anchor="ctr">
            <a:normAutofit/>
          </a:bodyPr>
          <a:lstStyle/>
          <a:p>
            <a:r>
              <a:rPr lang="en-US"/>
              <a:t>LMS Training Certificates</a:t>
            </a:r>
          </a:p>
        </p:txBody>
      </p:sp>
      <p:sp>
        <p:nvSpPr>
          <p:cNvPr id="4" name="Explosion: 8 Points 5" descr="New icon">
            <a:extLst>
              <a:ext uri="{FF2B5EF4-FFF2-40B4-BE49-F238E27FC236}">
                <a16:creationId xmlns:a16="http://schemas.microsoft.com/office/drawing/2014/main" id="{F3B95FD7-87FD-4B2F-A072-A1EB02B1DF05}"/>
              </a:ext>
            </a:extLst>
          </p:cNvPr>
          <p:cNvSpPr/>
          <p:nvPr/>
        </p:nvSpPr>
        <p:spPr>
          <a:xfrm>
            <a:off x="10181771" y="99773"/>
            <a:ext cx="1906717" cy="1423919"/>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pic>
        <p:nvPicPr>
          <p:cNvPr id="7" name="Picture 7" descr="Screenshot of Completed Trainings page showing certificate link">
            <a:extLst>
              <a:ext uri="{FF2B5EF4-FFF2-40B4-BE49-F238E27FC236}">
                <a16:creationId xmlns:a16="http://schemas.microsoft.com/office/drawing/2014/main" id="{2F5B7083-1A7B-4E30-8F31-FAB23DA1E109}"/>
              </a:ext>
            </a:extLst>
          </p:cNvPr>
          <p:cNvPicPr>
            <a:picLocks noGrp="1" noChangeAspect="1"/>
          </p:cNvPicPr>
          <p:nvPr>
            <p:ph idx="1"/>
          </p:nvPr>
        </p:nvPicPr>
        <p:blipFill>
          <a:blip r:embed="rId2"/>
          <a:stretch>
            <a:fillRect/>
          </a:stretch>
        </p:blipFill>
        <p:spPr>
          <a:xfrm>
            <a:off x="367099" y="1580058"/>
            <a:ext cx="5369068" cy="3799112"/>
          </a:xfrm>
          <a:noFill/>
          <a:ln w="28575">
            <a:solidFill>
              <a:srgbClr val="4472C4"/>
            </a:solidFill>
          </a:ln>
        </p:spPr>
      </p:pic>
      <p:sp>
        <p:nvSpPr>
          <p:cNvPr id="12" name="Content Placeholder 3">
            <a:extLst>
              <a:ext uri="{FF2B5EF4-FFF2-40B4-BE49-F238E27FC236}">
                <a16:creationId xmlns:a16="http://schemas.microsoft.com/office/drawing/2014/main" id="{F5C2A13C-6675-4F58-B707-9CD5684D726A}"/>
              </a:ext>
            </a:extLst>
          </p:cNvPr>
          <p:cNvSpPr>
            <a:spLocks noGrp="1"/>
          </p:cNvSpPr>
          <p:nvPr>
            <p:ph idx="13"/>
          </p:nvPr>
        </p:nvSpPr>
        <p:spPr>
          <a:xfrm>
            <a:off x="5955099" y="1084497"/>
            <a:ext cx="5998776" cy="5253566"/>
          </a:xfrm>
        </p:spPr>
        <p:txBody>
          <a:bodyPr lIns="91440" tIns="45720" rIns="91440" bIns="45720" anchor="t"/>
          <a:lstStyle/>
          <a:p>
            <a:pPr marL="0" indent="0">
              <a:buNone/>
            </a:pPr>
            <a:endParaRPr lang="en-US">
              <a:cs typeface="Calibri"/>
            </a:endParaRPr>
          </a:p>
          <a:p>
            <a:r>
              <a:rPr lang="en-US">
                <a:cs typeface="Calibri"/>
              </a:rPr>
              <a:t>Users can print the certificate from their </a:t>
            </a:r>
            <a:r>
              <a:rPr lang="en-US" i="1">
                <a:cs typeface="Calibri"/>
              </a:rPr>
              <a:t>Completed Trainings</a:t>
            </a:r>
            <a:r>
              <a:rPr lang="en-US">
                <a:cs typeface="Calibri"/>
              </a:rPr>
              <a:t> report. </a:t>
            </a:r>
          </a:p>
          <a:p>
            <a:r>
              <a:rPr lang="en-US">
                <a:cs typeface="Calibri"/>
              </a:rPr>
              <a:t>It is recommended that users print and keep a copy of their certificate(s). </a:t>
            </a:r>
            <a:endParaRPr lang="en-US"/>
          </a:p>
          <a:p>
            <a:pPr marL="0" indent="0">
              <a:buNone/>
            </a:pPr>
            <a:endParaRPr lang="en-US">
              <a:cs typeface="Calibri"/>
            </a:endParaRPr>
          </a:p>
        </p:txBody>
      </p:sp>
      <p:sp>
        <p:nvSpPr>
          <p:cNvPr id="5" name="Slide Number Placeholder 4">
            <a:extLst>
              <a:ext uri="{FF2B5EF4-FFF2-40B4-BE49-F238E27FC236}">
                <a16:creationId xmlns:a16="http://schemas.microsoft.com/office/drawing/2014/main" id="{C5430AE1-01A2-4B73-A7F1-6F18010C3F96}"/>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145402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857E-CDCA-4D1A-87CB-204DFC12F0CA}"/>
              </a:ext>
            </a:extLst>
          </p:cNvPr>
          <p:cNvSpPr>
            <a:spLocks noGrp="1"/>
          </p:cNvSpPr>
          <p:nvPr>
            <p:ph type="title"/>
          </p:nvPr>
        </p:nvSpPr>
        <p:spPr/>
        <p:txBody>
          <a:bodyPr/>
          <a:lstStyle/>
          <a:p>
            <a:r>
              <a:rPr lang="en-US"/>
              <a:t>LMS Administrator Access </a:t>
            </a:r>
          </a:p>
        </p:txBody>
      </p:sp>
      <p:sp>
        <p:nvSpPr>
          <p:cNvPr id="3" name="Content Placeholder 2">
            <a:extLst>
              <a:ext uri="{FF2B5EF4-FFF2-40B4-BE49-F238E27FC236}">
                <a16:creationId xmlns:a16="http://schemas.microsoft.com/office/drawing/2014/main" id="{ED7342C2-B8E9-449E-9AA4-C3A191E09DCC}"/>
              </a:ext>
            </a:extLst>
          </p:cNvPr>
          <p:cNvSpPr>
            <a:spLocks noGrp="1"/>
          </p:cNvSpPr>
          <p:nvPr>
            <p:ph idx="1"/>
          </p:nvPr>
        </p:nvSpPr>
        <p:spPr/>
        <p:txBody>
          <a:bodyPr/>
          <a:lstStyle/>
          <a:p>
            <a:r>
              <a:rPr lang="en-US">
                <a:effectLst/>
                <a:latin typeface="Calibri" panose="020F0502020204030204" pitchFamily="34" charset="0"/>
                <a:ea typeface="Calibri" panose="020F0502020204030204" pitchFamily="34" charset="0"/>
                <a:cs typeface="Times New Roman" panose="02020603050405020304" pitchFamily="18" charset="0"/>
              </a:rPr>
              <a:t>LMS Administrator access for the districts and campuses is limited to specific user roles: ESC Region Staff (ERS), District Testing Coordinator (DTC), District Testing Assistant (DTA), Campus Testing Coordinator (CTC), and Principal (PR). </a:t>
            </a:r>
          </a:p>
          <a:p>
            <a:r>
              <a:rPr lang="en-US">
                <a:effectLst/>
                <a:latin typeface="Calibri" panose="020F0502020204030204" pitchFamily="34" charset="0"/>
                <a:ea typeface="Calibri" panose="020F0502020204030204" pitchFamily="34" charset="0"/>
                <a:cs typeface="Times New Roman" panose="02020603050405020304" pitchFamily="18" charset="0"/>
              </a:rPr>
              <a:t>Administrator access for the LMS is updated based on a daily extract. It is not completed in real time with user updates.  </a:t>
            </a:r>
            <a:endParaRPr lang="en-US"/>
          </a:p>
        </p:txBody>
      </p:sp>
      <p:sp>
        <p:nvSpPr>
          <p:cNvPr id="4" name="Slide Number Placeholder 3">
            <a:extLst>
              <a:ext uri="{FF2B5EF4-FFF2-40B4-BE49-F238E27FC236}">
                <a16:creationId xmlns:a16="http://schemas.microsoft.com/office/drawing/2014/main" id="{F69A7979-FE0E-44E3-B445-C9B36901EB73}"/>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1047730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80E-9675-4221-BD14-E9E189892840}"/>
              </a:ext>
            </a:extLst>
          </p:cNvPr>
          <p:cNvSpPr>
            <a:spLocks noGrp="1"/>
          </p:cNvSpPr>
          <p:nvPr>
            <p:ph type="title"/>
          </p:nvPr>
        </p:nvSpPr>
        <p:spPr/>
        <p:txBody>
          <a:bodyPr/>
          <a:lstStyle/>
          <a:p>
            <a:r>
              <a:rPr lang="en-US">
                <a:cs typeface="Calibri"/>
              </a:rPr>
              <a:t>LMS Administrator Reports</a:t>
            </a:r>
            <a:endParaRPr lang="en-US"/>
          </a:p>
        </p:txBody>
      </p:sp>
      <p:sp>
        <p:nvSpPr>
          <p:cNvPr id="4" name="Explosion: 8 Points 5" descr="New icon">
            <a:extLst>
              <a:ext uri="{FF2B5EF4-FFF2-40B4-BE49-F238E27FC236}">
                <a16:creationId xmlns:a16="http://schemas.microsoft.com/office/drawing/2014/main" id="{15DD8342-B7FF-43C0-BA9C-83D3910094D8}"/>
              </a:ext>
            </a:extLst>
          </p:cNvPr>
          <p:cNvSpPr/>
          <p:nvPr/>
        </p:nvSpPr>
        <p:spPr>
          <a:xfrm>
            <a:off x="10018756" y="44013"/>
            <a:ext cx="1822366" cy="1538914"/>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sp>
        <p:nvSpPr>
          <p:cNvPr id="3" name="Content Placeholder 2">
            <a:extLst>
              <a:ext uri="{FF2B5EF4-FFF2-40B4-BE49-F238E27FC236}">
                <a16:creationId xmlns:a16="http://schemas.microsoft.com/office/drawing/2014/main" id="{D5507D93-0AE4-483E-8725-9C4A657D1A31}"/>
              </a:ext>
            </a:extLst>
          </p:cNvPr>
          <p:cNvSpPr>
            <a:spLocks noGrp="1"/>
          </p:cNvSpPr>
          <p:nvPr>
            <p:ph idx="1"/>
          </p:nvPr>
        </p:nvSpPr>
        <p:spPr>
          <a:xfrm>
            <a:off x="712380" y="1422286"/>
            <a:ext cx="10873878" cy="4351338"/>
          </a:xfrm>
        </p:spPr>
        <p:txBody>
          <a:bodyPr lIns="91440" tIns="45720" rIns="91440" bIns="45720" anchor="t"/>
          <a:lstStyle/>
          <a:p>
            <a:r>
              <a:rPr lang="en-US">
                <a:cs typeface="Calibri"/>
              </a:rPr>
              <a:t>Administrator access to the LMS will allow you to view reports on users and their training history. </a:t>
            </a:r>
          </a:p>
          <a:p>
            <a:r>
              <a:rPr lang="en-US">
                <a:ea typeface="+mn-lt"/>
                <a:cs typeface="+mn-lt"/>
              </a:rPr>
              <a:t>Users with administrator access will have the </a:t>
            </a:r>
            <a:r>
              <a:rPr lang="en-US" b="1">
                <a:ea typeface="+mn-lt"/>
                <a:cs typeface="+mn-lt"/>
              </a:rPr>
              <a:t>Administrator</a:t>
            </a:r>
            <a:r>
              <a:rPr lang="en-US">
                <a:ea typeface="+mn-lt"/>
                <a:cs typeface="+mn-lt"/>
              </a:rPr>
              <a:t> tab on their account. After selecting Administrator, they will select </a:t>
            </a:r>
            <a:r>
              <a:rPr lang="en-US" b="1">
                <a:ea typeface="+mn-lt"/>
                <a:cs typeface="+mn-lt"/>
              </a:rPr>
              <a:t>Reports</a:t>
            </a:r>
            <a:r>
              <a:rPr lang="en-US">
                <a:ea typeface="+mn-lt"/>
                <a:cs typeface="+mn-lt"/>
              </a:rPr>
              <a:t>. </a:t>
            </a:r>
            <a:endParaRPr lang="en-US">
              <a:cs typeface="Calibri"/>
            </a:endParaRPr>
          </a:p>
          <a:p>
            <a:r>
              <a:rPr lang="en-US">
                <a:cs typeface="Calibri"/>
              </a:rPr>
              <a:t> </a:t>
            </a:r>
            <a:r>
              <a:rPr lang="en-US">
                <a:ea typeface="+mn-lt"/>
                <a:cs typeface="+mn-lt"/>
              </a:rPr>
              <a:t>Administrator users at a district level will have access to district and campuses/schools. </a:t>
            </a:r>
            <a:endParaRPr lang="en-US">
              <a:cs typeface="Calibri"/>
            </a:endParaRPr>
          </a:p>
          <a:p>
            <a:r>
              <a:rPr lang="en-US">
                <a:ea typeface="+mn-lt"/>
                <a:cs typeface="+mn-lt"/>
              </a:rPr>
              <a:t>Administrator users at a school level will have access to their campuses/schools.</a:t>
            </a:r>
          </a:p>
        </p:txBody>
      </p:sp>
      <p:sp>
        <p:nvSpPr>
          <p:cNvPr id="6" name="Slide Number Placeholder 5">
            <a:extLst>
              <a:ext uri="{FF2B5EF4-FFF2-40B4-BE49-F238E27FC236}">
                <a16:creationId xmlns:a16="http://schemas.microsoft.com/office/drawing/2014/main" id="{282B078D-2854-4AFF-A50F-2FF0E92DE644}"/>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216295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80E-9675-4221-BD14-E9E189892840}"/>
              </a:ext>
            </a:extLst>
          </p:cNvPr>
          <p:cNvSpPr>
            <a:spLocks noGrp="1"/>
          </p:cNvSpPr>
          <p:nvPr>
            <p:ph type="title"/>
          </p:nvPr>
        </p:nvSpPr>
        <p:spPr/>
        <p:txBody>
          <a:bodyPr/>
          <a:lstStyle/>
          <a:p>
            <a:r>
              <a:rPr lang="en-US">
                <a:cs typeface="Calibri"/>
              </a:rPr>
              <a:t>LMS Administrator Reports, (cont.)</a:t>
            </a:r>
            <a:endParaRPr lang="en-US"/>
          </a:p>
        </p:txBody>
      </p:sp>
      <p:pic>
        <p:nvPicPr>
          <p:cNvPr id="5" name="Picture 4" descr="screenshot of links to access view overview, view staff records, and download excel report&#10;">
            <a:extLst>
              <a:ext uri="{FF2B5EF4-FFF2-40B4-BE49-F238E27FC236}">
                <a16:creationId xmlns:a16="http://schemas.microsoft.com/office/drawing/2014/main" id="{D504BCA7-8EBA-4E95-9F06-1FC0F51739D7}"/>
              </a:ext>
            </a:extLst>
          </p:cNvPr>
          <p:cNvPicPr/>
          <p:nvPr/>
        </p:nvPicPr>
        <p:blipFill rotWithShape="1">
          <a:blip r:embed="rId3"/>
          <a:srcRect l="21687" t="36954" r="7907" b="50047"/>
          <a:stretch/>
        </p:blipFill>
        <p:spPr bwMode="auto">
          <a:xfrm>
            <a:off x="1781335" y="993788"/>
            <a:ext cx="7429340" cy="857313"/>
          </a:xfrm>
          <a:prstGeom prst="rect">
            <a:avLst/>
          </a:prstGeom>
          <a:ln>
            <a:noFill/>
          </a:ln>
          <a:extLst>
            <a:ext uri="{53640926-AAD7-44D8-BBD7-CCE9431645EC}">
              <a14:shadowObscured xmlns:a14="http://schemas.microsoft.com/office/drawing/2010/main"/>
            </a:ext>
          </a:extLst>
        </p:spPr>
      </p:pic>
      <p:sp>
        <p:nvSpPr>
          <p:cNvPr id="4" name="Explosion: 8 Points 5" descr="New icon">
            <a:extLst>
              <a:ext uri="{FF2B5EF4-FFF2-40B4-BE49-F238E27FC236}">
                <a16:creationId xmlns:a16="http://schemas.microsoft.com/office/drawing/2014/main" id="{4A32850E-3052-4EE4-972B-1F01F6DE6357}"/>
              </a:ext>
            </a:extLst>
          </p:cNvPr>
          <p:cNvSpPr/>
          <p:nvPr/>
        </p:nvSpPr>
        <p:spPr>
          <a:xfrm>
            <a:off x="9996009" y="237356"/>
            <a:ext cx="1901979" cy="1845989"/>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sp>
        <p:nvSpPr>
          <p:cNvPr id="3" name="Content Placeholder 2">
            <a:extLst>
              <a:ext uri="{FF2B5EF4-FFF2-40B4-BE49-F238E27FC236}">
                <a16:creationId xmlns:a16="http://schemas.microsoft.com/office/drawing/2014/main" id="{D5507D93-0AE4-483E-8725-9C4A657D1A31}"/>
              </a:ext>
            </a:extLst>
          </p:cNvPr>
          <p:cNvSpPr>
            <a:spLocks noGrp="1"/>
          </p:cNvSpPr>
          <p:nvPr>
            <p:ph idx="1"/>
          </p:nvPr>
        </p:nvSpPr>
        <p:spPr>
          <a:xfrm>
            <a:off x="469311" y="1978005"/>
            <a:ext cx="11288579" cy="4025229"/>
          </a:xfrm>
        </p:spPr>
        <p:txBody>
          <a:bodyPr lIns="91440" tIns="45720" rIns="91440" bIns="45720" anchor="t"/>
          <a:lstStyle/>
          <a:p>
            <a:pPr>
              <a:spcAft>
                <a:spcPts val="800"/>
              </a:spcAft>
            </a:pPr>
            <a:r>
              <a:rPr lang="en-US" sz="2600" b="1">
                <a:effectLst/>
                <a:latin typeface="Calibri"/>
                <a:ea typeface="Calibri" panose="020F0502020204030204" pitchFamily="34" charset="0"/>
                <a:cs typeface="Times New Roman"/>
              </a:rPr>
              <a:t>View </a:t>
            </a:r>
            <a:r>
              <a:rPr lang="en-US" sz="2600" b="1">
                <a:latin typeface="Calibri"/>
                <a:ea typeface="Calibri" panose="020F0502020204030204" pitchFamily="34" charset="0"/>
                <a:cs typeface="Times New Roman"/>
              </a:rPr>
              <a:t>Overview—</a:t>
            </a:r>
            <a:r>
              <a:rPr lang="en-US" sz="2600">
                <a:cs typeface="Arial"/>
              </a:rPr>
              <a:t>Lists name of training or course and number of users who started and finished each training or course.</a:t>
            </a:r>
          </a:p>
          <a:p>
            <a:pPr>
              <a:spcAft>
                <a:spcPts val="800"/>
              </a:spcAft>
            </a:pPr>
            <a:r>
              <a:rPr lang="en-US" sz="2600" b="1">
                <a:latin typeface="Calibri"/>
                <a:cs typeface="Times New Roman"/>
              </a:rPr>
              <a:t>View Staff Records—</a:t>
            </a:r>
            <a:r>
              <a:rPr lang="en-US" sz="2600">
                <a:latin typeface="Calibri"/>
                <a:cs typeface="Times New Roman"/>
              </a:rPr>
              <a:t>Lists name of user, training or course, and date started and finished.* </a:t>
            </a:r>
          </a:p>
          <a:p>
            <a:pPr>
              <a:spcAft>
                <a:spcPts val="800"/>
              </a:spcAft>
            </a:pPr>
            <a:r>
              <a:rPr lang="en-US" sz="2600" b="1">
                <a:latin typeface="Calibri"/>
                <a:cs typeface="Times New Roman"/>
              </a:rPr>
              <a:t>Download Excel Report—</a:t>
            </a:r>
            <a:r>
              <a:rPr lang="en-US" sz="2600">
                <a:latin typeface="Calibri"/>
                <a:cs typeface="Times New Roman"/>
              </a:rPr>
              <a:t>Overview Tab shows training/course title and number of users who started and finished each training/course. The Staff Records tab shows district code, name of organization, name of user, training/course and date started and finished.</a:t>
            </a:r>
          </a:p>
          <a:p>
            <a:pPr marL="0" indent="0">
              <a:lnSpc>
                <a:spcPct val="107000"/>
              </a:lnSpc>
              <a:spcBef>
                <a:spcPts val="0"/>
              </a:spcBef>
              <a:spcAft>
                <a:spcPts val="800"/>
              </a:spcAft>
              <a:buNone/>
            </a:pPr>
            <a:endParaRPr lang="en-US" sz="600">
              <a:latin typeface="Calibri"/>
              <a:cs typeface="Times New Roman"/>
            </a:endParaRPr>
          </a:p>
          <a:p>
            <a:pPr marL="0" indent="0">
              <a:lnSpc>
                <a:spcPct val="107000"/>
              </a:lnSpc>
              <a:spcBef>
                <a:spcPts val="0"/>
              </a:spcBef>
              <a:spcAft>
                <a:spcPts val="800"/>
              </a:spcAft>
              <a:buNone/>
            </a:pPr>
            <a:r>
              <a:rPr lang="en-US" sz="2000">
                <a:latin typeface="Calibri"/>
                <a:cs typeface="Times New Roman"/>
              </a:rPr>
              <a:t>*</a:t>
            </a:r>
            <a:r>
              <a:rPr lang="en-US" sz="2000"/>
              <a:t>On the Staff Records report, calibrations that do not meet sufficient calibration will not appear as </a:t>
            </a:r>
            <a:r>
              <a:rPr lang="en-US" sz="2000" i="1"/>
              <a:t>Finished</a:t>
            </a:r>
            <a:r>
              <a:rPr lang="en-US" sz="2000"/>
              <a:t>. </a:t>
            </a:r>
            <a:endParaRPr lang="en-US" sz="2000">
              <a:latin typeface="Calibri"/>
              <a:cs typeface="Times New Roman"/>
            </a:endParaRPr>
          </a:p>
          <a:p>
            <a:pPr marL="0" indent="0">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 indent="-342900">
              <a:lnSpc>
                <a:spcPct val="107000"/>
              </a:lnSpc>
              <a:spcBef>
                <a:spcPts val="0"/>
              </a:spcBef>
              <a:spcAft>
                <a:spcPts val="800"/>
              </a:spcAft>
            </a:pPr>
            <a:endParaRPr lang="en-US" b="1">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07000"/>
              </a:lnSpc>
              <a:spcBef>
                <a:spcPts val="0"/>
              </a:spcBef>
              <a:spcAft>
                <a:spcPts val="800"/>
              </a:spcAft>
              <a:buClr>
                <a:schemeClr val="accent1"/>
              </a:buClr>
              <a:buFont typeface="Arial" panose="020B0604020202020204" pitchFamily="34" charset="0"/>
              <a:buChar char="•"/>
            </a:pPr>
            <a:endParaRPr lang="en-US" b="1">
              <a:effectLst/>
              <a:latin typeface="Calibri" panose="020F0502020204030204" pitchFamily="34" charset="0"/>
              <a:ea typeface="Calibri" panose="020F0502020204030204" pitchFamily="34" charset="0"/>
              <a:cs typeface="Times New Roman" panose="02020603050405020304" pitchFamily="18" charset="0"/>
            </a:endParaRPr>
          </a:p>
          <a:p>
            <a:pPr lvl="1">
              <a:buClr>
                <a:schemeClr val="accent1"/>
              </a:buClr>
              <a:buFont typeface="Arial" panose="020B0604020202020204" pitchFamily="34" charset="0"/>
              <a:buChar char="•"/>
            </a:pPr>
            <a:endParaRPr lang="en-US">
              <a:cs typeface="Calibri"/>
            </a:endParaRPr>
          </a:p>
        </p:txBody>
      </p:sp>
      <p:sp>
        <p:nvSpPr>
          <p:cNvPr id="7" name="Slide Number Placeholder 6">
            <a:extLst>
              <a:ext uri="{FF2B5EF4-FFF2-40B4-BE49-F238E27FC236}">
                <a16:creationId xmlns:a16="http://schemas.microsoft.com/office/drawing/2014/main" id="{EA767B17-04BB-4C8E-BD47-CE344BA48BDA}"/>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2331403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Grades K–1</a:t>
            </a:r>
            <a:r>
              <a:rPr lang="en-US">
                <a:latin typeface="+mn-lt"/>
              </a:rPr>
              <a:t> Rater Credentials</a:t>
            </a:r>
          </a:p>
        </p:txBody>
      </p:sp>
      <p:sp>
        <p:nvSpPr>
          <p:cNvPr id="3" name="Content Placeholder 2"/>
          <p:cNvSpPr>
            <a:spLocks noGrp="1"/>
          </p:cNvSpPr>
          <p:nvPr>
            <p:ph idx="1"/>
          </p:nvPr>
        </p:nvSpPr>
        <p:spPr>
          <a:xfrm>
            <a:off x="712380" y="1057809"/>
            <a:ext cx="10623762" cy="4351338"/>
          </a:xfrm>
        </p:spPr>
        <p:txBody>
          <a:bodyPr vert="horz" lIns="91440" tIns="45720" rIns="91440" bIns="45720" rtlCol="0" anchor="t">
            <a:normAutofit fontScale="92500" lnSpcReduction="10000"/>
          </a:bodyPr>
          <a:lstStyle/>
          <a:p>
            <a:pPr marL="457200" indent="-457200">
              <a:buClr>
                <a:srgbClr val="F16038"/>
              </a:buClr>
              <a:buFont typeface="Wingdings" panose="05000000000000000000" pitchFamily="2" charset="2"/>
              <a:buChar char="§"/>
            </a:pPr>
            <a:r>
              <a:rPr lang="en-US">
                <a:latin typeface="+mn-lt"/>
              </a:rPr>
              <a:t>A teacher (including a substitute teacher) selected to rate an EL must</a:t>
            </a:r>
          </a:p>
          <a:p>
            <a:pPr marL="1143000" lvl="1" indent="-457200">
              <a:buClr>
                <a:schemeClr val="accent1"/>
              </a:buClr>
            </a:pPr>
            <a:r>
              <a:rPr lang="en-US" sz="2800"/>
              <a:t>have the student in class at the time of the spring assessment window</a:t>
            </a:r>
          </a:p>
          <a:p>
            <a:pPr marL="1143000" lvl="1" indent="-457200">
              <a:buClr>
                <a:schemeClr val="accent1"/>
              </a:buClr>
            </a:pPr>
            <a:r>
              <a:rPr lang="en-US" sz="2800"/>
              <a:t>be knowledgeable about the student’s ability to use English in instructional and informal settings</a:t>
            </a:r>
          </a:p>
          <a:p>
            <a:pPr marL="1143000" lvl="1" indent="-457200">
              <a:buClr>
                <a:schemeClr val="accent1"/>
              </a:buClr>
            </a:pPr>
            <a:r>
              <a:rPr lang="en-US" sz="2800"/>
              <a:t>hold valid Texas education credentials, such as a teacher certificate or permit</a:t>
            </a:r>
          </a:p>
          <a:p>
            <a:pPr marL="1143000" lvl="1" indent="-457200">
              <a:buClr>
                <a:schemeClr val="accent1"/>
              </a:buClr>
            </a:pPr>
            <a:r>
              <a:rPr lang="en-US" sz="2800"/>
              <a:t>be appropriately trained in the holistic rating process</a:t>
            </a:r>
          </a:p>
          <a:p>
            <a:pPr marL="1143000" lvl="1" indent="-457200">
              <a:buClr>
                <a:schemeClr val="accent1"/>
              </a:buClr>
            </a:pPr>
            <a:r>
              <a:rPr lang="en-US" sz="2800"/>
              <a:t>rate the student in all eligible domains</a:t>
            </a:r>
          </a:p>
          <a:p>
            <a:pPr marL="457200" indent="-457200">
              <a:buClr>
                <a:srgbClr val="F16038"/>
              </a:buClr>
              <a:buFont typeface="Wingdings" panose="05000000000000000000" pitchFamily="2" charset="2"/>
              <a:buChar char="§"/>
            </a:pPr>
            <a:r>
              <a:rPr lang="en-US">
                <a:latin typeface="+mn-lt"/>
              </a:rPr>
              <a:t>Raters may include bilingual teachers, ESL teachers, general education teachers, gifted and talented teachers, and teachers of enrichment subjects. Paraprofessionals may not serve as raters. </a:t>
            </a:r>
          </a:p>
          <a:p>
            <a:pPr lvl="1" indent="0">
              <a:buClr>
                <a:schemeClr val="accent1">
                  <a:lumMod val="75000"/>
                </a:schemeClr>
              </a:buClr>
              <a:buNone/>
            </a:pPr>
            <a:endParaRPr lang="en-US" sz="2800"/>
          </a:p>
          <a:p>
            <a:endParaRPr lang="en-US" sz="3200"/>
          </a:p>
        </p:txBody>
      </p:sp>
      <p:sp>
        <p:nvSpPr>
          <p:cNvPr id="6" name="Slide Number Placeholder 5">
            <a:extLst>
              <a:ext uri="{FF2B5EF4-FFF2-40B4-BE49-F238E27FC236}">
                <a16:creationId xmlns:a16="http://schemas.microsoft.com/office/drawing/2014/main" id="{AD113B59-0A14-41FF-89E9-9141BFC2D9B6}"/>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141442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Grades 2–12</a:t>
            </a:r>
            <a:r>
              <a:rPr lang="en-US">
                <a:latin typeface="+mn-lt"/>
              </a:rPr>
              <a:t> Rater Credentials (</a:t>
            </a:r>
            <a:r>
              <a:rPr lang="en-US"/>
              <a:t>Writing</a:t>
            </a:r>
            <a:r>
              <a:rPr lang="en-US">
                <a:latin typeface="+mn-lt"/>
              </a:rPr>
              <a:t> </a:t>
            </a:r>
            <a:r>
              <a:rPr lang="en-US"/>
              <a:t>Only</a:t>
            </a:r>
            <a:r>
              <a:rPr lang="en-US">
                <a:latin typeface="+mn-lt"/>
              </a:rPr>
              <a:t>)</a:t>
            </a:r>
          </a:p>
        </p:txBody>
      </p:sp>
      <p:sp>
        <p:nvSpPr>
          <p:cNvPr id="3" name="Content Placeholder 2"/>
          <p:cNvSpPr>
            <a:spLocks noGrp="1"/>
          </p:cNvSpPr>
          <p:nvPr>
            <p:ph idx="1"/>
          </p:nvPr>
        </p:nvSpPr>
        <p:spPr>
          <a:xfrm>
            <a:off x="712380" y="1154557"/>
            <a:ext cx="10623762" cy="4804418"/>
          </a:xfrm>
        </p:spPr>
        <p:txBody>
          <a:bodyPr vert="horz" lIns="91440" tIns="45720" rIns="91440" bIns="45720" rtlCol="0" anchor="t">
            <a:noAutofit/>
          </a:bodyPr>
          <a:lstStyle/>
          <a:p>
            <a:pPr marL="457200" indent="-457200">
              <a:buClr>
                <a:srgbClr val="F16038"/>
              </a:buClr>
            </a:pPr>
            <a:r>
              <a:rPr lang="en-US" sz="2200">
                <a:latin typeface="+mn-lt"/>
              </a:rPr>
              <a:t>A rater does not need to have the student in class at the time of the spring assessment.</a:t>
            </a:r>
            <a:r>
              <a:rPr lang="en-US" sz="2200"/>
              <a:t> </a:t>
            </a:r>
            <a:endParaRPr lang="en-US" sz="2200">
              <a:latin typeface="+mn-lt"/>
              <a:cs typeface="Calibri"/>
            </a:endParaRPr>
          </a:p>
          <a:p>
            <a:pPr marL="457200" indent="-457200">
              <a:buClr>
                <a:srgbClr val="F16038"/>
              </a:buClr>
              <a:buFont typeface="Wingdings" panose="05000000000000000000" pitchFamily="2" charset="2"/>
              <a:buChar char="§"/>
            </a:pPr>
            <a:r>
              <a:rPr lang="en-US" sz="2200">
                <a:latin typeface="+mn-lt"/>
              </a:rPr>
              <a:t>The rater (including a substitute teacher) selected to rate an EL must</a:t>
            </a:r>
            <a:endParaRPr lang="en-US" sz="2200">
              <a:latin typeface="+mn-lt"/>
              <a:cs typeface="Calibri"/>
            </a:endParaRPr>
          </a:p>
          <a:p>
            <a:pPr marL="1143000" lvl="1" indent="-457200">
              <a:buClr>
                <a:schemeClr val="accent1"/>
              </a:buClr>
            </a:pPr>
            <a:r>
              <a:rPr lang="en-US" sz="2200"/>
              <a:t>hold valid Texas education credentials, such as a teacher certificate or permit</a:t>
            </a:r>
            <a:endParaRPr lang="en-US" sz="2200">
              <a:cs typeface="Calibri"/>
            </a:endParaRPr>
          </a:p>
          <a:p>
            <a:pPr marL="1143000" lvl="1" indent="-457200">
              <a:buClr>
                <a:schemeClr val="accent1"/>
              </a:buClr>
            </a:pPr>
            <a:r>
              <a:rPr lang="en-US" sz="2200"/>
              <a:t>be appropriately trained in the holistic rating process*</a:t>
            </a:r>
            <a:endParaRPr lang="en-US" sz="2200">
              <a:cs typeface="Calibri"/>
            </a:endParaRPr>
          </a:p>
          <a:p>
            <a:pPr marL="457200" indent="-457200">
              <a:buClr>
                <a:srgbClr val="F16038"/>
              </a:buClr>
            </a:pPr>
            <a:r>
              <a:rPr lang="en-US" sz="2200">
                <a:latin typeface="+mn-lt"/>
              </a:rPr>
              <a:t>It is important to note that teachers are still required to assemble writing collections.</a:t>
            </a:r>
            <a:r>
              <a:rPr lang="en-US" sz="2200"/>
              <a:t> </a:t>
            </a:r>
            <a:endParaRPr lang="en-US" sz="2200">
              <a:latin typeface="+mn-lt"/>
              <a:cs typeface="Calibri"/>
            </a:endParaRPr>
          </a:p>
          <a:p>
            <a:pPr marL="457200" indent="-457200">
              <a:buClr>
                <a:srgbClr val="F16038"/>
              </a:buClr>
              <a:buFont typeface="Wingdings" panose="05000000000000000000" pitchFamily="2" charset="2"/>
              <a:buChar char="§"/>
            </a:pPr>
            <a:r>
              <a:rPr lang="en-US" sz="2200">
                <a:latin typeface="+mn-lt"/>
              </a:rPr>
              <a:t>Districts that designate centralized raters (</a:t>
            </a:r>
            <a:r>
              <a:rPr lang="en-US" sz="2200"/>
              <a:t>districtwide</a:t>
            </a:r>
            <a:r>
              <a:rPr lang="en-US" sz="2200">
                <a:latin typeface="+mn-lt"/>
              </a:rPr>
              <a:t>, </a:t>
            </a:r>
            <a:r>
              <a:rPr lang="en-US" sz="2200"/>
              <a:t>campuswide</a:t>
            </a:r>
            <a:r>
              <a:rPr lang="en-US" sz="2200">
                <a:latin typeface="+mn-lt"/>
              </a:rPr>
              <a:t>, or by grade levels) will need to develop their own process to gather and verify the writing collections.</a:t>
            </a:r>
            <a:endParaRPr lang="en-US" sz="2200">
              <a:latin typeface="+mn-lt"/>
              <a:cs typeface="Calibri"/>
            </a:endParaRPr>
          </a:p>
          <a:p>
            <a:pPr marL="457200" indent="-457200">
              <a:buClr>
                <a:srgbClr val="F16038"/>
              </a:buClr>
              <a:buFont typeface="Wingdings" panose="05000000000000000000" pitchFamily="2" charset="2"/>
              <a:buChar char="§"/>
            </a:pPr>
            <a:r>
              <a:rPr lang="en-US" sz="2200">
                <a:latin typeface="+mn-lt"/>
              </a:rPr>
              <a:t>Paraprofessionals may not serve as raters.</a:t>
            </a:r>
            <a:endParaRPr lang="en-US" sz="2200">
              <a:latin typeface="+mn-lt"/>
              <a:cs typeface="Calibri"/>
            </a:endParaRPr>
          </a:p>
          <a:p>
            <a:pPr marL="0" indent="0">
              <a:buNone/>
            </a:pPr>
            <a:r>
              <a:rPr lang="en-US" sz="2200">
                <a:latin typeface="+mn-lt"/>
              </a:rPr>
              <a:t>*Please note that campus testing coordinators, at their discretion, can implement additional training requirements for grades </a:t>
            </a:r>
            <a:r>
              <a:rPr lang="en-US" sz="2200"/>
              <a:t>2–12</a:t>
            </a:r>
            <a:r>
              <a:rPr lang="en-US" sz="2200">
                <a:latin typeface="+mn-lt"/>
              </a:rPr>
              <a:t> raters of writing collections.</a:t>
            </a:r>
            <a:r>
              <a:rPr lang="en-US" sz="2200"/>
              <a:t> </a:t>
            </a:r>
            <a:endParaRPr lang="en-US" sz="2200">
              <a:latin typeface="+mn-lt"/>
              <a:cs typeface="Calibri"/>
            </a:endParaRPr>
          </a:p>
        </p:txBody>
      </p:sp>
      <p:sp>
        <p:nvSpPr>
          <p:cNvPr id="6" name="Slide Number Placeholder 5">
            <a:extLst>
              <a:ext uri="{FF2B5EF4-FFF2-40B4-BE49-F238E27FC236}">
                <a16:creationId xmlns:a16="http://schemas.microsoft.com/office/drawing/2014/main" id="{A6392BF4-1BF5-4B27-96E4-9F1AFB4E07DE}"/>
              </a:ext>
            </a:extLst>
          </p:cNvPr>
          <p:cNvSpPr>
            <a:spLocks noGrp="1"/>
          </p:cNvSpPr>
          <p:nvPr>
            <p:ph type="sldNum" sz="quarter" idx="4"/>
          </p:nvPr>
        </p:nvSpPr>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150597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2022 Updates</a:t>
            </a:r>
          </a:p>
        </p:txBody>
      </p:sp>
      <p:sp>
        <p:nvSpPr>
          <p:cNvPr id="7" name="Content Placeholder 6"/>
          <p:cNvSpPr>
            <a:spLocks noGrp="1"/>
          </p:cNvSpPr>
          <p:nvPr>
            <p:ph idx="1"/>
          </p:nvPr>
        </p:nvSpPr>
        <p:spPr>
          <a:xfrm>
            <a:off x="649749" y="1057809"/>
            <a:ext cx="11192578" cy="4351338"/>
          </a:xfrm>
        </p:spPr>
        <p:txBody>
          <a:bodyPr lIns="91440" tIns="45720" rIns="91440" bIns="45720" anchor="t">
            <a:normAutofit fontScale="92500" lnSpcReduction="20000"/>
          </a:bodyPr>
          <a:lstStyle/>
          <a:p>
            <a:pPr marL="457200" indent="-457200"/>
            <a:r>
              <a:rPr lang="en-US">
                <a:latin typeface="Calibri"/>
                <a:cs typeface="Calibri"/>
              </a:rPr>
              <a:t>TELPAS Overview</a:t>
            </a:r>
          </a:p>
          <a:p>
            <a:pPr marL="457200" indent="-457200"/>
            <a:r>
              <a:rPr lang="en-US">
                <a:latin typeface="Calibri"/>
                <a:cs typeface="Calibri"/>
              </a:rPr>
              <a:t>TELPAS Test Administrator Manual </a:t>
            </a:r>
          </a:p>
          <a:p>
            <a:pPr marL="457200" indent="-457200"/>
            <a:r>
              <a:rPr lang="en-US">
                <a:latin typeface="Calibri"/>
                <a:cs typeface="Calibri"/>
              </a:rPr>
              <a:t>TELPAS Training Requirements</a:t>
            </a:r>
          </a:p>
          <a:p>
            <a:pPr marL="457200" indent="-457200"/>
            <a:r>
              <a:rPr lang="en-US">
                <a:latin typeface="Calibri"/>
                <a:cs typeface="Calibri"/>
              </a:rPr>
              <a:t>TELPAS Rater Training in LMS</a:t>
            </a:r>
          </a:p>
          <a:p>
            <a:pPr marL="457200" indent="-457200"/>
            <a:r>
              <a:rPr lang="en-US">
                <a:latin typeface="Calibri"/>
                <a:cs typeface="Calibri"/>
              </a:rPr>
              <a:t>TELPAS Rater Credentials and Writing Collections</a:t>
            </a:r>
          </a:p>
          <a:p>
            <a:pPr marL="457200" indent="-457200"/>
            <a:r>
              <a:rPr lang="en-US">
                <a:latin typeface="Calibri"/>
                <a:cs typeface="Calibri"/>
              </a:rPr>
              <a:t>TELPAS Listening and Speaking and Reading (Practice and Released Tests)</a:t>
            </a:r>
          </a:p>
          <a:p>
            <a:pPr marL="457200" indent="-457200"/>
            <a:r>
              <a:rPr lang="en-US">
                <a:latin typeface="Calibri"/>
                <a:cs typeface="Calibri"/>
              </a:rPr>
              <a:t>Braille Version of TELPAS Reading </a:t>
            </a:r>
          </a:p>
          <a:p>
            <a:pPr marL="457200" indent="-457200"/>
            <a:r>
              <a:rPr lang="en-US">
                <a:latin typeface="Calibri"/>
                <a:cs typeface="Calibri"/>
              </a:rPr>
              <a:t>TELPAS Grades 2-12 Writing Field Test and Accommodations </a:t>
            </a:r>
          </a:p>
          <a:p>
            <a:pPr marL="457200" indent="-457200"/>
            <a:r>
              <a:rPr lang="en-US">
                <a:latin typeface="Calibri"/>
                <a:cs typeface="Calibri"/>
              </a:rPr>
              <a:t>Students moving within TELPAS window</a:t>
            </a:r>
          </a:p>
          <a:p>
            <a:pPr marL="457200" indent="-457200"/>
            <a:r>
              <a:rPr lang="en-US">
                <a:latin typeface="Calibri"/>
                <a:cs typeface="Calibri"/>
              </a:rPr>
              <a:t>DEI holistic ratings and TIDE appeals (do-not-score designations)</a:t>
            </a:r>
          </a:p>
          <a:p>
            <a:pPr marL="0" indent="0">
              <a:buClr>
                <a:schemeClr val="accent2"/>
              </a:buClr>
              <a:buNone/>
            </a:pPr>
            <a:endParaRPr lang="en-US" sz="2200">
              <a:solidFill>
                <a:schemeClr val="tx1">
                  <a:lumMod val="75000"/>
                  <a:lumOff val="25000"/>
                </a:schemeClr>
              </a:solidFill>
              <a:latin typeface="Open Sans" panose="020B0606030504020204"/>
              <a:cs typeface="Calibri" charset="0"/>
            </a:endParaRPr>
          </a:p>
          <a:p>
            <a:pPr marL="457200" indent="-457200">
              <a:buClr>
                <a:schemeClr val="accent2"/>
              </a:buClr>
              <a:buFont typeface="Wingdings" panose="05000000000000000000" pitchFamily="2" charset="2"/>
              <a:buChar char="§"/>
            </a:pPr>
            <a:endParaRPr lang="en-US" sz="2200">
              <a:solidFill>
                <a:schemeClr val="tx1">
                  <a:lumMod val="75000"/>
                  <a:lumOff val="25000"/>
                </a:schemeClr>
              </a:solidFill>
              <a:latin typeface="Open Sans" panose="020B0606030504020204"/>
              <a:cs typeface="Calibri" charset="0"/>
            </a:endParaRPr>
          </a:p>
          <a:p>
            <a:pPr marL="0" lvl="1" indent="0" algn="ctr">
              <a:spcBef>
                <a:spcPts val="1000"/>
              </a:spcBef>
              <a:buClr>
                <a:srgbClr val="FF9933"/>
              </a:buClr>
              <a:buSzPct val="125000"/>
              <a:buNone/>
            </a:pPr>
            <a:endParaRPr lang="en-US" altLang="en-US" b="0">
              <a:latin typeface="Open Sans (Headings)"/>
            </a:endParaRPr>
          </a:p>
        </p:txBody>
      </p:sp>
      <p:sp>
        <p:nvSpPr>
          <p:cNvPr id="5" name="Slide Number Placeholder 4">
            <a:extLst>
              <a:ext uri="{FF2B5EF4-FFF2-40B4-BE49-F238E27FC236}">
                <a16:creationId xmlns:a16="http://schemas.microsoft.com/office/drawing/2014/main" id="{12A6F1B6-529D-40D5-BF7F-EDF06BDB8227}"/>
              </a:ext>
            </a:extLst>
          </p:cNvPr>
          <p:cNvSpPr>
            <a:spLocks noGrp="1"/>
          </p:cNvSpPr>
          <p:nvPr>
            <p:ph type="sldNum" sz="quarter" idx="4"/>
          </p:nvPr>
        </p:nvSpPr>
        <p:spPr/>
        <p:txBody>
          <a:bodyPr/>
          <a:lstStyle/>
          <a:p>
            <a:fld id="{69C126A4-BD19-47E2-8A0E-0DE1B9D8C925}" type="slidenum">
              <a:rPr lang="en-US" smtClean="0"/>
              <a:pPr/>
              <a:t>3</a:t>
            </a:fld>
            <a:endParaRPr lang="en-US"/>
          </a:p>
        </p:txBody>
      </p:sp>
    </p:spTree>
    <p:extLst>
      <p:ext uri="{BB962C8B-B14F-4D97-AF65-F5344CB8AC3E}">
        <p14:creationId xmlns:p14="http://schemas.microsoft.com/office/powerpoint/2010/main" val="1910101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Writing Collections: Centralized Raters</a:t>
            </a:r>
          </a:p>
        </p:txBody>
      </p:sp>
      <p:sp>
        <p:nvSpPr>
          <p:cNvPr id="3" name="Content Placeholder 2"/>
          <p:cNvSpPr>
            <a:spLocks noGrp="1"/>
          </p:cNvSpPr>
          <p:nvPr>
            <p:ph idx="1"/>
          </p:nvPr>
        </p:nvSpPr>
        <p:spPr>
          <a:xfrm>
            <a:off x="712380" y="1188470"/>
            <a:ext cx="10623762" cy="4351338"/>
          </a:xfrm>
        </p:spPr>
        <p:txBody>
          <a:bodyPr vert="horz" lIns="91440" tIns="45720" rIns="91440" bIns="45720" rtlCol="0" anchor="t">
            <a:normAutofit/>
          </a:bodyPr>
          <a:lstStyle/>
          <a:p>
            <a:pPr>
              <a:buClr>
                <a:srgbClr val="F16038"/>
              </a:buClr>
            </a:pPr>
            <a:r>
              <a:rPr lang="en-US">
                <a:latin typeface="+mn-lt"/>
              </a:rPr>
              <a:t>Districts</a:t>
            </a:r>
            <a:r>
              <a:rPr lang="en-US"/>
              <a:t> still have</a:t>
            </a:r>
            <a:r>
              <a:rPr lang="en-US">
                <a:latin typeface="+mn-lt"/>
              </a:rPr>
              <a:t> the option to designate one or more </a:t>
            </a:r>
            <a:r>
              <a:rPr lang="en-US" b="1">
                <a:latin typeface="+mn-lt"/>
              </a:rPr>
              <a:t>centralized raters </a:t>
            </a:r>
            <a:r>
              <a:rPr lang="en-US">
                <a:latin typeface="+mn-lt"/>
              </a:rPr>
              <a:t>to rate TELPAS grades </a:t>
            </a:r>
            <a:r>
              <a:rPr lang="en-US"/>
              <a:t>2–12</a:t>
            </a:r>
            <a:r>
              <a:rPr lang="en-US">
                <a:latin typeface="+mn-lt"/>
              </a:rPr>
              <a:t> writing collections </a:t>
            </a:r>
            <a:r>
              <a:rPr lang="en-US">
                <a:ea typeface="+mn-lt"/>
                <a:cs typeface="+mn-lt"/>
              </a:rPr>
              <a:t>districtwide, campuswide, or by grade level</a:t>
            </a:r>
            <a:r>
              <a:rPr lang="en-US">
                <a:latin typeface="+mn-lt"/>
              </a:rPr>
              <a:t>.</a:t>
            </a:r>
            <a:r>
              <a:rPr lang="en-US"/>
              <a:t> </a:t>
            </a:r>
            <a:endParaRPr lang="en-US">
              <a:cs typeface="Calibri" panose="020F0502020204030204"/>
            </a:endParaRPr>
          </a:p>
          <a:p>
            <a:pPr marL="457200" indent="-457200">
              <a:buClr>
                <a:schemeClr val="accent4"/>
              </a:buClr>
              <a:buFont typeface="Wingdings" panose="05000000000000000000" pitchFamily="2" charset="2"/>
              <a:buChar char="§"/>
            </a:pPr>
            <a:endParaRPr lang="en-US">
              <a:latin typeface="+mn-lt"/>
            </a:endParaRPr>
          </a:p>
          <a:p>
            <a:pPr marL="1143000" lvl="1" indent="-457200">
              <a:buClr>
                <a:schemeClr val="accent1"/>
              </a:buClr>
            </a:pPr>
            <a:r>
              <a:rPr lang="en-US"/>
              <a:t>The centralized raters will still have to meet the TELPAS rater requirements (training and calibration).</a:t>
            </a:r>
            <a:endParaRPr lang="en-US">
              <a:cs typeface="Calibri"/>
            </a:endParaRPr>
          </a:p>
          <a:p>
            <a:pPr marL="1143000" lvl="1" indent="-457200">
              <a:buClr>
                <a:schemeClr val="accent1"/>
              </a:buClr>
            </a:pPr>
            <a:endParaRPr lang="en-US"/>
          </a:p>
          <a:p>
            <a:pPr marL="1143000" lvl="1" indent="-457200">
              <a:buClr>
                <a:schemeClr val="accent1"/>
              </a:buClr>
            </a:pPr>
            <a:r>
              <a:rPr lang="en-US"/>
              <a:t>Exception: This </a:t>
            </a:r>
            <a:r>
              <a:rPr lang="en-US" u="sng"/>
              <a:t>does</a:t>
            </a:r>
            <a:r>
              <a:rPr lang="en-US"/>
              <a:t> </a:t>
            </a:r>
            <a:r>
              <a:rPr lang="en-US" u="sng"/>
              <a:t>not</a:t>
            </a:r>
            <a:r>
              <a:rPr lang="en-US"/>
              <a:t> apply to raters of students that have been approved for a special administration of the TELPAS listening and speaking assessment.</a:t>
            </a:r>
            <a:endParaRPr lang="en-US">
              <a:cs typeface="Calibri"/>
            </a:endParaRPr>
          </a:p>
          <a:p>
            <a:pPr lvl="1" indent="0">
              <a:buClr>
                <a:schemeClr val="accent1">
                  <a:lumMod val="75000"/>
                </a:schemeClr>
              </a:buClr>
              <a:buNone/>
            </a:pPr>
            <a:endParaRPr lang="en-US">
              <a:latin typeface="Open Sans Semibold" panose="020B0606030504020204"/>
            </a:endParaRPr>
          </a:p>
          <a:p>
            <a:endParaRPr lang="en-US" sz="3200"/>
          </a:p>
        </p:txBody>
      </p:sp>
      <p:sp>
        <p:nvSpPr>
          <p:cNvPr id="6" name="Slide Number Placeholder 5">
            <a:extLst>
              <a:ext uri="{FF2B5EF4-FFF2-40B4-BE49-F238E27FC236}">
                <a16:creationId xmlns:a16="http://schemas.microsoft.com/office/drawing/2014/main" id="{36790C5F-7B4F-4537-905F-28DC6D559694}"/>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3019634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Writing Collections: Centralized Raters </a:t>
            </a:r>
          </a:p>
        </p:txBody>
      </p:sp>
      <p:sp>
        <p:nvSpPr>
          <p:cNvPr id="3" name="Content Placeholder 2"/>
          <p:cNvSpPr>
            <a:spLocks noGrp="1"/>
          </p:cNvSpPr>
          <p:nvPr>
            <p:ph idx="1"/>
          </p:nvPr>
        </p:nvSpPr>
        <p:spPr>
          <a:xfrm>
            <a:off x="662276" y="1057809"/>
            <a:ext cx="10623762" cy="4351338"/>
          </a:xfrm>
        </p:spPr>
        <p:txBody>
          <a:bodyPr vert="horz" lIns="91440" tIns="45720" rIns="91440" bIns="45720" rtlCol="0" anchor="t">
            <a:normAutofit lnSpcReduction="10000"/>
          </a:bodyPr>
          <a:lstStyle/>
          <a:p>
            <a:pPr marL="457200" indent="-457200">
              <a:buClr>
                <a:srgbClr val="F16038"/>
              </a:buClr>
            </a:pPr>
            <a:r>
              <a:rPr lang="en-US">
                <a:latin typeface="+mn-lt"/>
              </a:rPr>
              <a:t>Teachers of ELs in </a:t>
            </a:r>
            <a:r>
              <a:rPr lang="en-US"/>
              <a:t>grades 2–12</a:t>
            </a:r>
            <a:r>
              <a:rPr lang="en-US">
                <a:latin typeface="+mn-lt"/>
              </a:rPr>
              <a:t> are still required to assemble an EL’s writing collection to be rated.</a:t>
            </a:r>
            <a:r>
              <a:rPr lang="en-US"/>
              <a:t> </a:t>
            </a:r>
          </a:p>
          <a:p>
            <a:pPr marL="457200" indent="-457200">
              <a:buClr>
                <a:srgbClr val="F16038"/>
              </a:buClr>
            </a:pPr>
            <a:endParaRPr lang="en-US">
              <a:latin typeface="+mn-lt"/>
            </a:endParaRPr>
          </a:p>
          <a:p>
            <a:pPr marL="457200" indent="-457200">
              <a:buClr>
                <a:srgbClr val="F16038"/>
              </a:buClr>
            </a:pPr>
            <a:r>
              <a:rPr lang="en-US">
                <a:latin typeface="+mn-lt"/>
              </a:rPr>
              <a:t>Teachers assembling the writing collection(s) are required to receive TELPAS administration procedures training, at least once, in order to ensure that writing collections are assembled appropriately.</a:t>
            </a:r>
            <a:r>
              <a:rPr lang="en-US"/>
              <a:t> </a:t>
            </a:r>
          </a:p>
          <a:p>
            <a:pPr marL="457200" indent="-457200">
              <a:buClr>
                <a:srgbClr val="F16038"/>
              </a:buClr>
            </a:pPr>
            <a:endParaRPr lang="en-US"/>
          </a:p>
          <a:p>
            <a:pPr marL="457200" indent="-457200">
              <a:buClr>
                <a:srgbClr val="F16038"/>
              </a:buClr>
            </a:pPr>
            <a:r>
              <a:rPr lang="en-US">
                <a:latin typeface="+mn-lt"/>
              </a:rPr>
              <a:t>Districts using centralized raters will need to develop their own process to gather the writing collections </a:t>
            </a:r>
            <a:r>
              <a:rPr lang="en-US"/>
              <a:t>districtwide</a:t>
            </a:r>
            <a:r>
              <a:rPr lang="en-US">
                <a:latin typeface="+mn-lt"/>
              </a:rPr>
              <a:t>, </a:t>
            </a:r>
            <a:r>
              <a:rPr lang="en-US" err="1"/>
              <a:t>campuswide</a:t>
            </a:r>
            <a:r>
              <a:rPr lang="en-US"/>
              <a:t>,</a:t>
            </a:r>
            <a:r>
              <a:rPr lang="en-US">
                <a:latin typeface="+mn-lt"/>
              </a:rPr>
              <a:t> or by grade level.</a:t>
            </a:r>
            <a:r>
              <a:rPr lang="en-US"/>
              <a:t> </a:t>
            </a:r>
            <a:endParaRPr lang="en-US">
              <a:latin typeface="+mn-lt"/>
              <a:cs typeface="Calibri"/>
            </a:endParaRPr>
          </a:p>
          <a:p>
            <a:endParaRPr lang="en-US" sz="3200"/>
          </a:p>
        </p:txBody>
      </p:sp>
      <p:sp>
        <p:nvSpPr>
          <p:cNvPr id="6" name="Slide Number Placeholder 5">
            <a:extLst>
              <a:ext uri="{FF2B5EF4-FFF2-40B4-BE49-F238E27FC236}">
                <a16:creationId xmlns:a16="http://schemas.microsoft.com/office/drawing/2014/main" id="{DE522B59-5F17-47DF-826B-CC81931381A4}"/>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3961463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Grades 2–12</a:t>
            </a:r>
            <a:r>
              <a:rPr lang="en-US">
                <a:latin typeface="+mn-lt"/>
              </a:rPr>
              <a:t> Rater Credentials (</a:t>
            </a:r>
            <a:r>
              <a:rPr lang="en-US"/>
              <a:t>Listening</a:t>
            </a:r>
            <a:r>
              <a:rPr lang="en-US">
                <a:latin typeface="+mn-lt"/>
              </a:rPr>
              <a:t>, </a:t>
            </a:r>
            <a:r>
              <a:rPr lang="en-US"/>
              <a:t>Speaking</a:t>
            </a:r>
            <a:r>
              <a:rPr lang="en-US">
                <a:latin typeface="+mn-lt"/>
              </a:rPr>
              <a:t>, and </a:t>
            </a:r>
            <a:r>
              <a:rPr lang="en-US"/>
              <a:t>Writing</a:t>
            </a:r>
            <a:r>
              <a:rPr lang="en-US">
                <a:latin typeface="+mn-lt"/>
              </a:rPr>
              <a:t>)</a:t>
            </a:r>
          </a:p>
        </p:txBody>
      </p:sp>
      <p:sp>
        <p:nvSpPr>
          <p:cNvPr id="3" name="Content Placeholder 2"/>
          <p:cNvSpPr>
            <a:spLocks noGrp="1"/>
          </p:cNvSpPr>
          <p:nvPr>
            <p:ph idx="1"/>
          </p:nvPr>
        </p:nvSpPr>
        <p:spPr>
          <a:xfrm>
            <a:off x="712380" y="1091497"/>
            <a:ext cx="10943592" cy="4804418"/>
          </a:xfrm>
        </p:spPr>
        <p:txBody>
          <a:bodyPr vert="horz" lIns="91440" tIns="45720" rIns="91440" bIns="45720" rtlCol="0" anchor="t">
            <a:noAutofit/>
          </a:bodyPr>
          <a:lstStyle/>
          <a:p>
            <a:pPr marL="457200" indent="-457200">
              <a:buClr>
                <a:srgbClr val="F16038"/>
              </a:buClr>
              <a:buFont typeface="Wingdings" panose="05000000000000000000" pitchFamily="2" charset="2"/>
              <a:buChar char="§"/>
            </a:pPr>
            <a:r>
              <a:rPr lang="en-US" sz="2400">
                <a:latin typeface="+mn-lt"/>
              </a:rPr>
              <a:t>In rare circumstances, an EL may be approved for a special administration for the listening and speaking domains. In this situation, the teacher must rate the student in all the eligible domains. </a:t>
            </a:r>
          </a:p>
          <a:p>
            <a:pPr marL="457200" indent="-457200">
              <a:buClr>
                <a:srgbClr val="F16038"/>
              </a:buClr>
              <a:buFont typeface="Wingdings" panose="05000000000000000000" pitchFamily="2" charset="2"/>
              <a:buChar char="§"/>
            </a:pPr>
            <a:r>
              <a:rPr lang="en-US" sz="2400">
                <a:latin typeface="+mn-lt"/>
              </a:rPr>
              <a:t>A teacher (including a substitute teacher) selected to rate an EL must</a:t>
            </a:r>
          </a:p>
          <a:p>
            <a:pPr marL="1143000" lvl="1" indent="-457200">
              <a:buClr>
                <a:schemeClr val="accent1"/>
              </a:buClr>
            </a:pPr>
            <a:r>
              <a:rPr lang="en-US"/>
              <a:t>have the student in class at the time of the spring assessment window</a:t>
            </a:r>
          </a:p>
          <a:p>
            <a:pPr marL="1143000" lvl="1" indent="-457200">
              <a:buClr>
                <a:schemeClr val="accent1"/>
              </a:buClr>
            </a:pPr>
            <a:r>
              <a:rPr lang="en-US"/>
              <a:t>be knowledgeable about the student’s ability to use English in instructional and informal settings</a:t>
            </a:r>
          </a:p>
          <a:p>
            <a:pPr marL="1143000" lvl="1" indent="-457200">
              <a:buClr>
                <a:schemeClr val="accent1"/>
              </a:buClr>
            </a:pPr>
            <a:r>
              <a:rPr lang="en-US"/>
              <a:t>hold valid Texas education credentials, such as a teacher certificate or permit</a:t>
            </a:r>
          </a:p>
          <a:p>
            <a:pPr marL="1143000" lvl="1" indent="-457200">
              <a:buClr>
                <a:schemeClr val="accent1"/>
              </a:buClr>
            </a:pPr>
            <a:r>
              <a:rPr lang="en-US"/>
              <a:t>be appropriately trained in the holistic rating process</a:t>
            </a:r>
          </a:p>
          <a:p>
            <a:pPr marL="1143000" lvl="1" indent="-457200">
              <a:buClr>
                <a:schemeClr val="accent1"/>
              </a:buClr>
            </a:pPr>
            <a:r>
              <a:rPr lang="en-US"/>
              <a:t>rate the student in all eligible domains</a:t>
            </a:r>
          </a:p>
          <a:p>
            <a:pPr marL="342900" indent="-342900">
              <a:buClr>
                <a:srgbClr val="F16038"/>
              </a:buClr>
              <a:buFont typeface="Wingdings" panose="05000000000000000000" pitchFamily="2" charset="2"/>
              <a:buChar char="§"/>
            </a:pPr>
            <a:r>
              <a:rPr lang="en-US" sz="2400">
                <a:latin typeface="+mn-lt"/>
              </a:rPr>
              <a:t>Raters may include bilingual teachers, ESL teachers, general education teachers, gifted and talented teachers, and teachers of enrichment subjects. Paraprofessionals may not serve as raters. </a:t>
            </a:r>
          </a:p>
          <a:p>
            <a:pPr lvl="1" indent="0">
              <a:buClr>
                <a:schemeClr val="accent1">
                  <a:lumMod val="75000"/>
                </a:schemeClr>
              </a:buClr>
              <a:buNone/>
            </a:pPr>
            <a:endParaRPr lang="en-US" sz="2800">
              <a:latin typeface="Open Sans Semibold" panose="020B0606030504020204"/>
            </a:endParaRPr>
          </a:p>
          <a:p>
            <a:pPr marL="0" indent="0">
              <a:buNone/>
            </a:pPr>
            <a:endParaRPr lang="en-US" sz="2200">
              <a:latin typeface="+mn-lt"/>
              <a:cs typeface="Calibri"/>
            </a:endParaRPr>
          </a:p>
        </p:txBody>
      </p:sp>
      <p:sp>
        <p:nvSpPr>
          <p:cNvPr id="8" name="Slide Number Placeholder 7">
            <a:extLst>
              <a:ext uri="{FF2B5EF4-FFF2-40B4-BE49-F238E27FC236}">
                <a16:creationId xmlns:a16="http://schemas.microsoft.com/office/drawing/2014/main" id="{15622454-3E30-4CD1-9014-94EA40C183AF}"/>
              </a:ext>
            </a:extLst>
          </p:cNvPr>
          <p:cNvSpPr>
            <a:spLocks noGrp="1"/>
          </p:cNvSpPr>
          <p:nvPr>
            <p:ph type="sldNum" sz="quarter" idx="4"/>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280650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9D6D-0B52-4844-A0FE-912E9BA35149}"/>
              </a:ext>
            </a:extLst>
          </p:cNvPr>
          <p:cNvSpPr>
            <a:spLocks noGrp="1"/>
          </p:cNvSpPr>
          <p:nvPr>
            <p:ph type="title"/>
          </p:nvPr>
        </p:nvSpPr>
        <p:spPr/>
        <p:txBody>
          <a:bodyPr/>
          <a:lstStyle/>
          <a:p>
            <a:r>
              <a:rPr lang="en-US"/>
              <a:t>TELPAS Training and Calibration in a Remote Setting </a:t>
            </a:r>
          </a:p>
        </p:txBody>
      </p:sp>
      <p:sp>
        <p:nvSpPr>
          <p:cNvPr id="3" name="Content Placeholder 2">
            <a:extLst>
              <a:ext uri="{FF2B5EF4-FFF2-40B4-BE49-F238E27FC236}">
                <a16:creationId xmlns:a16="http://schemas.microsoft.com/office/drawing/2014/main" id="{80109E1D-C7E4-4926-9C6D-EDF8C2DCC47E}"/>
              </a:ext>
            </a:extLst>
          </p:cNvPr>
          <p:cNvSpPr>
            <a:spLocks noGrp="1"/>
          </p:cNvSpPr>
          <p:nvPr>
            <p:ph idx="1"/>
          </p:nvPr>
        </p:nvSpPr>
        <p:spPr>
          <a:xfrm>
            <a:off x="686720" y="1253331"/>
            <a:ext cx="10818560" cy="4351338"/>
          </a:xfrm>
        </p:spPr>
        <p:txBody>
          <a:bodyPr/>
          <a:lstStyle/>
          <a:p>
            <a:r>
              <a:rPr lang="en-US"/>
              <a:t>The online basic training may be completed in a remote setting and should be completed independently. This course is divided into modules so that it can be completed in more than one sitting, if necessary.</a:t>
            </a:r>
          </a:p>
          <a:p>
            <a:r>
              <a:rPr lang="en-US"/>
              <a:t>Monitored calibration activities may be conducted in a virtual or remote setting (e.g., Zoom, TEAMS meeting, Google Meet, etc.).</a:t>
            </a:r>
          </a:p>
          <a:p>
            <a:r>
              <a:rPr lang="en-US"/>
              <a:t>A district, at their discretion, may require face-to-face monitored calibration activities. However, they must still adhere to appropriate public health protocols. Individuals are not authorized to serve as TELPAS raters until they complete the state-required training and calibration activities.</a:t>
            </a:r>
          </a:p>
        </p:txBody>
      </p:sp>
      <p:sp>
        <p:nvSpPr>
          <p:cNvPr id="4" name="Slide Number Placeholder 3">
            <a:extLst>
              <a:ext uri="{FF2B5EF4-FFF2-40B4-BE49-F238E27FC236}">
                <a16:creationId xmlns:a16="http://schemas.microsoft.com/office/drawing/2014/main" id="{FB84FBBA-5C87-40FB-9CD0-BB557073D348}"/>
              </a:ext>
            </a:extLst>
          </p:cNvPr>
          <p:cNvSpPr>
            <a:spLocks noGrp="1"/>
          </p:cNvSpPr>
          <p:nvPr>
            <p:ph type="sldNum" sz="quarter" idx="4"/>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1886544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6ED9-FE94-40AB-BF83-EE49877220B4}"/>
              </a:ext>
            </a:extLst>
          </p:cNvPr>
          <p:cNvSpPr>
            <a:spLocks noGrp="1"/>
          </p:cNvSpPr>
          <p:nvPr>
            <p:ph type="title"/>
          </p:nvPr>
        </p:nvSpPr>
        <p:spPr/>
        <p:txBody>
          <a:bodyPr>
            <a:normAutofit fontScale="90000"/>
          </a:bodyPr>
          <a:lstStyle/>
          <a:p>
            <a:r>
              <a:rPr lang="en-US"/>
              <a:t>Monitored Calibration Activities in Remote/Virtual Settings</a:t>
            </a:r>
          </a:p>
        </p:txBody>
      </p:sp>
      <p:sp>
        <p:nvSpPr>
          <p:cNvPr id="3" name="Content Placeholder 2">
            <a:extLst>
              <a:ext uri="{FF2B5EF4-FFF2-40B4-BE49-F238E27FC236}">
                <a16:creationId xmlns:a16="http://schemas.microsoft.com/office/drawing/2014/main" id="{05FFB8D1-7894-437C-B6D8-5700CE020C37}"/>
              </a:ext>
            </a:extLst>
          </p:cNvPr>
          <p:cNvSpPr>
            <a:spLocks noGrp="1"/>
          </p:cNvSpPr>
          <p:nvPr>
            <p:ph idx="1"/>
          </p:nvPr>
        </p:nvSpPr>
        <p:spPr/>
        <p:txBody>
          <a:bodyPr/>
          <a:lstStyle/>
          <a:p>
            <a:r>
              <a:rPr lang="en-US"/>
              <a:t>Calibration proctors must be able to view all participants in a session on one screen as they complete their calibration activity. </a:t>
            </a:r>
          </a:p>
          <a:p>
            <a:r>
              <a:rPr lang="en-US"/>
              <a:t>Participants should remain in the proctor’s view at all times. </a:t>
            </a:r>
          </a:p>
          <a:p>
            <a:r>
              <a:rPr lang="en-US"/>
              <a:t>A calibration proctor may not have a session with breakout groups and should not need to scroll to see all the participants at one time. </a:t>
            </a:r>
          </a:p>
          <a:p>
            <a:r>
              <a:rPr lang="en-US"/>
              <a:t>In addition, the chat or message feature should be disabled since raters are required to calibrate independently.</a:t>
            </a:r>
          </a:p>
        </p:txBody>
      </p:sp>
      <p:sp>
        <p:nvSpPr>
          <p:cNvPr id="4" name="Slide Number Placeholder 3">
            <a:extLst>
              <a:ext uri="{FF2B5EF4-FFF2-40B4-BE49-F238E27FC236}">
                <a16:creationId xmlns:a16="http://schemas.microsoft.com/office/drawing/2014/main" id="{7FB7233A-8AB0-44A1-B7E6-C1B5761409CE}"/>
              </a:ext>
            </a:extLst>
          </p:cNvPr>
          <p:cNvSpPr>
            <a:spLocks noGrp="1"/>
          </p:cNvSpPr>
          <p:nvPr>
            <p:ph type="sldNum" sz="quarter" idx="4"/>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2992069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B2A9-1077-4CCC-AC39-02D262FD998A}"/>
              </a:ext>
            </a:extLst>
          </p:cNvPr>
          <p:cNvSpPr>
            <a:spLocks noGrp="1"/>
          </p:cNvSpPr>
          <p:nvPr>
            <p:ph type="title"/>
          </p:nvPr>
        </p:nvSpPr>
        <p:spPr/>
        <p:txBody>
          <a:bodyPr>
            <a:normAutofit/>
          </a:bodyPr>
          <a:lstStyle/>
          <a:p>
            <a:r>
              <a:rPr lang="en-US"/>
              <a:t>TELPAS Holistic Components: Ratings</a:t>
            </a:r>
          </a:p>
        </p:txBody>
      </p:sp>
      <p:sp>
        <p:nvSpPr>
          <p:cNvPr id="3" name="Content Placeholder 2">
            <a:extLst>
              <a:ext uri="{FF2B5EF4-FFF2-40B4-BE49-F238E27FC236}">
                <a16:creationId xmlns:a16="http://schemas.microsoft.com/office/drawing/2014/main" id="{AD2B10F0-80E5-43E5-A922-161C877F3D88}"/>
              </a:ext>
            </a:extLst>
          </p:cNvPr>
          <p:cNvSpPr>
            <a:spLocks noGrp="1"/>
          </p:cNvSpPr>
          <p:nvPr>
            <p:ph idx="1"/>
          </p:nvPr>
        </p:nvSpPr>
        <p:spPr>
          <a:xfrm>
            <a:off x="712380" y="1495651"/>
            <a:ext cx="4479380" cy="4351338"/>
          </a:xfrm>
        </p:spPr>
        <p:txBody>
          <a:bodyPr/>
          <a:lstStyle/>
          <a:p>
            <a:r>
              <a:rPr lang="en-US"/>
              <a:t>Holistic Ratings (beginning, intermediate, advanced, and advanced high) will be entered in Cambium’s Data Entry Interface (DEI). </a:t>
            </a:r>
          </a:p>
        </p:txBody>
      </p:sp>
      <p:pic>
        <p:nvPicPr>
          <p:cNvPr id="6" name="Picture 5" descr="screenshot of Data Entry Interface card on texasassessment.gov site">
            <a:extLst>
              <a:ext uri="{FF2B5EF4-FFF2-40B4-BE49-F238E27FC236}">
                <a16:creationId xmlns:a16="http://schemas.microsoft.com/office/drawing/2014/main" id="{6391697F-F069-4144-BD99-0AEC6ABB3474}"/>
              </a:ext>
            </a:extLst>
          </p:cNvPr>
          <p:cNvPicPr/>
          <p:nvPr/>
        </p:nvPicPr>
        <p:blipFill rotWithShape="1">
          <a:blip r:embed="rId2"/>
          <a:srcRect l="25961" t="37227" r="50534" b="16239"/>
          <a:stretch/>
        </p:blipFill>
        <p:spPr bwMode="auto">
          <a:xfrm>
            <a:off x="6626860" y="1495650"/>
            <a:ext cx="3675380" cy="3980589"/>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F591E0F-E710-4519-BA70-A17E5DE16E3E}"/>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3282342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91CA-134F-4D42-9C8A-8ACF88271435}"/>
              </a:ext>
            </a:extLst>
          </p:cNvPr>
          <p:cNvSpPr>
            <a:spLocks noGrp="1"/>
          </p:cNvSpPr>
          <p:nvPr>
            <p:ph type="title"/>
          </p:nvPr>
        </p:nvSpPr>
        <p:spPr/>
        <p:txBody>
          <a:bodyPr/>
          <a:lstStyle/>
          <a:p>
            <a:r>
              <a:rPr lang="en-US"/>
              <a:t>Entering Holistic Ratings in DEI</a:t>
            </a:r>
          </a:p>
        </p:txBody>
      </p:sp>
      <p:pic>
        <p:nvPicPr>
          <p:cNvPr id="6" name="Picture 5" descr="Screenshot of student login screen in TDS">
            <a:extLst>
              <a:ext uri="{FF2B5EF4-FFF2-40B4-BE49-F238E27FC236}">
                <a16:creationId xmlns:a16="http://schemas.microsoft.com/office/drawing/2014/main" id="{F936E96C-4FDB-40C0-B423-417A81C44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0" y="2228637"/>
            <a:ext cx="6000000" cy="3780952"/>
          </a:xfrm>
          <a:prstGeom prst="rect">
            <a:avLst/>
          </a:prstGeom>
        </p:spPr>
      </p:pic>
      <p:pic>
        <p:nvPicPr>
          <p:cNvPr id="5" name="Content Placeholder 5" descr="Screenshot of DEI showing rater information questions and the Enter Writing Proficiency Rating ">
            <a:extLst>
              <a:ext uri="{FF2B5EF4-FFF2-40B4-BE49-F238E27FC236}">
                <a16:creationId xmlns:a16="http://schemas.microsoft.com/office/drawing/2014/main" id="{315337D0-A151-43DF-B18C-044F36049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970" y="724619"/>
            <a:ext cx="7487030" cy="3985404"/>
          </a:xfrm>
          <a:prstGeom prst="rect">
            <a:avLst/>
          </a:prstGeom>
        </p:spPr>
      </p:pic>
      <p:sp>
        <p:nvSpPr>
          <p:cNvPr id="4" name="Slide Number Placeholder 3">
            <a:extLst>
              <a:ext uri="{FF2B5EF4-FFF2-40B4-BE49-F238E27FC236}">
                <a16:creationId xmlns:a16="http://schemas.microsoft.com/office/drawing/2014/main" id="{664CA991-DC7E-480A-9DAD-6E9884ABBC81}"/>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2268368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4EE4-B21A-4AB2-BD59-2AE1A38CF67C}"/>
              </a:ext>
            </a:extLst>
          </p:cNvPr>
          <p:cNvSpPr>
            <a:spLocks noGrp="1"/>
          </p:cNvSpPr>
          <p:nvPr>
            <p:ph type="title"/>
          </p:nvPr>
        </p:nvSpPr>
        <p:spPr/>
        <p:txBody>
          <a:bodyPr/>
          <a:lstStyle/>
          <a:p>
            <a:r>
              <a:rPr lang="en-US"/>
              <a:t>TELPAS Holistic Components: Score Codes </a:t>
            </a:r>
          </a:p>
        </p:txBody>
      </p:sp>
      <p:sp>
        <p:nvSpPr>
          <p:cNvPr id="3" name="Content Placeholder 2">
            <a:extLst>
              <a:ext uri="{FF2B5EF4-FFF2-40B4-BE49-F238E27FC236}">
                <a16:creationId xmlns:a16="http://schemas.microsoft.com/office/drawing/2014/main" id="{37EBACE4-CB92-4237-99FD-450BA741E537}"/>
              </a:ext>
            </a:extLst>
          </p:cNvPr>
          <p:cNvSpPr>
            <a:spLocks noGrp="1"/>
          </p:cNvSpPr>
          <p:nvPr>
            <p:ph idx="1"/>
          </p:nvPr>
        </p:nvSpPr>
        <p:spPr>
          <a:xfrm>
            <a:off x="712380" y="1495651"/>
            <a:ext cx="5893903" cy="4351338"/>
          </a:xfrm>
        </p:spPr>
        <p:txBody>
          <a:bodyPr/>
          <a:lstStyle/>
          <a:p>
            <a:r>
              <a:rPr lang="en-US"/>
              <a:t>Score codes for TELPAS holistic components include the following:</a:t>
            </a:r>
          </a:p>
          <a:p>
            <a:pPr lvl="1">
              <a:buClr>
                <a:schemeClr val="accent1"/>
              </a:buClr>
            </a:pPr>
            <a:r>
              <a:rPr lang="en-US"/>
              <a:t>ARD-Decision (X)</a:t>
            </a:r>
          </a:p>
          <a:p>
            <a:pPr lvl="1">
              <a:buClr>
                <a:schemeClr val="accent1"/>
              </a:buClr>
            </a:pPr>
            <a:r>
              <a:rPr lang="en-US"/>
              <a:t>Extenuating Circumstances (E)</a:t>
            </a:r>
          </a:p>
          <a:p>
            <a:r>
              <a:rPr lang="en-US"/>
              <a:t>Score codes for TELPAS holistic components will be entered in TIDE. </a:t>
            </a:r>
          </a:p>
        </p:txBody>
      </p:sp>
      <p:pic>
        <p:nvPicPr>
          <p:cNvPr id="6" name="Picture 5" descr="screenshot of Test information distribution engine link on texas assessment website">
            <a:extLst>
              <a:ext uri="{FF2B5EF4-FFF2-40B4-BE49-F238E27FC236}">
                <a16:creationId xmlns:a16="http://schemas.microsoft.com/office/drawing/2014/main" id="{9A06180E-ABCA-458B-B253-A34669FA96A0}"/>
              </a:ext>
            </a:extLst>
          </p:cNvPr>
          <p:cNvPicPr/>
          <p:nvPr/>
        </p:nvPicPr>
        <p:blipFill rotWithShape="1">
          <a:blip r:embed="rId2"/>
          <a:srcRect l="2352" t="40836" r="73610" b="8072"/>
          <a:stretch/>
        </p:blipFill>
        <p:spPr bwMode="auto">
          <a:xfrm>
            <a:off x="7703585" y="2001096"/>
            <a:ext cx="3176748" cy="3115433"/>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4AB3F14-2935-4C75-854A-70A168009E17}"/>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2107435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D2B9-2415-4361-A30A-A0375D6343F1}"/>
              </a:ext>
            </a:extLst>
          </p:cNvPr>
          <p:cNvSpPr>
            <a:spLocks noGrp="1"/>
          </p:cNvSpPr>
          <p:nvPr>
            <p:ph type="title"/>
          </p:nvPr>
        </p:nvSpPr>
        <p:spPr/>
        <p:txBody>
          <a:bodyPr/>
          <a:lstStyle/>
          <a:p>
            <a:r>
              <a:rPr lang="en-US"/>
              <a:t>Do-Not-Score Designations in TIDE</a:t>
            </a:r>
          </a:p>
        </p:txBody>
      </p:sp>
      <p:pic>
        <p:nvPicPr>
          <p:cNvPr id="10" name="Content Placeholder 9" descr="Screenshot of TIDE Administering Tests, Appeals/Score Codes drop down menu with Upload requests highlighted">
            <a:extLst>
              <a:ext uri="{FF2B5EF4-FFF2-40B4-BE49-F238E27FC236}">
                <a16:creationId xmlns:a16="http://schemas.microsoft.com/office/drawing/2014/main" id="{E8E9AF5F-6ADD-485E-ACF9-84AAD70A4C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963" y="1000125"/>
            <a:ext cx="4430023" cy="4351338"/>
          </a:xfrm>
          <a:prstGeom prst="rect">
            <a:avLst/>
          </a:prstGeom>
        </p:spPr>
      </p:pic>
      <p:pic>
        <p:nvPicPr>
          <p:cNvPr id="11" name="Content Placeholder 10" descr="Screenshot of file upload screen in TIDE">
            <a:extLst>
              <a:ext uri="{FF2B5EF4-FFF2-40B4-BE49-F238E27FC236}">
                <a16:creationId xmlns:a16="http://schemas.microsoft.com/office/drawing/2014/main" id="{AAAA1D65-D60D-4688-B4A6-F5A8C0A4AE43}"/>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5023089" y="904580"/>
            <a:ext cx="6930786" cy="3760228"/>
          </a:xfrm>
          <a:prstGeom prst="rect">
            <a:avLst/>
          </a:prstGeom>
        </p:spPr>
      </p:pic>
      <p:pic>
        <p:nvPicPr>
          <p:cNvPr id="7" name="Picture 6" descr="Screenshot of excel file to be uploaded">
            <a:extLst>
              <a:ext uri="{FF2B5EF4-FFF2-40B4-BE49-F238E27FC236}">
                <a16:creationId xmlns:a16="http://schemas.microsoft.com/office/drawing/2014/main" id="{DB8C7F6E-9D33-475A-B507-E26BE3912B7E}"/>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929" y="3571988"/>
            <a:ext cx="5682628" cy="2326089"/>
          </a:xfrm>
          <a:prstGeom prst="rect">
            <a:avLst/>
          </a:prstGeom>
        </p:spPr>
      </p:pic>
      <p:sp>
        <p:nvSpPr>
          <p:cNvPr id="4" name="Slide Number Placeholder 3">
            <a:extLst>
              <a:ext uri="{FF2B5EF4-FFF2-40B4-BE49-F238E27FC236}">
                <a16:creationId xmlns:a16="http://schemas.microsoft.com/office/drawing/2014/main" id="{C368B0A7-091F-493D-813E-B267FAE13BA4}"/>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2604380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E096-A013-4FBA-B69B-5F71EE68D145}"/>
              </a:ext>
            </a:extLst>
          </p:cNvPr>
          <p:cNvSpPr>
            <a:spLocks noGrp="1"/>
          </p:cNvSpPr>
          <p:nvPr>
            <p:ph type="ctrTitle"/>
          </p:nvPr>
        </p:nvSpPr>
        <p:spPr/>
        <p:txBody>
          <a:bodyPr/>
          <a:lstStyle/>
          <a:p>
            <a:r>
              <a:rPr lang="en-US"/>
              <a:t>TELPAS Online Assessments</a:t>
            </a:r>
          </a:p>
        </p:txBody>
      </p:sp>
    </p:spTree>
    <p:extLst>
      <p:ext uri="{BB962C8B-B14F-4D97-AF65-F5344CB8AC3E}">
        <p14:creationId xmlns:p14="http://schemas.microsoft.com/office/powerpoint/2010/main" val="40149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D0F-3AA6-46FA-A2CC-40598604E5ED}"/>
              </a:ext>
            </a:extLst>
          </p:cNvPr>
          <p:cNvSpPr>
            <a:spLocks noGrp="1"/>
          </p:cNvSpPr>
          <p:nvPr>
            <p:ph type="title"/>
          </p:nvPr>
        </p:nvSpPr>
        <p:spPr/>
        <p:txBody>
          <a:bodyPr/>
          <a:lstStyle/>
          <a:p>
            <a:r>
              <a:rPr lang="en-US">
                <a:latin typeface="+mn-lt"/>
              </a:rPr>
              <a:t>TELPAS Overview</a:t>
            </a:r>
          </a:p>
        </p:txBody>
      </p:sp>
      <p:sp>
        <p:nvSpPr>
          <p:cNvPr id="5" name="Text Placeholder 4">
            <a:extLst>
              <a:ext uri="{FF2B5EF4-FFF2-40B4-BE49-F238E27FC236}">
                <a16:creationId xmlns:a16="http://schemas.microsoft.com/office/drawing/2014/main" id="{C1245FA1-28E5-4360-BCEC-69B8ACD8762C}"/>
              </a:ext>
            </a:extLst>
          </p:cNvPr>
          <p:cNvSpPr>
            <a:spLocks noGrp="1"/>
          </p:cNvSpPr>
          <p:nvPr>
            <p:ph idx="1"/>
          </p:nvPr>
        </p:nvSpPr>
        <p:spPr>
          <a:xfrm>
            <a:off x="644141" y="986666"/>
            <a:ext cx="7661659" cy="4017134"/>
          </a:xfrm>
        </p:spPr>
        <p:txBody>
          <a:bodyPr lIns="91440" tIns="45720" rIns="91440" bIns="45720" anchor="t">
            <a:normAutofit lnSpcReduction="10000"/>
          </a:bodyPr>
          <a:lstStyle/>
          <a:p>
            <a:pPr marL="457200" indent="-457200">
              <a:defRPr/>
            </a:pPr>
            <a:r>
              <a:rPr lang="en-US">
                <a:latin typeface="Calibri"/>
                <a:ea typeface="Calibri" charset="0"/>
                <a:cs typeface="Calibri"/>
              </a:rPr>
              <a:t>TELPAS annually assesses the progress that English learners (ELs) make in learning the English language. </a:t>
            </a:r>
            <a:endParaRPr lang="en-US">
              <a:cs typeface="Calibri" panose="020F0502020204030204"/>
            </a:endParaRPr>
          </a:p>
          <a:p>
            <a:pPr marL="457200" indent="-457200">
              <a:defRPr/>
            </a:pPr>
            <a:r>
              <a:rPr lang="en-US">
                <a:latin typeface="Calibri"/>
                <a:ea typeface="Calibri" charset="0"/>
                <a:cs typeface="Calibri"/>
              </a:rPr>
              <a:t>All K–12 students classified as emergent bilingual LEP/EL in the Public Education Information Management System (PEIMS) are required to participate in TELPAS, including those who have parents who have declined bilingual/English as a Second Language (ESL) program services. </a:t>
            </a:r>
            <a:endParaRPr lang="en-US" sz="2600">
              <a:cs typeface="Calibri"/>
            </a:endParaRPr>
          </a:p>
          <a:p>
            <a:pPr marL="0" indent="0">
              <a:buNone/>
            </a:pPr>
            <a:endParaRPr lang="en-US">
              <a:cs typeface="Calibri"/>
            </a:endParaRPr>
          </a:p>
        </p:txBody>
      </p:sp>
      <p:pic>
        <p:nvPicPr>
          <p:cNvPr id="6" name="Picture 5" descr="A close up of the TELPAS logo">
            <a:extLst>
              <a:ext uri="{FF2B5EF4-FFF2-40B4-BE49-F238E27FC236}">
                <a16:creationId xmlns:a16="http://schemas.microsoft.com/office/drawing/2014/main" id="{380D5B99-CF62-7548-86FB-2DFBF98D7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037" y="997115"/>
            <a:ext cx="3404045" cy="2293144"/>
          </a:xfrm>
          <a:prstGeom prst="rect">
            <a:avLst/>
          </a:prstGeom>
          <a:ln w="19050">
            <a:solidFill>
              <a:schemeClr val="accent4">
                <a:lumMod val="75000"/>
              </a:schemeClr>
            </a:solidFill>
          </a:ln>
        </p:spPr>
      </p:pic>
      <p:sp>
        <p:nvSpPr>
          <p:cNvPr id="8" name="TextBox 7">
            <a:extLst>
              <a:ext uri="{FF2B5EF4-FFF2-40B4-BE49-F238E27FC236}">
                <a16:creationId xmlns:a16="http://schemas.microsoft.com/office/drawing/2014/main" id="{6B2EF35A-502A-430B-AC50-BEA02D00F99D}"/>
              </a:ext>
            </a:extLst>
          </p:cNvPr>
          <p:cNvSpPr txBox="1"/>
          <p:nvPr/>
        </p:nvSpPr>
        <p:spPr>
          <a:xfrm>
            <a:off x="712380" y="5085886"/>
            <a:ext cx="10641420" cy="646331"/>
          </a:xfrm>
          <a:prstGeom prst="rect">
            <a:avLst/>
          </a:prstGeom>
          <a:solidFill>
            <a:schemeClr val="accent3">
              <a:lumMod val="20000"/>
              <a:lumOff val="80000"/>
            </a:schemeClr>
          </a:solidFill>
          <a:ln w="12700">
            <a:solidFill>
              <a:schemeClr val="accent1"/>
            </a:solidFill>
          </a:ln>
        </p:spPr>
        <p:txBody>
          <a:bodyPr wrap="square" rtlCol="0">
            <a:spAutoFit/>
          </a:bodyPr>
          <a:lstStyle/>
          <a:p>
            <a:pPr marL="0" indent="0">
              <a:buNone/>
            </a:pPr>
            <a:r>
              <a:rPr lang="en-US">
                <a:effectLst/>
                <a:latin typeface="Segoe UI" panose="020B0502040204020203" pitchFamily="34" charset="0"/>
              </a:rPr>
              <a:t>*Note that when this resource and training resources refer to English learners (ELs), it applies to students identified as emergent bilingual (EB), per the terminology changes made in 87th Texas Legislature.</a:t>
            </a:r>
            <a:endParaRPr lang="en-US">
              <a:effectLst/>
              <a:latin typeface="Arial" panose="020B0604020202020204" pitchFamily="34" charset="0"/>
            </a:endParaRPr>
          </a:p>
        </p:txBody>
      </p:sp>
      <p:sp>
        <p:nvSpPr>
          <p:cNvPr id="7" name="Slide Number Placeholder 6">
            <a:extLst>
              <a:ext uri="{FF2B5EF4-FFF2-40B4-BE49-F238E27FC236}">
                <a16:creationId xmlns:a16="http://schemas.microsoft.com/office/drawing/2014/main" id="{CE10F04D-F981-41A3-9330-9FCC20ED0925}"/>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2481131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9116-D6D7-455B-AB84-4598236AE6BB}"/>
              </a:ext>
            </a:extLst>
          </p:cNvPr>
          <p:cNvSpPr>
            <a:spLocks noGrp="1"/>
          </p:cNvSpPr>
          <p:nvPr>
            <p:ph type="title"/>
          </p:nvPr>
        </p:nvSpPr>
        <p:spPr/>
        <p:txBody>
          <a:bodyPr/>
          <a:lstStyle/>
          <a:p>
            <a:r>
              <a:rPr lang="en-US">
                <a:cs typeface="Calibri"/>
              </a:rPr>
              <a:t>Updated TELPAS Listening and Speaking Practice Sets</a:t>
            </a:r>
            <a:endParaRPr lang="en-US"/>
          </a:p>
        </p:txBody>
      </p:sp>
      <p:sp>
        <p:nvSpPr>
          <p:cNvPr id="3" name="Content Placeholder 2">
            <a:extLst>
              <a:ext uri="{FF2B5EF4-FFF2-40B4-BE49-F238E27FC236}">
                <a16:creationId xmlns:a16="http://schemas.microsoft.com/office/drawing/2014/main" id="{BA5DEE1E-59D4-4C26-BBC5-CB55E173183A}"/>
              </a:ext>
            </a:extLst>
          </p:cNvPr>
          <p:cNvSpPr>
            <a:spLocks noGrp="1"/>
          </p:cNvSpPr>
          <p:nvPr>
            <p:ph idx="1"/>
          </p:nvPr>
        </p:nvSpPr>
        <p:spPr>
          <a:xfrm>
            <a:off x="519985" y="1028089"/>
            <a:ext cx="11021821" cy="4203487"/>
          </a:xfrm>
        </p:spPr>
        <p:txBody>
          <a:bodyPr lIns="91440" tIns="45720" rIns="91440" bIns="45720" anchor="t"/>
          <a:lstStyle/>
          <a:p>
            <a:pPr marL="457200" lvl="1" indent="-457200">
              <a:lnSpc>
                <a:spcPct val="120000"/>
              </a:lnSpc>
              <a:spcAft>
                <a:spcPct val="0"/>
              </a:spcAft>
            </a:pPr>
            <a:r>
              <a:rPr lang="en-US">
                <a:ea typeface="+mn-lt"/>
                <a:cs typeface="+mn-lt"/>
              </a:rPr>
              <a:t>Have been updated to reflect format changes due to new testing platform</a:t>
            </a:r>
          </a:p>
          <a:p>
            <a:pPr marL="457200" lvl="1" indent="-457200">
              <a:lnSpc>
                <a:spcPct val="120000"/>
              </a:lnSpc>
              <a:spcAft>
                <a:spcPct val="0"/>
              </a:spcAft>
            </a:pPr>
            <a:r>
              <a:rPr lang="en-US">
                <a:ea typeface="+mn-lt"/>
                <a:cs typeface="+mn-lt"/>
              </a:rPr>
              <a:t>Are solely for practice (should not be used to predict success on TELPAS)</a:t>
            </a:r>
          </a:p>
          <a:p>
            <a:pPr marL="457200" lvl="1" indent="-457200">
              <a:lnSpc>
                <a:spcPct val="100000"/>
              </a:lnSpc>
              <a:spcAft>
                <a:spcPct val="0"/>
              </a:spcAft>
            </a:pPr>
            <a:r>
              <a:rPr lang="en-US">
                <a:ea typeface="+mn-lt"/>
                <a:cs typeface="+mn-lt"/>
              </a:rPr>
              <a:t>Help students become familiar with online listening and speaking item  functionality </a:t>
            </a:r>
          </a:p>
          <a:p>
            <a:pPr marL="457200" lvl="1" indent="-457200">
              <a:lnSpc>
                <a:spcPct val="110000"/>
              </a:lnSpc>
              <a:spcAft>
                <a:spcPct val="0"/>
              </a:spcAft>
            </a:pPr>
            <a:r>
              <a:rPr lang="en-US">
                <a:ea typeface="+mn-lt"/>
                <a:cs typeface="+mn-lt"/>
              </a:rPr>
              <a:t>Include sample items comparable to what is on the actual test </a:t>
            </a:r>
          </a:p>
          <a:p>
            <a:pPr marL="1143000" lvl="1" indent="-457200">
              <a:lnSpc>
                <a:spcPct val="100000"/>
              </a:lnSpc>
              <a:spcAft>
                <a:spcPct val="0"/>
              </a:spcAft>
              <a:buClr>
                <a:schemeClr val="accent1"/>
              </a:buClr>
            </a:pPr>
            <a:r>
              <a:rPr lang="en-US">
                <a:ea typeface="+mn-lt"/>
                <a:cs typeface="+mn-lt"/>
              </a:rPr>
              <a:t>should not be treated like released tests</a:t>
            </a:r>
          </a:p>
          <a:p>
            <a:pPr marL="1143000" lvl="1" indent="-457200">
              <a:lnSpc>
                <a:spcPct val="100000"/>
              </a:lnSpc>
              <a:spcAft>
                <a:spcPct val="0"/>
              </a:spcAft>
              <a:buClr>
                <a:schemeClr val="accent1"/>
              </a:buClr>
            </a:pPr>
            <a:r>
              <a:rPr lang="en-US">
                <a:ea typeface="+mn-lt"/>
                <a:cs typeface="+mn-lt"/>
              </a:rPr>
              <a:t>not a true reflection of the various difficulty levels of items on the test</a:t>
            </a:r>
          </a:p>
          <a:p>
            <a:pPr marL="457200" lvl="1" indent="-457200">
              <a:lnSpc>
                <a:spcPct val="100000"/>
              </a:lnSpc>
              <a:spcAft>
                <a:spcPct val="0"/>
              </a:spcAft>
            </a:pPr>
            <a:r>
              <a:rPr lang="en-US">
                <a:ea typeface="+mn-lt"/>
                <a:cs typeface="+mn-lt"/>
              </a:rPr>
              <a:t>Allow students to practice listening to test items and to practice recording and listening to speaking responses</a:t>
            </a:r>
          </a:p>
          <a:p>
            <a:pPr marL="0" lvl="1" indent="0">
              <a:lnSpc>
                <a:spcPct val="120000"/>
              </a:lnSpc>
              <a:spcAft>
                <a:spcPct val="0"/>
              </a:spcAft>
              <a:buNone/>
            </a:pPr>
            <a:endParaRPr lang="en-US">
              <a:cs typeface="Calibri"/>
            </a:endParaRPr>
          </a:p>
        </p:txBody>
      </p:sp>
      <p:sp>
        <p:nvSpPr>
          <p:cNvPr id="5" name="TextBox 4">
            <a:extLst>
              <a:ext uri="{FF2B5EF4-FFF2-40B4-BE49-F238E27FC236}">
                <a16:creationId xmlns:a16="http://schemas.microsoft.com/office/drawing/2014/main" id="{29D3AFFC-4AB7-4390-8EC1-35417BE98059}"/>
              </a:ext>
            </a:extLst>
          </p:cNvPr>
          <p:cNvSpPr txBox="1"/>
          <p:nvPr/>
        </p:nvSpPr>
        <p:spPr>
          <a:xfrm>
            <a:off x="516341" y="5111085"/>
            <a:ext cx="11284423" cy="830997"/>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NOTE: There are no longer any separate, standalone TELPAS tutorials. Students should have multiple opportunities to practice interacting with the new online testing platform. </a:t>
            </a:r>
          </a:p>
        </p:txBody>
      </p:sp>
      <p:sp>
        <p:nvSpPr>
          <p:cNvPr id="7" name="Slide Number Placeholder 6">
            <a:extLst>
              <a:ext uri="{FF2B5EF4-FFF2-40B4-BE49-F238E27FC236}">
                <a16:creationId xmlns:a16="http://schemas.microsoft.com/office/drawing/2014/main" id="{FBB05E1F-4D88-4DE8-AFED-BF176ADF04D9}"/>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764926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D194F-D361-4A96-A96C-D577CC1621A5}"/>
              </a:ext>
            </a:extLst>
          </p:cNvPr>
          <p:cNvSpPr>
            <a:spLocks noGrp="1"/>
          </p:cNvSpPr>
          <p:nvPr>
            <p:ph type="title"/>
          </p:nvPr>
        </p:nvSpPr>
        <p:spPr>
          <a:xfrm>
            <a:off x="610868" y="403233"/>
            <a:ext cx="11121657" cy="751350"/>
          </a:xfrm>
        </p:spPr>
        <p:txBody>
          <a:bodyPr/>
          <a:lstStyle/>
          <a:p>
            <a:r>
              <a:rPr lang="en-US">
                <a:cs typeface="Calibri"/>
              </a:rPr>
              <a:t>Updated TELPAS Reading Practice Sets</a:t>
            </a:r>
            <a:endParaRPr lang="en-US"/>
          </a:p>
        </p:txBody>
      </p:sp>
      <p:sp>
        <p:nvSpPr>
          <p:cNvPr id="3" name="Content Placeholder 2">
            <a:extLst>
              <a:ext uri="{FF2B5EF4-FFF2-40B4-BE49-F238E27FC236}">
                <a16:creationId xmlns:a16="http://schemas.microsoft.com/office/drawing/2014/main" id="{996442A5-CA42-49C4-BEA9-2EA4A28722B7}"/>
              </a:ext>
            </a:extLst>
          </p:cNvPr>
          <p:cNvSpPr>
            <a:spLocks noGrp="1"/>
          </p:cNvSpPr>
          <p:nvPr>
            <p:ph idx="1"/>
          </p:nvPr>
        </p:nvSpPr>
        <p:spPr>
          <a:xfrm>
            <a:off x="712380" y="1495651"/>
            <a:ext cx="10857320" cy="3444837"/>
          </a:xfrm>
        </p:spPr>
        <p:txBody>
          <a:bodyPr lIns="91440" tIns="45720" rIns="91440" bIns="45720" anchor="t"/>
          <a:lstStyle/>
          <a:p>
            <a:pPr marL="457200" lvl="1" indent="-457200">
              <a:lnSpc>
                <a:spcPct val="120000"/>
              </a:lnSpc>
              <a:spcAft>
                <a:spcPct val="0"/>
              </a:spcAft>
            </a:pPr>
            <a:r>
              <a:rPr lang="en-US" sz="2600">
                <a:ea typeface="+mn-lt"/>
                <a:cs typeface="+mn-lt"/>
              </a:rPr>
              <a:t>Updated to reflect format changes due to new testing platform</a:t>
            </a:r>
          </a:p>
          <a:p>
            <a:pPr marL="457200" lvl="1" indent="-457200">
              <a:lnSpc>
                <a:spcPct val="80000"/>
              </a:lnSpc>
              <a:spcAft>
                <a:spcPct val="0"/>
              </a:spcAft>
            </a:pPr>
            <a:r>
              <a:rPr lang="en-US" sz="2600">
                <a:ea typeface="+mn-lt"/>
                <a:cs typeface="+mn-lt"/>
              </a:rPr>
              <a:t>Purpose is to familiarize students with the online interface, the available tools, and the types of test items</a:t>
            </a:r>
          </a:p>
          <a:p>
            <a:pPr marL="457200" lvl="1" indent="-457200">
              <a:lnSpc>
                <a:spcPct val="70000"/>
              </a:lnSpc>
              <a:spcAft>
                <a:spcPct val="0"/>
              </a:spcAft>
            </a:pPr>
            <a:r>
              <a:rPr lang="en-US" sz="2600">
                <a:ea typeface="+mn-lt"/>
                <a:cs typeface="+mn-lt"/>
              </a:rPr>
              <a:t>Include a sampling of reading passages and test questions</a:t>
            </a:r>
          </a:p>
          <a:p>
            <a:pPr marL="457200" lvl="1" indent="-457200">
              <a:lnSpc>
                <a:spcPct val="70000"/>
              </a:lnSpc>
              <a:spcAft>
                <a:spcPct val="0"/>
              </a:spcAft>
            </a:pPr>
            <a:r>
              <a:rPr lang="en-US" sz="2600">
                <a:ea typeface="+mn-lt"/>
                <a:cs typeface="+mn-lt"/>
              </a:rPr>
              <a:t>Sample items comparable to what is on the actual test </a:t>
            </a:r>
          </a:p>
          <a:p>
            <a:pPr marL="914400" lvl="2" indent="-457200">
              <a:lnSpc>
                <a:spcPct val="80000"/>
              </a:lnSpc>
              <a:spcAft>
                <a:spcPct val="0"/>
              </a:spcAft>
            </a:pPr>
            <a:r>
              <a:rPr lang="en-US" sz="2200">
                <a:ea typeface="+mn-lt"/>
                <a:cs typeface="+mn-lt"/>
              </a:rPr>
              <a:t>should not be used to evaluate a student’s level of language proficiency</a:t>
            </a:r>
          </a:p>
          <a:p>
            <a:pPr marL="1143000" lvl="1" indent="-457200">
              <a:lnSpc>
                <a:spcPct val="100000"/>
              </a:lnSpc>
              <a:spcAft>
                <a:spcPct val="0"/>
              </a:spcAft>
              <a:buClr>
                <a:schemeClr val="accent1"/>
              </a:buClr>
            </a:pPr>
            <a:r>
              <a:rPr lang="en-US" sz="2600">
                <a:ea typeface="+mn-lt"/>
                <a:cs typeface="+mn-lt"/>
              </a:rPr>
              <a:t>not a true reflection of the various difficulty levels of items on the test</a:t>
            </a:r>
          </a:p>
        </p:txBody>
      </p:sp>
      <p:sp>
        <p:nvSpPr>
          <p:cNvPr id="6" name="TextBox 5">
            <a:extLst>
              <a:ext uri="{FF2B5EF4-FFF2-40B4-BE49-F238E27FC236}">
                <a16:creationId xmlns:a16="http://schemas.microsoft.com/office/drawing/2014/main" id="{CA2FC3CC-82C4-4F7D-B17C-211FF405A837}"/>
              </a:ext>
            </a:extLst>
          </p:cNvPr>
          <p:cNvSpPr txBox="1"/>
          <p:nvPr/>
        </p:nvSpPr>
        <p:spPr>
          <a:xfrm>
            <a:off x="448102" y="5118288"/>
            <a:ext cx="11284423" cy="830997"/>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NOTE: There are no longer any separate, standalone TELPAS tutorials. Students should have multiple opportunities to practice interacting with the new online testing platform. </a:t>
            </a:r>
          </a:p>
        </p:txBody>
      </p:sp>
      <p:sp>
        <p:nvSpPr>
          <p:cNvPr id="7" name="Slide Number Placeholder 6">
            <a:extLst>
              <a:ext uri="{FF2B5EF4-FFF2-40B4-BE49-F238E27FC236}">
                <a16:creationId xmlns:a16="http://schemas.microsoft.com/office/drawing/2014/main" id="{38C63A97-057B-47AD-B473-BEE7E8E2B1EE}"/>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2629485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AD69-4938-449A-A2D7-67C4202764D0}"/>
              </a:ext>
            </a:extLst>
          </p:cNvPr>
          <p:cNvSpPr>
            <a:spLocks noGrp="1"/>
          </p:cNvSpPr>
          <p:nvPr>
            <p:ph type="title"/>
          </p:nvPr>
        </p:nvSpPr>
        <p:spPr>
          <a:xfrm>
            <a:off x="432619" y="226265"/>
            <a:ext cx="11326761" cy="928318"/>
          </a:xfrm>
        </p:spPr>
        <p:txBody>
          <a:bodyPr>
            <a:noAutofit/>
          </a:bodyPr>
          <a:lstStyle/>
          <a:p>
            <a:r>
              <a:rPr lang="en-US"/>
              <a:t>Updated TELPAS Listening &amp; Speaking and Reading Released Tests</a:t>
            </a:r>
          </a:p>
        </p:txBody>
      </p:sp>
      <p:sp>
        <p:nvSpPr>
          <p:cNvPr id="3" name="Content Placeholder 2">
            <a:extLst>
              <a:ext uri="{FF2B5EF4-FFF2-40B4-BE49-F238E27FC236}">
                <a16:creationId xmlns:a16="http://schemas.microsoft.com/office/drawing/2014/main" id="{320028A0-9F12-4B0B-917C-3AEB0F61A1D6}"/>
              </a:ext>
            </a:extLst>
          </p:cNvPr>
          <p:cNvSpPr>
            <a:spLocks noGrp="1"/>
          </p:cNvSpPr>
          <p:nvPr>
            <p:ph idx="1"/>
          </p:nvPr>
        </p:nvSpPr>
        <p:spPr>
          <a:xfrm>
            <a:off x="712380" y="1297858"/>
            <a:ext cx="10623762" cy="4739147"/>
          </a:xfrm>
        </p:spPr>
        <p:txBody>
          <a:bodyPr/>
          <a:lstStyle/>
          <a:p>
            <a:r>
              <a:rPr lang="en-US">
                <a:ea typeface="+mn-lt"/>
                <a:cs typeface="+mn-lt"/>
              </a:rPr>
              <a:t>Have been updated to reflect format changes due to new testing platform</a:t>
            </a:r>
          </a:p>
          <a:p>
            <a:r>
              <a:rPr lang="en-US"/>
              <a:t>Can be administered to students for diagnostic purposes</a:t>
            </a:r>
          </a:p>
          <a:p>
            <a:r>
              <a:rPr lang="en-US">
                <a:ea typeface="+mn-lt"/>
                <a:cs typeface="+mn-lt"/>
              </a:rPr>
              <a:t>To generate a score report, the student must submit their final answers. </a:t>
            </a:r>
            <a:endParaRPr lang="en-US"/>
          </a:p>
          <a:p>
            <a:pPr lvl="1">
              <a:buClr>
                <a:schemeClr val="accent1"/>
              </a:buClr>
            </a:pPr>
            <a:r>
              <a:rPr lang="en-US"/>
              <a:t>For listening and speaking, speaking items will not be scored. Campuses may develop a plan to score spoken responses using the speaking rubrics on the </a:t>
            </a:r>
            <a:r>
              <a:rPr lang="en-US">
                <a:hlinkClick r:id="rId2"/>
              </a:rPr>
              <a:t>TELPAS Resources </a:t>
            </a:r>
            <a:r>
              <a:rPr lang="en-US"/>
              <a:t>webpage. </a:t>
            </a:r>
          </a:p>
          <a:p>
            <a:pPr marL="228600" lvl="1">
              <a:spcBef>
                <a:spcPts val="1000"/>
              </a:spcBef>
            </a:pPr>
            <a:r>
              <a:rPr lang="en-US" sz="2800">
                <a:ea typeface="+mn-lt"/>
                <a:cs typeface="+mn-lt"/>
              </a:rPr>
              <a:t>To determine a student’s proficiency level rating, use the appropriate raw score conversion table located on the </a:t>
            </a:r>
            <a:r>
              <a:rPr lang="fr-FR" sz="2800">
                <a:ea typeface="+mn-lt"/>
                <a:cs typeface="+mn-lt"/>
                <a:hlinkClick r:id="rId3">
                  <a:extLst>
                    <a:ext uri="{A12FA001-AC4F-418D-AE19-62706E023703}">
                      <ahyp:hlinkClr xmlns:ahyp="http://schemas.microsoft.com/office/drawing/2018/hyperlinkcolor" val="tx"/>
                    </a:ext>
                  </a:extLst>
                </a:hlinkClick>
              </a:rPr>
              <a:t>TELPAS Raw Score Conversion Tables</a:t>
            </a:r>
            <a:r>
              <a:rPr lang="fr-FR" sz="2800">
                <a:ea typeface="+mn-lt"/>
                <a:cs typeface="+mn-lt"/>
              </a:rPr>
              <a:t> </a:t>
            </a:r>
            <a:r>
              <a:rPr lang="en-US" sz="2800">
                <a:ea typeface="+mn-lt"/>
                <a:cs typeface="+mn-lt"/>
              </a:rPr>
              <a:t>webpage.</a:t>
            </a:r>
          </a:p>
        </p:txBody>
      </p:sp>
      <p:sp>
        <p:nvSpPr>
          <p:cNvPr id="5" name="Slide Number Placeholder 4">
            <a:extLst>
              <a:ext uri="{FF2B5EF4-FFF2-40B4-BE49-F238E27FC236}">
                <a16:creationId xmlns:a16="http://schemas.microsoft.com/office/drawing/2014/main" id="{A886B017-1BAC-456E-9F3E-6D3A52FC9B9E}"/>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1935903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87F5-DAF8-46CF-AB90-DB5E89048554}"/>
              </a:ext>
            </a:extLst>
          </p:cNvPr>
          <p:cNvSpPr>
            <a:spLocks noGrp="1"/>
          </p:cNvSpPr>
          <p:nvPr>
            <p:ph type="title"/>
          </p:nvPr>
        </p:nvSpPr>
        <p:spPr/>
        <p:txBody>
          <a:bodyPr/>
          <a:lstStyle/>
          <a:p>
            <a:r>
              <a:rPr lang="en-US">
                <a:cs typeface="Calibri"/>
              </a:rPr>
              <a:t>TELPAS Released and Practice Tests </a:t>
            </a:r>
            <a:endParaRPr lang="en-US"/>
          </a:p>
        </p:txBody>
      </p:sp>
      <p:pic>
        <p:nvPicPr>
          <p:cNvPr id="6" name="Picture 5" descr="screenshot of Practice and Released Tests link on texas assessment website">
            <a:extLst>
              <a:ext uri="{FF2B5EF4-FFF2-40B4-BE49-F238E27FC236}">
                <a16:creationId xmlns:a16="http://schemas.microsoft.com/office/drawing/2014/main" id="{995AA44A-B75D-4E39-82F2-1D70B01CAFA5}"/>
              </a:ext>
            </a:extLst>
          </p:cNvPr>
          <p:cNvPicPr/>
          <p:nvPr/>
        </p:nvPicPr>
        <p:blipFill rotWithShape="1">
          <a:blip r:embed="rId2"/>
          <a:srcRect l="49078" t="35647" r="26625" b="12373"/>
          <a:stretch/>
        </p:blipFill>
        <p:spPr bwMode="auto">
          <a:xfrm>
            <a:off x="152264" y="1039090"/>
            <a:ext cx="2341554" cy="2062173"/>
          </a:xfrm>
          <a:prstGeom prst="rect">
            <a:avLst/>
          </a:prstGeom>
          <a:ln>
            <a:noFill/>
          </a:ln>
          <a:extLst>
            <a:ext uri="{53640926-AAD7-44D8-BBD7-CCE9431645EC}">
              <a14:shadowObscured xmlns:a14="http://schemas.microsoft.com/office/drawing/2010/main"/>
            </a:ext>
          </a:extLst>
        </p:spPr>
      </p:pic>
      <p:sp>
        <p:nvSpPr>
          <p:cNvPr id="10" name="Arrow: Bent 9" descr="Arrow showing going from grade selection to the listing of TELPAS released tests and practice sets">
            <a:extLst>
              <a:ext uri="{FF2B5EF4-FFF2-40B4-BE49-F238E27FC236}">
                <a16:creationId xmlns:a16="http://schemas.microsoft.com/office/drawing/2014/main" id="{F32869FA-3CE6-4401-BF95-FEC3873030A8}"/>
              </a:ext>
            </a:extLst>
          </p:cNvPr>
          <p:cNvSpPr/>
          <p:nvPr/>
        </p:nvSpPr>
        <p:spPr>
          <a:xfrm rot="10800000" flipH="1">
            <a:off x="945910" y="3106030"/>
            <a:ext cx="1616689" cy="467326"/>
          </a:xfrm>
          <a:prstGeom prst="bentArrow">
            <a:avLst>
              <a:gd name="adj1" fmla="val 25000"/>
              <a:gd name="adj2" fmla="val 27928"/>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9" descr="Screenshot of selecting the correct student grade level for the practice sets and released tests">
            <a:extLst>
              <a:ext uri="{FF2B5EF4-FFF2-40B4-BE49-F238E27FC236}">
                <a16:creationId xmlns:a16="http://schemas.microsoft.com/office/drawing/2014/main" id="{03E81E7C-4127-4F91-9330-29E9ACD5F842}"/>
              </a:ext>
            </a:extLst>
          </p:cNvPr>
          <p:cNvPicPr>
            <a:picLocks noChangeAspect="1"/>
          </p:cNvPicPr>
          <p:nvPr/>
        </p:nvPicPr>
        <p:blipFill>
          <a:blip r:embed="rId3"/>
          <a:stretch>
            <a:fillRect/>
          </a:stretch>
        </p:blipFill>
        <p:spPr>
          <a:xfrm>
            <a:off x="2594596" y="1786189"/>
            <a:ext cx="3068842" cy="2372856"/>
          </a:xfrm>
          <a:prstGeom prst="rect">
            <a:avLst/>
          </a:prstGeom>
        </p:spPr>
      </p:pic>
      <p:sp>
        <p:nvSpPr>
          <p:cNvPr id="12" name="Arrow: Bent 11" descr="Arrow showing going from grade selection to the listing of TELPAS released tests and practice sets">
            <a:extLst>
              <a:ext uri="{FF2B5EF4-FFF2-40B4-BE49-F238E27FC236}">
                <a16:creationId xmlns:a16="http://schemas.microsoft.com/office/drawing/2014/main" id="{C9DCAB8D-F304-45E5-8B05-6D3E2585284D}"/>
              </a:ext>
            </a:extLst>
          </p:cNvPr>
          <p:cNvSpPr/>
          <p:nvPr/>
        </p:nvSpPr>
        <p:spPr>
          <a:xfrm rot="10800000" flipH="1">
            <a:off x="4129018" y="4283515"/>
            <a:ext cx="1616689" cy="467326"/>
          </a:xfrm>
          <a:prstGeom prst="bentArrow">
            <a:avLst>
              <a:gd name="adj1" fmla="val 25000"/>
              <a:gd name="adj2" fmla="val 27928"/>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8" descr="Screenshot of Practice sets and released tests available for student to select">
            <a:extLst>
              <a:ext uri="{FF2B5EF4-FFF2-40B4-BE49-F238E27FC236}">
                <a16:creationId xmlns:a16="http://schemas.microsoft.com/office/drawing/2014/main" id="{4C144995-2B25-473E-B11D-408C8CD8D79F}"/>
              </a:ext>
            </a:extLst>
          </p:cNvPr>
          <p:cNvPicPr>
            <a:picLocks noGrp="1" noChangeAspect="1"/>
          </p:cNvPicPr>
          <p:nvPr>
            <p:ph idx="1"/>
          </p:nvPr>
        </p:nvPicPr>
        <p:blipFill>
          <a:blip r:embed="rId4"/>
          <a:stretch>
            <a:fillRect/>
          </a:stretch>
        </p:blipFill>
        <p:spPr>
          <a:xfrm>
            <a:off x="5764216" y="2423577"/>
            <a:ext cx="5746607" cy="2630789"/>
          </a:xfrm>
        </p:spPr>
      </p:pic>
      <p:sp>
        <p:nvSpPr>
          <p:cNvPr id="7" name="Slide Number Placeholder 6">
            <a:extLst>
              <a:ext uri="{FF2B5EF4-FFF2-40B4-BE49-F238E27FC236}">
                <a16:creationId xmlns:a16="http://schemas.microsoft.com/office/drawing/2014/main" id="{217DC155-3FD4-4C01-895F-CC185B1230D6}"/>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162635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6555-8ED0-4B21-B2B5-BE7DBDF142E8}"/>
              </a:ext>
            </a:extLst>
          </p:cNvPr>
          <p:cNvSpPr>
            <a:spLocks noGrp="1"/>
          </p:cNvSpPr>
          <p:nvPr>
            <p:ph type="title"/>
          </p:nvPr>
        </p:nvSpPr>
        <p:spPr/>
        <p:txBody>
          <a:bodyPr/>
          <a:lstStyle/>
          <a:p>
            <a:r>
              <a:rPr lang="en-US"/>
              <a:t>Audio Playback and Recording Device Checks </a:t>
            </a:r>
          </a:p>
        </p:txBody>
      </p:sp>
      <p:sp>
        <p:nvSpPr>
          <p:cNvPr id="3" name="Content Placeholder 2">
            <a:extLst>
              <a:ext uri="{FF2B5EF4-FFF2-40B4-BE49-F238E27FC236}">
                <a16:creationId xmlns:a16="http://schemas.microsoft.com/office/drawing/2014/main" id="{EB2461F3-0A52-4E26-B08D-795F501AD670}"/>
              </a:ext>
            </a:extLst>
          </p:cNvPr>
          <p:cNvSpPr>
            <a:spLocks noGrp="1"/>
          </p:cNvSpPr>
          <p:nvPr>
            <p:ph idx="1"/>
          </p:nvPr>
        </p:nvSpPr>
        <p:spPr>
          <a:xfrm>
            <a:off x="497473" y="1285464"/>
            <a:ext cx="10961464" cy="4351338"/>
          </a:xfrm>
        </p:spPr>
        <p:txBody>
          <a:bodyPr/>
          <a:lstStyle/>
          <a:p>
            <a:pPr marL="0" indent="0">
              <a:buNone/>
            </a:pPr>
            <a:r>
              <a:rPr lang="en-US"/>
              <a:t>If an assessment has multimedia features, like the TELPAS listening and speaking test, there will be audio playback and recording device checks that must be completed, before a student can start their test.  </a:t>
            </a:r>
          </a:p>
        </p:txBody>
      </p:sp>
      <p:pic>
        <p:nvPicPr>
          <p:cNvPr id="5" name="Picture 6" descr="screenshot of the Audio playback check screen students will see when accessing the TELPAS listening and speaking test">
            <a:extLst>
              <a:ext uri="{FF2B5EF4-FFF2-40B4-BE49-F238E27FC236}">
                <a16:creationId xmlns:a16="http://schemas.microsoft.com/office/drawing/2014/main" id="{820B3831-E770-47F6-9706-DF788C54CBF9}"/>
              </a:ext>
            </a:extLst>
          </p:cNvPr>
          <p:cNvPicPr>
            <a:picLocks noChangeAspect="1"/>
          </p:cNvPicPr>
          <p:nvPr/>
        </p:nvPicPr>
        <p:blipFill rotWithShape="1">
          <a:blip r:embed="rId2"/>
          <a:srcRect r="22155"/>
          <a:stretch/>
        </p:blipFill>
        <p:spPr>
          <a:xfrm>
            <a:off x="497473" y="2843624"/>
            <a:ext cx="6113475" cy="2728912"/>
          </a:xfrm>
          <a:prstGeom prst="rect">
            <a:avLst/>
          </a:prstGeom>
          <a:ln>
            <a:solidFill>
              <a:srgbClr val="4472C4"/>
            </a:solidFill>
          </a:ln>
        </p:spPr>
      </p:pic>
      <p:pic>
        <p:nvPicPr>
          <p:cNvPr id="6" name="Picture 7" descr="screenshot of the recording device check screen students will see when accessing the TELPAS listening and speaking test">
            <a:extLst>
              <a:ext uri="{FF2B5EF4-FFF2-40B4-BE49-F238E27FC236}">
                <a16:creationId xmlns:a16="http://schemas.microsoft.com/office/drawing/2014/main" id="{FB795FB1-0E09-4F0E-A4C4-D371134194EF}"/>
              </a:ext>
            </a:extLst>
          </p:cNvPr>
          <p:cNvPicPr>
            <a:picLocks noChangeAspect="1"/>
          </p:cNvPicPr>
          <p:nvPr/>
        </p:nvPicPr>
        <p:blipFill>
          <a:blip r:embed="rId3"/>
          <a:stretch>
            <a:fillRect/>
          </a:stretch>
        </p:blipFill>
        <p:spPr>
          <a:xfrm>
            <a:off x="6273208" y="3106646"/>
            <a:ext cx="5481637" cy="2877570"/>
          </a:xfrm>
          <a:prstGeom prst="rect">
            <a:avLst/>
          </a:prstGeom>
        </p:spPr>
      </p:pic>
      <p:sp>
        <p:nvSpPr>
          <p:cNvPr id="8" name="Slide Number Placeholder 7">
            <a:extLst>
              <a:ext uri="{FF2B5EF4-FFF2-40B4-BE49-F238E27FC236}">
                <a16:creationId xmlns:a16="http://schemas.microsoft.com/office/drawing/2014/main" id="{64B62CC8-C0DF-4C24-8529-D170E6EE4BDF}"/>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3974328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741D4E-57E6-4BB4-8781-84B862F4E849}"/>
              </a:ext>
            </a:extLst>
          </p:cNvPr>
          <p:cNvSpPr>
            <a:spLocks noGrp="1"/>
          </p:cNvSpPr>
          <p:nvPr>
            <p:ph type="title"/>
          </p:nvPr>
        </p:nvSpPr>
        <p:spPr>
          <a:xfrm>
            <a:off x="463733" y="433190"/>
            <a:ext cx="11121657" cy="751350"/>
          </a:xfrm>
        </p:spPr>
        <p:txBody>
          <a:bodyPr>
            <a:normAutofit fontScale="90000"/>
          </a:bodyPr>
          <a:lstStyle/>
          <a:p>
            <a:r>
              <a:rPr lang="en-US"/>
              <a:t>Developing TELPAS Grades 2–12 Writing Domain as an Online Assessment</a:t>
            </a:r>
          </a:p>
        </p:txBody>
      </p:sp>
      <p:sp>
        <p:nvSpPr>
          <p:cNvPr id="8" name="Content Placeholder 11">
            <a:extLst>
              <a:ext uri="{FF2B5EF4-FFF2-40B4-BE49-F238E27FC236}">
                <a16:creationId xmlns:a16="http://schemas.microsoft.com/office/drawing/2014/main" id="{3E05AA80-424B-41FF-BA60-C6ABA7A7D5DD}"/>
              </a:ext>
            </a:extLst>
          </p:cNvPr>
          <p:cNvSpPr>
            <a:spLocks noGrp="1"/>
          </p:cNvSpPr>
          <p:nvPr>
            <p:ph idx="1"/>
          </p:nvPr>
        </p:nvSpPr>
        <p:spPr>
          <a:xfrm>
            <a:off x="588261" y="1320885"/>
            <a:ext cx="9515140" cy="4258487"/>
          </a:xfrm>
        </p:spPr>
        <p:txBody>
          <a:bodyPr lIns="91440" tIns="45720" rIns="91440" bIns="45720" anchor="t"/>
          <a:lstStyle/>
          <a:p>
            <a:pPr marL="457200" indent="-457200">
              <a:buClr>
                <a:schemeClr val="accent2"/>
              </a:buClr>
              <a:buFont typeface="Wingdings" panose="05000000000000000000" pitchFamily="2" charset="2"/>
              <a:buChar char="§"/>
            </a:pPr>
            <a:r>
              <a:rPr lang="en-US" sz="2400" b="0">
                <a:solidFill>
                  <a:schemeClr val="accent1"/>
                </a:solidFill>
                <a:latin typeface="Calibri"/>
                <a:cs typeface="Calibri"/>
              </a:rPr>
              <a:t>Given stakeholder feedback and training limitations, we are developing a standardized writing test and proposing a combined reading and writing online test administration.</a:t>
            </a:r>
          </a:p>
          <a:p>
            <a:pPr marL="1143000" lvl="1" indent="-457200">
              <a:buClr>
                <a:schemeClr val="accent1"/>
              </a:buClr>
            </a:pPr>
            <a:r>
              <a:rPr lang="en-US" b="0">
                <a:solidFill>
                  <a:schemeClr val="accent1"/>
                </a:solidFill>
                <a:latin typeface="Calibri"/>
                <a:cs typeface="Calibri"/>
              </a:rPr>
              <a:t>Less administrative burden than two separate tests</a:t>
            </a:r>
          </a:p>
          <a:p>
            <a:pPr marL="1143000" lvl="1" indent="-457200">
              <a:buClr>
                <a:schemeClr val="accent1"/>
              </a:buClr>
            </a:pPr>
            <a:r>
              <a:rPr lang="en-US" b="0">
                <a:solidFill>
                  <a:schemeClr val="accent1"/>
                </a:solidFill>
                <a:latin typeface="Calibri"/>
                <a:cs typeface="Calibri"/>
              </a:rPr>
              <a:t>Similar to existing listening and speaking online </a:t>
            </a:r>
            <a:r>
              <a:rPr lang="en-US">
                <a:solidFill>
                  <a:schemeClr val="accent1"/>
                </a:solidFill>
                <a:latin typeface="Calibri"/>
                <a:cs typeface="Calibri"/>
              </a:rPr>
              <a:t>tests </a:t>
            </a:r>
            <a:endParaRPr lang="en-US" sz="800" b="0">
              <a:solidFill>
                <a:schemeClr val="accent1"/>
              </a:solidFill>
              <a:latin typeface="+mn-lt"/>
              <a:ea typeface="Times New Roman" panose="02020603050405020304" pitchFamily="18" charset="0"/>
              <a:cs typeface="Arial"/>
            </a:endParaRPr>
          </a:p>
          <a:p>
            <a:pPr marL="457200" indent="-457200">
              <a:buClr>
                <a:schemeClr val="accent2"/>
              </a:buClr>
              <a:buFont typeface="Wingdings" panose="05000000000000000000" pitchFamily="2" charset="2"/>
              <a:buChar char="§"/>
            </a:pPr>
            <a:r>
              <a:rPr lang="en-US" sz="2400" b="0">
                <a:solidFill>
                  <a:schemeClr val="accent1"/>
                </a:solidFill>
                <a:effectLst/>
                <a:latin typeface="+mn-lt"/>
                <a:ea typeface="Times New Roman" panose="02020603050405020304" pitchFamily="18" charset="0"/>
                <a:cs typeface="Arial"/>
              </a:rPr>
              <a:t>As part of the development process, TELPAS writing field-test questions will be embedded in all TELPAS reading forms this spring.</a:t>
            </a:r>
          </a:p>
          <a:p>
            <a:pPr marL="457200" indent="-457200">
              <a:buClr>
                <a:schemeClr val="accent2"/>
              </a:buClr>
              <a:buFont typeface="Wingdings" panose="05000000000000000000" pitchFamily="2" charset="2"/>
              <a:buChar char="§"/>
            </a:pPr>
            <a:r>
              <a:rPr lang="en-US" sz="2400" b="0">
                <a:solidFill>
                  <a:schemeClr val="accent1"/>
                </a:solidFill>
                <a:effectLst/>
                <a:latin typeface="+mn-lt"/>
                <a:ea typeface="Times New Roman" panose="02020603050405020304" pitchFamily="18" charset="0"/>
                <a:cs typeface="Arial"/>
              </a:rPr>
              <a:t>The</a:t>
            </a:r>
            <a:r>
              <a:rPr lang="en-US" sz="2400">
                <a:ea typeface="Times New Roman" panose="02020603050405020304" pitchFamily="18" charset="0"/>
                <a:cs typeface="Arial"/>
              </a:rPr>
              <a:t> </a:t>
            </a:r>
            <a:r>
              <a:rPr lang="en-US" sz="2400" b="0">
                <a:solidFill>
                  <a:schemeClr val="accent1"/>
                </a:solidFill>
                <a:effectLst/>
                <a:latin typeface="+mn-lt"/>
                <a:ea typeface="Times New Roman" panose="02020603050405020304" pitchFamily="18" charset="0"/>
                <a:cs typeface="Arial"/>
              </a:rPr>
              <a:t>embedded writing field-test questions are designed to collect data and will not count toward a student’s TELPAS reading or writing score.</a:t>
            </a:r>
          </a:p>
          <a:p>
            <a:pPr marL="457200" indent="-457200">
              <a:buClr>
                <a:schemeClr val="accent2"/>
              </a:buClr>
              <a:buFont typeface="Wingdings" panose="05000000000000000000" pitchFamily="2" charset="2"/>
              <a:buChar char="§"/>
            </a:pPr>
            <a:r>
              <a:rPr lang="en-US" sz="2400"/>
              <a:t>For 2021–2022, TELPAS student writing collections are still required to be collected and rated for a student’s proficiency rating.</a:t>
            </a:r>
          </a:p>
          <a:p>
            <a:pPr marL="457200" indent="-457200">
              <a:buClr>
                <a:schemeClr val="accent2"/>
              </a:buClr>
              <a:buFont typeface="Wingdings" panose="05000000000000000000" pitchFamily="2" charset="2"/>
              <a:buChar char="§"/>
            </a:pPr>
            <a:endParaRPr lang="en-US" sz="2400" b="0">
              <a:solidFill>
                <a:schemeClr val="accent1"/>
              </a:solidFill>
              <a:effectLst/>
              <a:latin typeface="+mn-lt"/>
              <a:ea typeface="Times New Roman" panose="02020603050405020304" pitchFamily="18" charset="0"/>
              <a:cs typeface="Arial"/>
            </a:endParaRPr>
          </a:p>
        </p:txBody>
      </p:sp>
      <p:sp>
        <p:nvSpPr>
          <p:cNvPr id="12" name="Explosion: 8 Points 5" descr="New icon">
            <a:extLst>
              <a:ext uri="{FF2B5EF4-FFF2-40B4-BE49-F238E27FC236}">
                <a16:creationId xmlns:a16="http://schemas.microsoft.com/office/drawing/2014/main" id="{BE3BB60C-20B1-4845-BB9E-41A6AB7E5D43}"/>
              </a:ext>
            </a:extLst>
          </p:cNvPr>
          <p:cNvSpPr/>
          <p:nvPr/>
        </p:nvSpPr>
        <p:spPr>
          <a:xfrm>
            <a:off x="10103401" y="696303"/>
            <a:ext cx="1970217" cy="1740592"/>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sp>
        <p:nvSpPr>
          <p:cNvPr id="11" name="Rectangle 10">
            <a:extLst>
              <a:ext uri="{FF2B5EF4-FFF2-40B4-BE49-F238E27FC236}">
                <a16:creationId xmlns:a16="http://schemas.microsoft.com/office/drawing/2014/main" id="{63B2AC5F-9CAE-45D2-B214-5BFB595D0AC1}"/>
              </a:ext>
            </a:extLst>
          </p:cNvPr>
          <p:cNvSpPr/>
          <p:nvPr/>
        </p:nvSpPr>
        <p:spPr>
          <a:xfrm>
            <a:off x="601392" y="5579372"/>
            <a:ext cx="10846341" cy="3651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914400" algn="ctr"/>
            <a:r>
              <a:rPr lang="en-US" sz="2400" b="1"/>
              <a:t>GOAL: Operational TELPAS reading and writing assessment in spring 2023</a:t>
            </a:r>
            <a:endParaRPr lang="en-US" sz="1600" i="1"/>
          </a:p>
        </p:txBody>
      </p:sp>
      <p:sp>
        <p:nvSpPr>
          <p:cNvPr id="5" name="Slide Number Placeholder 4">
            <a:extLst>
              <a:ext uri="{FF2B5EF4-FFF2-40B4-BE49-F238E27FC236}">
                <a16:creationId xmlns:a16="http://schemas.microsoft.com/office/drawing/2014/main" id="{7E48371A-0035-43A5-A454-CD6476372712}"/>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457852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EA41-DCD3-4719-A8C1-8FEEC4E0D159}"/>
              </a:ext>
            </a:extLst>
          </p:cNvPr>
          <p:cNvSpPr>
            <a:spLocks noGrp="1"/>
          </p:cNvSpPr>
          <p:nvPr>
            <p:ph type="title"/>
          </p:nvPr>
        </p:nvSpPr>
        <p:spPr/>
        <p:txBody>
          <a:bodyPr/>
          <a:lstStyle/>
          <a:p>
            <a:r>
              <a:rPr lang="en-US"/>
              <a:t>TELPAS Writing Constructed Response Samples </a:t>
            </a:r>
          </a:p>
        </p:txBody>
      </p:sp>
      <p:grpSp>
        <p:nvGrpSpPr>
          <p:cNvPr id="7" name="Group 6" descr="Screenshots of 3 different writing constructed response samples.  Samples include writing prompts with visuals supports and guiding questions to elicit writing">
            <a:extLst>
              <a:ext uri="{FF2B5EF4-FFF2-40B4-BE49-F238E27FC236}">
                <a16:creationId xmlns:a16="http://schemas.microsoft.com/office/drawing/2014/main" id="{F33D2FAE-9EA0-45FC-A44E-29AC0A077BF1}"/>
              </a:ext>
            </a:extLst>
          </p:cNvPr>
          <p:cNvGrpSpPr/>
          <p:nvPr/>
        </p:nvGrpSpPr>
        <p:grpSpPr>
          <a:xfrm>
            <a:off x="308076" y="1421751"/>
            <a:ext cx="10850237" cy="4361532"/>
            <a:chOff x="140106" y="1301162"/>
            <a:chExt cx="12142883" cy="4507655"/>
          </a:xfrm>
        </p:grpSpPr>
        <p:pic>
          <p:nvPicPr>
            <p:cNvPr id="4098" name="Picture 2">
              <a:extLst>
                <a:ext uri="{FF2B5EF4-FFF2-40B4-BE49-F238E27FC236}">
                  <a16:creationId xmlns:a16="http://schemas.microsoft.com/office/drawing/2014/main" id="{E32232DA-0B49-4BD8-9061-1F887B2DC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06" y="1301162"/>
              <a:ext cx="4149382" cy="37344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BFD263C5-D4D8-493D-BB70-9A9EAED34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016" y="2009939"/>
              <a:ext cx="4172324" cy="35994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FAA8460-13F4-4003-A819-C5AB4C74E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778" y="2384600"/>
              <a:ext cx="4188211" cy="342421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50EF733B-FE47-4215-A735-1AF8CF2C0721}"/>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336408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9A56-0AF9-49DE-A6C1-DA1F61D1B147}"/>
              </a:ext>
            </a:extLst>
          </p:cNvPr>
          <p:cNvSpPr>
            <a:spLocks noGrp="1"/>
          </p:cNvSpPr>
          <p:nvPr>
            <p:ph type="title"/>
          </p:nvPr>
        </p:nvSpPr>
        <p:spPr/>
        <p:txBody>
          <a:bodyPr/>
          <a:lstStyle/>
          <a:p>
            <a:r>
              <a:rPr lang="en-US"/>
              <a:t>TELPAS Writing Text Entry Samples</a:t>
            </a:r>
          </a:p>
        </p:txBody>
      </p:sp>
      <p:pic>
        <p:nvPicPr>
          <p:cNvPr id="5122" name="Picture 2" descr="Sample writing text entry sample where students correct the underlined error in a sentence that is provided. ">
            <a:extLst>
              <a:ext uri="{FF2B5EF4-FFF2-40B4-BE49-F238E27FC236}">
                <a16:creationId xmlns:a16="http://schemas.microsoft.com/office/drawing/2014/main" id="{A5D3A219-B1D2-4774-9ADC-88BDE0E41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4" y="1400607"/>
            <a:ext cx="372427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ample writing text entry sample where students rewrite the grammatically incorrect sentence provided.">
            <a:extLst>
              <a:ext uri="{FF2B5EF4-FFF2-40B4-BE49-F238E27FC236}">
                <a16:creationId xmlns:a16="http://schemas.microsoft.com/office/drawing/2014/main" id="{07EFC3E6-7EA7-4BE0-AAD8-13897641E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420" y="2838676"/>
            <a:ext cx="42195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mple writing text entry sample where students will select a highlighted error in the sentence or sentences and then rewrite the error correctly.">
            <a:extLst>
              <a:ext uri="{FF2B5EF4-FFF2-40B4-BE49-F238E27FC236}">
                <a16:creationId xmlns:a16="http://schemas.microsoft.com/office/drawing/2014/main" id="{03091BDB-1C1D-45FC-A965-EDEEE6A1D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984" y="4390457"/>
            <a:ext cx="4448175" cy="12668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185C386-3988-48D0-BCB9-2EE0A35AB0BC}"/>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1647036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2D62-45F5-496E-9F71-0B8E6EB6FD42}"/>
              </a:ext>
            </a:extLst>
          </p:cNvPr>
          <p:cNvSpPr>
            <a:spLocks noGrp="1"/>
          </p:cNvSpPr>
          <p:nvPr>
            <p:ph type="title"/>
          </p:nvPr>
        </p:nvSpPr>
        <p:spPr>
          <a:xfrm>
            <a:off x="712380" y="259661"/>
            <a:ext cx="11121657" cy="751350"/>
          </a:xfrm>
        </p:spPr>
        <p:txBody>
          <a:bodyPr>
            <a:normAutofit fontScale="90000"/>
          </a:bodyPr>
          <a:lstStyle/>
          <a:p>
            <a:r>
              <a:rPr lang="en-US"/>
              <a:t>2021-2022 Accommodations for TELPAS Embedded Writing Field-Test Questions</a:t>
            </a:r>
          </a:p>
        </p:txBody>
      </p:sp>
      <p:sp>
        <p:nvSpPr>
          <p:cNvPr id="3" name="Content Placeholder 2">
            <a:extLst>
              <a:ext uri="{FF2B5EF4-FFF2-40B4-BE49-F238E27FC236}">
                <a16:creationId xmlns:a16="http://schemas.microsoft.com/office/drawing/2014/main" id="{03BCC3D8-15D8-40A0-9B49-DB8991F7E9CE}"/>
              </a:ext>
            </a:extLst>
          </p:cNvPr>
          <p:cNvSpPr>
            <a:spLocks noGrp="1"/>
          </p:cNvSpPr>
          <p:nvPr>
            <p:ph idx="1"/>
          </p:nvPr>
        </p:nvSpPr>
        <p:spPr>
          <a:xfrm>
            <a:off x="712380" y="1495651"/>
            <a:ext cx="10723558" cy="3468235"/>
          </a:xfrm>
        </p:spPr>
        <p:txBody>
          <a:bodyPr/>
          <a:lstStyle/>
          <a:p>
            <a:r>
              <a:rPr lang="en-US"/>
              <a:t>A 2021–2022 Accommodations for TELPAS Writing Field Test Guidance document will be posted on the </a:t>
            </a:r>
            <a:r>
              <a:rPr lang="en-US">
                <a:hlinkClick r:id="rId3"/>
              </a:rPr>
              <a:t>Accommodations Resources</a:t>
            </a:r>
            <a:r>
              <a:rPr lang="en-US"/>
              <a:t> webpage.</a:t>
            </a:r>
          </a:p>
          <a:p>
            <a:r>
              <a:rPr lang="en-US"/>
              <a:t>The purpose of this document is to provide guidance regarding accessibility and designated supports specifically for the TELPAS writing field-test questions. </a:t>
            </a:r>
          </a:p>
          <a:p>
            <a:r>
              <a:rPr lang="en-US"/>
              <a:t>The guidance document will include information about accessibility and designated supports that have been identified as applicable for the TELPAS embedded writing field-test questions. </a:t>
            </a:r>
          </a:p>
        </p:txBody>
      </p:sp>
      <p:sp>
        <p:nvSpPr>
          <p:cNvPr id="5" name="TextBox 4">
            <a:extLst>
              <a:ext uri="{FF2B5EF4-FFF2-40B4-BE49-F238E27FC236}">
                <a16:creationId xmlns:a16="http://schemas.microsoft.com/office/drawing/2014/main" id="{1AB2FBDD-8FAC-43FD-9B59-8BE4C6A5ABCC}"/>
              </a:ext>
            </a:extLst>
          </p:cNvPr>
          <p:cNvSpPr txBox="1"/>
          <p:nvPr/>
        </p:nvSpPr>
        <p:spPr>
          <a:xfrm>
            <a:off x="807522" y="5050496"/>
            <a:ext cx="10545288" cy="707886"/>
          </a:xfrm>
          <a:prstGeom prst="rect">
            <a:avLst/>
          </a:prstGeom>
          <a:solidFill>
            <a:schemeClr val="accent1">
              <a:lumMod val="40000"/>
              <a:lumOff val="60000"/>
            </a:schemeClr>
          </a:solidFill>
          <a:ln>
            <a:solidFill>
              <a:schemeClr val="bg2">
                <a:lumMod val="50000"/>
              </a:schemeClr>
            </a:solidFill>
          </a:ln>
        </p:spPr>
        <p:txBody>
          <a:bodyPr wrap="square" rtlCol="0">
            <a:spAutoFit/>
          </a:bodyPr>
          <a:lstStyle/>
          <a:p>
            <a:r>
              <a:rPr lang="en-US" sz="2000">
                <a:solidFill>
                  <a:srgbClr val="221E1F"/>
                </a:solidFill>
                <a:effectLst/>
                <a:latin typeface="Calibri" panose="020F0502020204030204" pitchFamily="34" charset="0"/>
                <a:ea typeface="Calibri" panose="020F0502020204030204" pitchFamily="34" charset="0"/>
                <a:cs typeface="Open Sans" panose="020B0606030504020204" pitchFamily="34" charset="0"/>
              </a:rPr>
              <a:t>If a student needs a designated support(s) for the TELPAS reading test, refer to the 2021-2022 accessibility features and designated supports policy documents. </a:t>
            </a:r>
            <a:endParaRPr lang="en-US" sz="2000"/>
          </a:p>
        </p:txBody>
      </p:sp>
      <p:sp>
        <p:nvSpPr>
          <p:cNvPr id="4" name="Slide Number Placeholder 3">
            <a:extLst>
              <a:ext uri="{FF2B5EF4-FFF2-40B4-BE49-F238E27FC236}">
                <a16:creationId xmlns:a16="http://schemas.microsoft.com/office/drawing/2014/main" id="{65725FC3-EF9E-44A5-ABF1-33B0BC45F551}"/>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1562045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2E95-0054-459E-A68B-DD6469893FB3}"/>
              </a:ext>
            </a:extLst>
          </p:cNvPr>
          <p:cNvSpPr>
            <a:spLocks noGrp="1"/>
          </p:cNvSpPr>
          <p:nvPr>
            <p:ph type="title"/>
          </p:nvPr>
        </p:nvSpPr>
        <p:spPr/>
        <p:txBody>
          <a:bodyPr>
            <a:normAutofit fontScale="90000"/>
          </a:bodyPr>
          <a:lstStyle/>
          <a:p>
            <a:r>
              <a:rPr lang="en-US"/>
              <a:t>Accessibility Features for TELPAS Embedded Writing Field-Test Questions </a:t>
            </a:r>
          </a:p>
        </p:txBody>
      </p:sp>
      <p:sp>
        <p:nvSpPr>
          <p:cNvPr id="3" name="Content Placeholder 2">
            <a:extLst>
              <a:ext uri="{FF2B5EF4-FFF2-40B4-BE49-F238E27FC236}">
                <a16:creationId xmlns:a16="http://schemas.microsoft.com/office/drawing/2014/main" id="{63E6F808-BBEB-4DF6-A67A-A5E4B0B38BF4}"/>
              </a:ext>
            </a:extLst>
          </p:cNvPr>
          <p:cNvSpPr>
            <a:spLocks noGrp="1"/>
          </p:cNvSpPr>
          <p:nvPr>
            <p:ph idx="1"/>
          </p:nvPr>
        </p:nvSpPr>
        <p:spPr>
          <a:xfrm>
            <a:off x="629252" y="1343912"/>
            <a:ext cx="10623762" cy="4539652"/>
          </a:xfrm>
        </p:spPr>
        <p:txBody>
          <a:bodyPr/>
          <a:lstStyle/>
          <a:p>
            <a:r>
              <a:rPr lang="en-US"/>
              <a:t>As with other test administrations, certain accessibility features may be provided for the TELPAS writing field-test questions. As a reminder, in general, these procedures and materials are available to any student who regularly benefits from their use during instruction. </a:t>
            </a:r>
          </a:p>
          <a:p>
            <a:r>
              <a:rPr lang="en-US"/>
              <a:t>A student cannot be required to use accessibility features during testing, and there is no need to document their use in TIDE for online test administrations.</a:t>
            </a:r>
          </a:p>
          <a:p>
            <a:r>
              <a:rPr lang="en-US"/>
              <a:t>If the administration of an accessibility feature requires a trained test administrator to view secure test content, they must be trained on how to implement the procedure and sign the appropriate section of the Oath of Test Security and Confidentiality.</a:t>
            </a:r>
          </a:p>
        </p:txBody>
      </p:sp>
      <p:sp>
        <p:nvSpPr>
          <p:cNvPr id="4" name="Slide Number Placeholder 3">
            <a:extLst>
              <a:ext uri="{FF2B5EF4-FFF2-40B4-BE49-F238E27FC236}">
                <a16:creationId xmlns:a16="http://schemas.microsoft.com/office/drawing/2014/main" id="{8E2FADEC-E39D-4A47-972E-B979A2E1E6CE}"/>
              </a:ext>
            </a:extLst>
          </p:cNvPr>
          <p:cNvSpPr>
            <a:spLocks noGrp="1"/>
          </p:cNvSpPr>
          <p:nvPr>
            <p:ph type="sldNum" sz="quarter" idx="4"/>
          </p:nvPr>
        </p:nvSpPr>
        <p:spPr/>
        <p:txBody>
          <a:bodyPr/>
          <a:lstStyle/>
          <a:p>
            <a:fld id="{69C126A4-BD19-47E2-8A0E-0DE1B9D8C925}" type="slidenum">
              <a:rPr lang="en-US" smtClean="0"/>
              <a:pPr/>
              <a:t>49</a:t>
            </a:fld>
            <a:endParaRPr lang="en-US"/>
          </a:p>
        </p:txBody>
      </p:sp>
    </p:spTree>
    <p:extLst>
      <p:ext uri="{BB962C8B-B14F-4D97-AF65-F5344CB8AC3E}">
        <p14:creationId xmlns:p14="http://schemas.microsoft.com/office/powerpoint/2010/main" val="2102798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CF56-7061-485F-BF8E-11FB0A4BF7D7}"/>
              </a:ext>
            </a:extLst>
          </p:cNvPr>
          <p:cNvSpPr>
            <a:spLocks noGrp="1"/>
          </p:cNvSpPr>
          <p:nvPr>
            <p:ph type="title"/>
          </p:nvPr>
        </p:nvSpPr>
        <p:spPr>
          <a:xfrm>
            <a:off x="712380" y="153230"/>
            <a:ext cx="11121657" cy="964592"/>
          </a:xfrm>
        </p:spPr>
        <p:txBody>
          <a:bodyPr/>
          <a:lstStyle/>
          <a:p>
            <a:r>
              <a:rPr lang="en-US">
                <a:cs typeface="Calibri"/>
              </a:rPr>
              <a:t>TELPAS Components</a:t>
            </a:r>
            <a:endParaRPr lang="en-US"/>
          </a:p>
        </p:txBody>
      </p:sp>
      <p:grpSp>
        <p:nvGrpSpPr>
          <p:cNvPr id="14" name="Group 13" descr="Table of Grades K-1&#10;Holistically rated assessments&#10;Listening, speaking, reading, and writing">
            <a:extLst>
              <a:ext uri="{FF2B5EF4-FFF2-40B4-BE49-F238E27FC236}">
                <a16:creationId xmlns:a16="http://schemas.microsoft.com/office/drawing/2014/main" id="{1037DE4E-3B24-4E0D-8114-A8152D4869BB}"/>
              </a:ext>
            </a:extLst>
          </p:cNvPr>
          <p:cNvGrpSpPr/>
          <p:nvPr/>
        </p:nvGrpSpPr>
        <p:grpSpPr>
          <a:xfrm>
            <a:off x="486597" y="965485"/>
            <a:ext cx="5029201" cy="4398708"/>
            <a:chOff x="838199" y="1893619"/>
            <a:chExt cx="5029201" cy="4398708"/>
          </a:xfrm>
        </p:grpSpPr>
        <p:sp>
          <p:nvSpPr>
            <p:cNvPr id="8" name="Rectangle 7">
              <a:extLst>
                <a:ext uri="{FF2B5EF4-FFF2-40B4-BE49-F238E27FC236}">
                  <a16:creationId xmlns:a16="http://schemas.microsoft.com/office/drawing/2014/main" id="{D9B7EE56-67D5-42F5-B770-D7A6A946E540}"/>
                </a:ext>
              </a:extLst>
            </p:cNvPr>
            <p:cNvSpPr/>
            <p:nvPr/>
          </p:nvSpPr>
          <p:spPr>
            <a:xfrm>
              <a:off x="838200" y="1893619"/>
              <a:ext cx="5029200" cy="8229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Grades K–1</a:t>
              </a:r>
            </a:p>
          </p:txBody>
        </p:sp>
        <p:sp>
          <p:nvSpPr>
            <p:cNvPr id="9" name="Rectangle 8">
              <a:extLst>
                <a:ext uri="{FF2B5EF4-FFF2-40B4-BE49-F238E27FC236}">
                  <a16:creationId xmlns:a16="http://schemas.microsoft.com/office/drawing/2014/main" id="{7401D32F-50F4-4329-9BC1-1FFE9CB71094}"/>
                </a:ext>
              </a:extLst>
            </p:cNvPr>
            <p:cNvSpPr/>
            <p:nvPr/>
          </p:nvSpPr>
          <p:spPr>
            <a:xfrm>
              <a:off x="838199" y="3615672"/>
              <a:ext cx="2651761" cy="12047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Listening</a:t>
              </a:r>
            </a:p>
          </p:txBody>
        </p:sp>
        <p:sp>
          <p:nvSpPr>
            <p:cNvPr id="10" name="Rectangle 9">
              <a:extLst>
                <a:ext uri="{FF2B5EF4-FFF2-40B4-BE49-F238E27FC236}">
                  <a16:creationId xmlns:a16="http://schemas.microsoft.com/office/drawing/2014/main" id="{156A2A81-2EF2-41FC-825A-BFF7C8ABBA32}"/>
                </a:ext>
              </a:extLst>
            </p:cNvPr>
            <p:cNvSpPr/>
            <p:nvPr/>
          </p:nvSpPr>
          <p:spPr>
            <a:xfrm>
              <a:off x="838199" y="2823161"/>
              <a:ext cx="5029199" cy="70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Holistically-rated Assessments</a:t>
              </a:r>
            </a:p>
          </p:txBody>
        </p:sp>
        <p:sp>
          <p:nvSpPr>
            <p:cNvPr id="11" name="Rectangle 10">
              <a:extLst>
                <a:ext uri="{FF2B5EF4-FFF2-40B4-BE49-F238E27FC236}">
                  <a16:creationId xmlns:a16="http://schemas.microsoft.com/office/drawing/2014/main" id="{B133355B-6578-4BDC-B3FB-E245666587AC}"/>
                </a:ext>
              </a:extLst>
            </p:cNvPr>
            <p:cNvSpPr/>
            <p:nvPr/>
          </p:nvSpPr>
          <p:spPr>
            <a:xfrm>
              <a:off x="3593918" y="3615672"/>
              <a:ext cx="2273477" cy="12047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Speaking</a:t>
              </a:r>
            </a:p>
          </p:txBody>
        </p:sp>
        <p:sp>
          <p:nvSpPr>
            <p:cNvPr id="12" name="Rectangle 11">
              <a:extLst>
                <a:ext uri="{FF2B5EF4-FFF2-40B4-BE49-F238E27FC236}">
                  <a16:creationId xmlns:a16="http://schemas.microsoft.com/office/drawing/2014/main" id="{7D529386-67F4-421D-9339-FF6E98D78B28}"/>
                </a:ext>
              </a:extLst>
            </p:cNvPr>
            <p:cNvSpPr/>
            <p:nvPr/>
          </p:nvSpPr>
          <p:spPr>
            <a:xfrm>
              <a:off x="838199" y="4928357"/>
              <a:ext cx="2651761" cy="13639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Reading</a:t>
              </a:r>
            </a:p>
          </p:txBody>
        </p:sp>
        <p:sp>
          <p:nvSpPr>
            <p:cNvPr id="13" name="Rectangle 12">
              <a:extLst>
                <a:ext uri="{FF2B5EF4-FFF2-40B4-BE49-F238E27FC236}">
                  <a16:creationId xmlns:a16="http://schemas.microsoft.com/office/drawing/2014/main" id="{80832543-F59F-42A9-BB68-9F2D98D9C6F1}"/>
                </a:ext>
              </a:extLst>
            </p:cNvPr>
            <p:cNvSpPr/>
            <p:nvPr/>
          </p:nvSpPr>
          <p:spPr>
            <a:xfrm>
              <a:off x="3593918" y="4892336"/>
              <a:ext cx="2273477" cy="139999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Writing </a:t>
              </a:r>
            </a:p>
          </p:txBody>
        </p:sp>
      </p:grpSp>
      <p:grpSp>
        <p:nvGrpSpPr>
          <p:cNvPr id="26" name="Group 25" descr="Table of Grades 2-12 &#10;Holistically rated assessments &#10;Writing&#10;Online Tests &#10;Reading&#10;Listening and Speaking">
            <a:extLst>
              <a:ext uri="{FF2B5EF4-FFF2-40B4-BE49-F238E27FC236}">
                <a16:creationId xmlns:a16="http://schemas.microsoft.com/office/drawing/2014/main" id="{0AB2EB58-5E10-4564-8CBB-67797072C692}"/>
              </a:ext>
            </a:extLst>
          </p:cNvPr>
          <p:cNvGrpSpPr/>
          <p:nvPr/>
        </p:nvGrpSpPr>
        <p:grpSpPr>
          <a:xfrm>
            <a:off x="5741575" y="956019"/>
            <a:ext cx="5580925" cy="4420013"/>
            <a:chOff x="6324602" y="1893619"/>
            <a:chExt cx="5029200" cy="4420013"/>
          </a:xfrm>
        </p:grpSpPr>
        <p:sp>
          <p:nvSpPr>
            <p:cNvPr id="20" name="Rectangle 19">
              <a:extLst>
                <a:ext uri="{FF2B5EF4-FFF2-40B4-BE49-F238E27FC236}">
                  <a16:creationId xmlns:a16="http://schemas.microsoft.com/office/drawing/2014/main" id="{25B12116-B1D0-41DB-B543-89D2324D1974}"/>
                </a:ext>
              </a:extLst>
            </p:cNvPr>
            <p:cNvSpPr/>
            <p:nvPr/>
          </p:nvSpPr>
          <p:spPr>
            <a:xfrm>
              <a:off x="8936193" y="3600008"/>
              <a:ext cx="2417608" cy="134965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Reading</a:t>
              </a:r>
            </a:p>
          </p:txBody>
        </p:sp>
        <p:sp>
          <p:nvSpPr>
            <p:cNvPr id="21" name="Rectangle 20">
              <a:extLst>
                <a:ext uri="{FF2B5EF4-FFF2-40B4-BE49-F238E27FC236}">
                  <a16:creationId xmlns:a16="http://schemas.microsoft.com/office/drawing/2014/main" id="{98900AE5-521C-442C-A4DE-5995D70BF139}"/>
                </a:ext>
              </a:extLst>
            </p:cNvPr>
            <p:cNvSpPr/>
            <p:nvPr/>
          </p:nvSpPr>
          <p:spPr>
            <a:xfrm>
              <a:off x="8936193" y="5003345"/>
              <a:ext cx="2417608" cy="12984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Listening and Speaking</a:t>
              </a:r>
            </a:p>
          </p:txBody>
        </p:sp>
        <p:sp>
          <p:nvSpPr>
            <p:cNvPr id="22" name="Content Placeholder 6">
              <a:extLst>
                <a:ext uri="{FF2B5EF4-FFF2-40B4-BE49-F238E27FC236}">
                  <a16:creationId xmlns:a16="http://schemas.microsoft.com/office/drawing/2014/main" id="{48EFB934-EDAA-431B-B451-AEDC518976C0}"/>
                </a:ext>
              </a:extLst>
            </p:cNvPr>
            <p:cNvSpPr txBox="1">
              <a:spLocks/>
            </p:cNvSpPr>
            <p:nvPr/>
          </p:nvSpPr>
          <p:spPr>
            <a:xfrm>
              <a:off x="6324602" y="1893619"/>
              <a:ext cx="5029200" cy="8229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3200"/>
                <a:t>Grades 2–12</a:t>
              </a:r>
            </a:p>
          </p:txBody>
        </p:sp>
        <p:sp>
          <p:nvSpPr>
            <p:cNvPr id="23" name="Rectangle 22">
              <a:extLst>
                <a:ext uri="{FF2B5EF4-FFF2-40B4-BE49-F238E27FC236}">
                  <a16:creationId xmlns:a16="http://schemas.microsoft.com/office/drawing/2014/main" id="{E441A725-1171-4399-B003-DD9103DCACF1}"/>
                </a:ext>
              </a:extLst>
            </p:cNvPr>
            <p:cNvSpPr/>
            <p:nvPr/>
          </p:nvSpPr>
          <p:spPr>
            <a:xfrm>
              <a:off x="6324602" y="2823161"/>
              <a:ext cx="2519123" cy="731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Holistically-rated Assessments </a:t>
              </a:r>
            </a:p>
          </p:txBody>
        </p:sp>
        <p:sp>
          <p:nvSpPr>
            <p:cNvPr id="24" name="Rectangle 23">
              <a:extLst>
                <a:ext uri="{FF2B5EF4-FFF2-40B4-BE49-F238E27FC236}">
                  <a16:creationId xmlns:a16="http://schemas.microsoft.com/office/drawing/2014/main" id="{E6735E1C-BF9B-4F38-B8C8-463901BA84B8}"/>
                </a:ext>
              </a:extLst>
            </p:cNvPr>
            <p:cNvSpPr/>
            <p:nvPr/>
          </p:nvSpPr>
          <p:spPr>
            <a:xfrm>
              <a:off x="8936193" y="2823161"/>
              <a:ext cx="2417609" cy="73152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Online Tests</a:t>
              </a:r>
            </a:p>
          </p:txBody>
        </p:sp>
        <p:sp>
          <p:nvSpPr>
            <p:cNvPr id="25" name="Rectangle 24">
              <a:extLst>
                <a:ext uri="{FF2B5EF4-FFF2-40B4-BE49-F238E27FC236}">
                  <a16:creationId xmlns:a16="http://schemas.microsoft.com/office/drawing/2014/main" id="{141A3637-6967-480E-BF46-D8E30AC5ADDC}"/>
                </a:ext>
              </a:extLst>
            </p:cNvPr>
            <p:cNvSpPr/>
            <p:nvPr/>
          </p:nvSpPr>
          <p:spPr>
            <a:xfrm>
              <a:off x="6324602" y="3636978"/>
              <a:ext cx="2519122" cy="267665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a:p>
            <a:p>
              <a:pPr algn="ctr"/>
              <a:r>
                <a:rPr lang="en-US" sz="2400"/>
                <a:t>Writing</a:t>
              </a:r>
            </a:p>
          </p:txBody>
        </p:sp>
      </p:grpSp>
      <p:sp>
        <p:nvSpPr>
          <p:cNvPr id="3" name="TextBox 2">
            <a:extLst>
              <a:ext uri="{FF2B5EF4-FFF2-40B4-BE49-F238E27FC236}">
                <a16:creationId xmlns:a16="http://schemas.microsoft.com/office/drawing/2014/main" id="{19532533-7AA2-4A81-93D4-F0FD000016E7}"/>
              </a:ext>
            </a:extLst>
          </p:cNvPr>
          <p:cNvSpPr txBox="1"/>
          <p:nvPr/>
        </p:nvSpPr>
        <p:spPr>
          <a:xfrm>
            <a:off x="486597" y="5462649"/>
            <a:ext cx="10835902" cy="461665"/>
          </a:xfrm>
          <a:prstGeom prst="rect">
            <a:avLst/>
          </a:prstGeom>
          <a:solidFill>
            <a:schemeClr val="accent6">
              <a:lumMod val="40000"/>
              <a:lumOff val="60000"/>
            </a:schemeClr>
          </a:solidFill>
          <a:ln w="12700">
            <a:solidFill>
              <a:srgbClr val="002060"/>
            </a:solidFill>
          </a:ln>
        </p:spPr>
        <p:txBody>
          <a:bodyPr wrap="square" rtlCol="0">
            <a:spAutoFit/>
          </a:bodyPr>
          <a:lstStyle/>
          <a:p>
            <a:r>
              <a:rPr lang="en-US" sz="2400"/>
              <a:t>TELPAS administration window is February 21</a:t>
            </a:r>
            <a:r>
              <a:rPr lang="en-US" sz="2400" baseline="30000"/>
              <a:t>st</a:t>
            </a:r>
            <a:r>
              <a:rPr lang="en-US" sz="2400"/>
              <a:t> to April 1</a:t>
            </a:r>
            <a:r>
              <a:rPr lang="en-US" sz="2400" baseline="30000"/>
              <a:t>st</a:t>
            </a:r>
            <a:r>
              <a:rPr lang="en-US" sz="2400"/>
              <a:t>. </a:t>
            </a:r>
          </a:p>
        </p:txBody>
      </p:sp>
      <p:sp>
        <p:nvSpPr>
          <p:cNvPr id="6" name="Slide Number Placeholder 5">
            <a:extLst>
              <a:ext uri="{FF2B5EF4-FFF2-40B4-BE49-F238E27FC236}">
                <a16:creationId xmlns:a16="http://schemas.microsoft.com/office/drawing/2014/main" id="{AF690019-4965-4B1B-A4C9-9F4F4234353F}"/>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060120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DBB0-F16D-4010-81F0-1D7A2AB163A8}"/>
              </a:ext>
            </a:extLst>
          </p:cNvPr>
          <p:cNvSpPr>
            <a:spLocks noGrp="1"/>
          </p:cNvSpPr>
          <p:nvPr>
            <p:ph type="title"/>
          </p:nvPr>
        </p:nvSpPr>
        <p:spPr/>
        <p:txBody>
          <a:bodyPr>
            <a:normAutofit fontScale="90000"/>
          </a:bodyPr>
          <a:lstStyle/>
          <a:p>
            <a:r>
              <a:rPr lang="en-US"/>
              <a:t>Designated Supports for TELPAS Writing Field-Test Questions: Policy Information Overview</a:t>
            </a:r>
          </a:p>
        </p:txBody>
      </p:sp>
      <p:sp>
        <p:nvSpPr>
          <p:cNvPr id="3" name="Content Placeholder 2">
            <a:extLst>
              <a:ext uri="{FF2B5EF4-FFF2-40B4-BE49-F238E27FC236}">
                <a16:creationId xmlns:a16="http://schemas.microsoft.com/office/drawing/2014/main" id="{BC8DD7D3-BDD5-4799-B372-529F1C3FAC17}"/>
              </a:ext>
            </a:extLst>
          </p:cNvPr>
          <p:cNvSpPr>
            <a:spLocks noGrp="1"/>
          </p:cNvSpPr>
          <p:nvPr>
            <p:ph idx="1"/>
          </p:nvPr>
        </p:nvSpPr>
        <p:spPr>
          <a:xfrm>
            <a:off x="712380" y="1253330"/>
            <a:ext cx="10623762" cy="4648705"/>
          </a:xfrm>
        </p:spPr>
        <p:txBody>
          <a:bodyPr/>
          <a:lstStyle/>
          <a:p>
            <a:r>
              <a:rPr lang="en-US"/>
              <a:t>A designated support should only be provided if the student meets the eligibility criterion/criteria. </a:t>
            </a:r>
          </a:p>
          <a:p>
            <a:r>
              <a:rPr lang="en-US"/>
              <a:t>It will not be required for the applicable committee to meet or document the designated support provided to a student for the TELPAS writing field-test questions; however, the student must meet the eligibility criterion/criteria and the designation should be based on the student’s need for the designated support. </a:t>
            </a:r>
          </a:p>
          <a:p>
            <a:r>
              <a:rPr lang="en-US"/>
              <a:t>The correct attribute(s) for a student’s designated support(s) for the TELPAS writing field-test questions should be noted in TIDE. </a:t>
            </a:r>
          </a:p>
        </p:txBody>
      </p:sp>
      <p:sp>
        <p:nvSpPr>
          <p:cNvPr id="4" name="Slide Number Placeholder 3">
            <a:extLst>
              <a:ext uri="{FF2B5EF4-FFF2-40B4-BE49-F238E27FC236}">
                <a16:creationId xmlns:a16="http://schemas.microsoft.com/office/drawing/2014/main" id="{E9330D47-BA24-46F0-9913-7C29F680BACA}"/>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1703248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DE28-5923-427A-B56A-8BF4A3DB045A}"/>
              </a:ext>
            </a:extLst>
          </p:cNvPr>
          <p:cNvSpPr>
            <a:spLocks noGrp="1"/>
          </p:cNvSpPr>
          <p:nvPr>
            <p:ph type="title"/>
          </p:nvPr>
        </p:nvSpPr>
        <p:spPr/>
        <p:txBody>
          <a:bodyPr>
            <a:normAutofit fontScale="90000"/>
          </a:bodyPr>
          <a:lstStyle/>
          <a:p>
            <a:r>
              <a:rPr lang="en-US"/>
              <a:t>Designated Supports for TELPAS Writing Field-Test Questions</a:t>
            </a:r>
          </a:p>
        </p:txBody>
      </p:sp>
      <p:sp>
        <p:nvSpPr>
          <p:cNvPr id="3" name="Content Placeholder 2">
            <a:extLst>
              <a:ext uri="{FF2B5EF4-FFF2-40B4-BE49-F238E27FC236}">
                <a16:creationId xmlns:a16="http://schemas.microsoft.com/office/drawing/2014/main" id="{98A39ED7-7165-4D5E-8770-FFCE54083D2C}"/>
              </a:ext>
            </a:extLst>
          </p:cNvPr>
          <p:cNvSpPr>
            <a:spLocks noGrp="1"/>
          </p:cNvSpPr>
          <p:nvPr>
            <p:ph idx="1"/>
          </p:nvPr>
        </p:nvSpPr>
        <p:spPr>
          <a:xfrm>
            <a:off x="535172" y="1080015"/>
            <a:ext cx="11121656" cy="4351338"/>
          </a:xfrm>
        </p:spPr>
        <p:txBody>
          <a:bodyPr/>
          <a:lstStyle/>
          <a:p>
            <a:r>
              <a:rPr lang="en-US"/>
              <a:t>Basic Transcribing and Complex Transcribing have been identified as designated supports that may be provided to students for the TELPAS writing field-test items.</a:t>
            </a:r>
          </a:p>
          <a:p>
            <a:r>
              <a:rPr lang="en-US"/>
              <a:t>However, the actual type of support provided for the TELPAS writing field-test questions varies from what is allowed for STAAR and what is currently included in the accommodation policy documents.</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84EB10F-342A-475A-A40F-9F53816FEBB5}"/>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676566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BEBA-04DF-41F0-9273-23D6477BC95B}"/>
              </a:ext>
            </a:extLst>
          </p:cNvPr>
          <p:cNvSpPr>
            <a:spLocks noGrp="1"/>
          </p:cNvSpPr>
          <p:nvPr>
            <p:ph type="title"/>
          </p:nvPr>
        </p:nvSpPr>
        <p:spPr/>
        <p:txBody>
          <a:bodyPr>
            <a:normAutofit fontScale="90000"/>
          </a:bodyPr>
          <a:lstStyle/>
          <a:p>
            <a:r>
              <a:rPr lang="en-US"/>
              <a:t>Overview of Basic Transcribing for TELPAS Writing Field-Test Questions</a:t>
            </a:r>
          </a:p>
        </p:txBody>
      </p:sp>
      <p:sp>
        <p:nvSpPr>
          <p:cNvPr id="3" name="Content Placeholder 2">
            <a:extLst>
              <a:ext uri="{FF2B5EF4-FFF2-40B4-BE49-F238E27FC236}">
                <a16:creationId xmlns:a16="http://schemas.microsoft.com/office/drawing/2014/main" id="{21AF3486-0BF3-45D5-B2B3-3B6AEF2D01B5}"/>
              </a:ext>
            </a:extLst>
          </p:cNvPr>
          <p:cNvSpPr>
            <a:spLocks noGrp="1"/>
          </p:cNvSpPr>
          <p:nvPr>
            <p:ph idx="1"/>
          </p:nvPr>
        </p:nvSpPr>
        <p:spPr>
          <a:xfrm>
            <a:off x="597083" y="1322604"/>
            <a:ext cx="10623762" cy="3544300"/>
          </a:xfrm>
        </p:spPr>
        <p:txBody>
          <a:bodyPr/>
          <a:lstStyle/>
          <a:p>
            <a:r>
              <a:rPr lang="en-US"/>
              <a:t>For the purpose of the TELPAS writing field-test questions, basic transcribing includes only the following:</a:t>
            </a:r>
          </a:p>
          <a:p>
            <a:pPr lvl="1"/>
            <a:r>
              <a:rPr lang="en-US"/>
              <a:t>The student points to responses on the computer screen for test questions.</a:t>
            </a:r>
          </a:p>
          <a:p>
            <a:pPr lvl="1"/>
            <a:r>
              <a:rPr lang="en-US"/>
              <a:t>The student dictates or signs responses for test questions.</a:t>
            </a:r>
          </a:p>
          <a:p>
            <a:pPr lvl="1"/>
            <a:r>
              <a:rPr lang="en-US"/>
              <a:t>The student writes responses on another workspace (e.g., scratch paper, dry erase board) for test questions or the writing prompt.</a:t>
            </a:r>
          </a:p>
          <a:p>
            <a:pPr lvl="1"/>
            <a:r>
              <a:rPr lang="en-US"/>
              <a:t>The student uses speech-to-text (STT) technology to indicate responses for the writing prompt, including use of the online embedded support in TDS.</a:t>
            </a:r>
          </a:p>
        </p:txBody>
      </p:sp>
      <p:sp>
        <p:nvSpPr>
          <p:cNvPr id="5" name="TextBox 4">
            <a:extLst>
              <a:ext uri="{FF2B5EF4-FFF2-40B4-BE49-F238E27FC236}">
                <a16:creationId xmlns:a16="http://schemas.microsoft.com/office/drawing/2014/main" id="{46FCE0F1-839D-4B3C-B4E5-A55C960CF144}"/>
              </a:ext>
            </a:extLst>
          </p:cNvPr>
          <p:cNvSpPr txBox="1"/>
          <p:nvPr/>
        </p:nvSpPr>
        <p:spPr>
          <a:xfrm>
            <a:off x="928255" y="5084618"/>
            <a:ext cx="9961418" cy="646331"/>
          </a:xfrm>
          <a:prstGeom prst="rect">
            <a:avLst/>
          </a:prstGeom>
          <a:solidFill>
            <a:schemeClr val="accent1">
              <a:lumMod val="40000"/>
              <a:lumOff val="60000"/>
            </a:schemeClr>
          </a:solidFill>
          <a:ln>
            <a:solidFill>
              <a:schemeClr val="bg2">
                <a:lumMod val="50000"/>
              </a:schemeClr>
            </a:solidFill>
          </a:ln>
        </p:spPr>
        <p:txBody>
          <a:bodyPr wrap="square" rtlCol="0">
            <a:spAutoFit/>
          </a:bodyPr>
          <a:lstStyle/>
          <a:p>
            <a:r>
              <a:rPr lang="en-US"/>
              <a:t>Refer to 2021-2022 Accommodations for TELPAS Writing Field-Test Questions Guidance document for additional policy information and guidance on Basic Transcribing for writing field-test items. </a:t>
            </a:r>
          </a:p>
        </p:txBody>
      </p:sp>
      <p:sp>
        <p:nvSpPr>
          <p:cNvPr id="4" name="Slide Number Placeholder 3">
            <a:extLst>
              <a:ext uri="{FF2B5EF4-FFF2-40B4-BE49-F238E27FC236}">
                <a16:creationId xmlns:a16="http://schemas.microsoft.com/office/drawing/2014/main" id="{76DD32C3-42BC-4EB6-BC58-20792775B2D2}"/>
              </a:ext>
            </a:extLst>
          </p:cNvPr>
          <p:cNvSpPr>
            <a:spLocks noGrp="1"/>
          </p:cNvSpPr>
          <p:nvPr>
            <p:ph type="sldNum" sz="quarter" idx="4"/>
          </p:nvPr>
        </p:nvSpPr>
        <p:spPr/>
        <p:txBody>
          <a:bodyPr/>
          <a:lstStyle/>
          <a:p>
            <a:fld id="{69C126A4-BD19-47E2-8A0E-0DE1B9D8C925}" type="slidenum">
              <a:rPr lang="en-US" smtClean="0"/>
              <a:pPr/>
              <a:t>52</a:t>
            </a:fld>
            <a:endParaRPr lang="en-US"/>
          </a:p>
        </p:txBody>
      </p:sp>
    </p:spTree>
    <p:extLst>
      <p:ext uri="{BB962C8B-B14F-4D97-AF65-F5344CB8AC3E}">
        <p14:creationId xmlns:p14="http://schemas.microsoft.com/office/powerpoint/2010/main" val="1636339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7FEB-868E-4A28-BE3E-4A740E6DFFA8}"/>
              </a:ext>
            </a:extLst>
          </p:cNvPr>
          <p:cNvSpPr>
            <a:spLocks noGrp="1"/>
          </p:cNvSpPr>
          <p:nvPr>
            <p:ph type="title"/>
          </p:nvPr>
        </p:nvSpPr>
        <p:spPr/>
        <p:txBody>
          <a:bodyPr>
            <a:normAutofit fontScale="90000"/>
          </a:bodyPr>
          <a:lstStyle/>
          <a:p>
            <a:r>
              <a:rPr lang="en-US"/>
              <a:t>Overview of Complex Transcribing for TELPAS Writing Field-Test Questions </a:t>
            </a:r>
          </a:p>
        </p:txBody>
      </p:sp>
      <p:sp>
        <p:nvSpPr>
          <p:cNvPr id="3" name="Content Placeholder 2">
            <a:extLst>
              <a:ext uri="{FF2B5EF4-FFF2-40B4-BE49-F238E27FC236}">
                <a16:creationId xmlns:a16="http://schemas.microsoft.com/office/drawing/2014/main" id="{06E3FA7E-95E9-4FB6-8A24-D076A6336124}"/>
              </a:ext>
            </a:extLst>
          </p:cNvPr>
          <p:cNvSpPr>
            <a:spLocks noGrp="1"/>
          </p:cNvSpPr>
          <p:nvPr>
            <p:ph idx="1"/>
          </p:nvPr>
        </p:nvSpPr>
        <p:spPr>
          <a:xfrm>
            <a:off x="712380" y="1253331"/>
            <a:ext cx="10623762" cy="4351338"/>
          </a:xfrm>
        </p:spPr>
        <p:txBody>
          <a:bodyPr/>
          <a:lstStyle/>
          <a:p>
            <a:pPr>
              <a:spcAft>
                <a:spcPts val="600"/>
              </a:spcAft>
            </a:pPr>
            <a:r>
              <a:rPr lang="en-US" sz="2400"/>
              <a:t>In order for a student to receive complex transcribing, the student must meet all the following eligibility:</a:t>
            </a:r>
          </a:p>
          <a:p>
            <a:pPr lvl="1"/>
            <a:r>
              <a:rPr lang="en-US" sz="2000"/>
              <a:t>The student routinely and effectively uses this designated support during classroom instruction and classroom testing;</a:t>
            </a:r>
          </a:p>
          <a:p>
            <a:pPr lvl="1"/>
            <a:r>
              <a:rPr lang="en-US" sz="2000"/>
              <a:t>The student is unable to effectively use Basic Transcribing to address this need; and</a:t>
            </a:r>
          </a:p>
          <a:p>
            <a:pPr lvl="1"/>
            <a:r>
              <a:rPr lang="en-US" sz="2000"/>
              <a:t>The student has a physically disabling condition (e.g., muscular dystrophy, cerebral palsy, arthritis) that prevents him or her from independently and effectively recording responses in the space provided in the Test Delivery System (TDS).</a:t>
            </a:r>
          </a:p>
          <a:p>
            <a:r>
              <a:rPr lang="en-US" sz="2400"/>
              <a:t>Complex transcribing generally requires an Accommodation Request Form (ARF) to be submitted for TEA approval. However, for the purpose of the TELPAS writing field-test questions, an ARF will not need to be submitted for TEA approval. </a:t>
            </a:r>
          </a:p>
          <a:p>
            <a:endParaRPr lang="en-US" sz="2400"/>
          </a:p>
        </p:txBody>
      </p:sp>
      <p:sp>
        <p:nvSpPr>
          <p:cNvPr id="5" name="TextBox 4">
            <a:extLst>
              <a:ext uri="{FF2B5EF4-FFF2-40B4-BE49-F238E27FC236}">
                <a16:creationId xmlns:a16="http://schemas.microsoft.com/office/drawing/2014/main" id="{8A51BF1F-0053-4145-AD32-7D651E670AC4}"/>
              </a:ext>
            </a:extLst>
          </p:cNvPr>
          <p:cNvSpPr txBox="1"/>
          <p:nvPr/>
        </p:nvSpPr>
        <p:spPr>
          <a:xfrm>
            <a:off x="928255" y="5084618"/>
            <a:ext cx="9961418" cy="646331"/>
          </a:xfrm>
          <a:prstGeom prst="rect">
            <a:avLst/>
          </a:prstGeom>
          <a:solidFill>
            <a:schemeClr val="accent1">
              <a:lumMod val="40000"/>
              <a:lumOff val="60000"/>
            </a:schemeClr>
          </a:solidFill>
          <a:ln>
            <a:solidFill>
              <a:schemeClr val="bg2">
                <a:lumMod val="50000"/>
              </a:schemeClr>
            </a:solidFill>
          </a:ln>
        </p:spPr>
        <p:txBody>
          <a:bodyPr wrap="square" rtlCol="0">
            <a:spAutoFit/>
          </a:bodyPr>
          <a:lstStyle/>
          <a:p>
            <a:r>
              <a:rPr lang="en-US"/>
              <a:t>Refer to 2021-2022 Accommodations for TELPAS Writing Field-Test Questions Guidance document for additional policy information and guidance for Complex Transcribing for writing field-test items. </a:t>
            </a:r>
          </a:p>
        </p:txBody>
      </p:sp>
      <p:sp>
        <p:nvSpPr>
          <p:cNvPr id="4" name="Slide Number Placeholder 3">
            <a:extLst>
              <a:ext uri="{FF2B5EF4-FFF2-40B4-BE49-F238E27FC236}">
                <a16:creationId xmlns:a16="http://schemas.microsoft.com/office/drawing/2014/main" id="{523E717E-4438-40BF-8471-7AFC10C82A5A}"/>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2355863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3C38-8B4C-46DB-A058-29E3ABD896CD}"/>
              </a:ext>
            </a:extLst>
          </p:cNvPr>
          <p:cNvSpPr>
            <a:spLocks noGrp="1"/>
          </p:cNvSpPr>
          <p:nvPr>
            <p:ph type="title"/>
          </p:nvPr>
        </p:nvSpPr>
        <p:spPr>
          <a:xfrm>
            <a:off x="712380" y="403233"/>
            <a:ext cx="11121657" cy="751350"/>
          </a:xfrm>
        </p:spPr>
        <p:txBody>
          <a:bodyPr>
            <a:normAutofit fontScale="90000"/>
          </a:bodyPr>
          <a:lstStyle/>
          <a:p>
            <a:r>
              <a:rPr lang="en-US"/>
              <a:t>Text-to-Speech (TTS) for Embedded TELPAS Writing Field-Test Items</a:t>
            </a:r>
          </a:p>
        </p:txBody>
      </p:sp>
      <p:sp>
        <p:nvSpPr>
          <p:cNvPr id="3" name="Content Placeholder 2">
            <a:extLst>
              <a:ext uri="{FF2B5EF4-FFF2-40B4-BE49-F238E27FC236}">
                <a16:creationId xmlns:a16="http://schemas.microsoft.com/office/drawing/2014/main" id="{BD5B4ABB-A7AB-437F-9FCF-2B1ED3F5F0F4}"/>
              </a:ext>
            </a:extLst>
          </p:cNvPr>
          <p:cNvSpPr>
            <a:spLocks noGrp="1"/>
          </p:cNvSpPr>
          <p:nvPr>
            <p:ph idx="1"/>
          </p:nvPr>
        </p:nvSpPr>
        <p:spPr/>
        <p:txBody>
          <a:bodyPr/>
          <a:lstStyle/>
          <a:p>
            <a:r>
              <a:rPr lang="en-US"/>
              <a:t>Text-to-Speech (TTS) will be provided for the prompts of TELPAS writing field-test questions for all students. </a:t>
            </a:r>
          </a:p>
          <a:p>
            <a:pPr lvl="1"/>
            <a:r>
              <a:rPr lang="en-US"/>
              <a:t>Students do not need to meet eligibility criteria for text-to-speech. </a:t>
            </a:r>
          </a:p>
          <a:p>
            <a:pPr lvl="1"/>
            <a:r>
              <a:rPr lang="en-US"/>
              <a:t>TTS is not automatic. Students must select any eligible text to be read aloud. </a:t>
            </a:r>
          </a:p>
          <a:p>
            <a:r>
              <a:rPr lang="en-US"/>
              <a:t>Due to the TTS for the embedded writing field-test items, students will need access to headphones and a keyboard for the online TELPAS reading test.</a:t>
            </a:r>
          </a:p>
          <a:p>
            <a:r>
              <a:rPr lang="en-US"/>
              <a:t>Students that need speech-to-text (STT), will require headphones with microphones. As a reminder, students need to meet eligibility criteria for STT. </a:t>
            </a:r>
          </a:p>
        </p:txBody>
      </p:sp>
      <p:sp>
        <p:nvSpPr>
          <p:cNvPr id="4" name="Slide Number Placeholder 3">
            <a:extLst>
              <a:ext uri="{FF2B5EF4-FFF2-40B4-BE49-F238E27FC236}">
                <a16:creationId xmlns:a16="http://schemas.microsoft.com/office/drawing/2014/main" id="{5C4409B2-933D-42A2-961A-5D92FE49A83A}"/>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2810806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3211-0B6A-4D82-8639-36D07BA19155}"/>
              </a:ext>
            </a:extLst>
          </p:cNvPr>
          <p:cNvSpPr>
            <a:spLocks noGrp="1"/>
          </p:cNvSpPr>
          <p:nvPr>
            <p:ph type="title"/>
          </p:nvPr>
        </p:nvSpPr>
        <p:spPr/>
        <p:txBody>
          <a:bodyPr/>
          <a:lstStyle/>
          <a:p>
            <a:r>
              <a:rPr lang="en-US"/>
              <a:t>TELPAS Writing Item Sampler Set</a:t>
            </a:r>
          </a:p>
        </p:txBody>
      </p:sp>
      <p:sp>
        <p:nvSpPr>
          <p:cNvPr id="3" name="Content Placeholder 2">
            <a:extLst>
              <a:ext uri="{FF2B5EF4-FFF2-40B4-BE49-F238E27FC236}">
                <a16:creationId xmlns:a16="http://schemas.microsoft.com/office/drawing/2014/main" id="{52652F29-3A9B-4E0D-A58C-1A35A38ECEDD}"/>
              </a:ext>
            </a:extLst>
          </p:cNvPr>
          <p:cNvSpPr>
            <a:spLocks noGrp="1"/>
          </p:cNvSpPr>
          <p:nvPr>
            <p:ph idx="1"/>
          </p:nvPr>
        </p:nvSpPr>
        <p:spPr>
          <a:xfrm>
            <a:off x="353569" y="1202489"/>
            <a:ext cx="11480468" cy="4862783"/>
          </a:xfrm>
        </p:spPr>
        <p:txBody>
          <a:bodyPr/>
          <a:lstStyle/>
          <a:p>
            <a:r>
              <a:rPr lang="en-US"/>
              <a:t>A TELPAS writing item sampler set will soon be available. </a:t>
            </a:r>
          </a:p>
          <a:p>
            <a:r>
              <a:rPr lang="en-US"/>
              <a:t>The sampler set </a:t>
            </a:r>
            <a:r>
              <a:rPr lang="en-US" sz="2800">
                <a:ea typeface="+mn-lt"/>
                <a:cs typeface="+mn-lt"/>
              </a:rPr>
              <a:t>will reflect the format and features of the writing items. It is not grade cluster specific. </a:t>
            </a:r>
          </a:p>
          <a:p>
            <a:r>
              <a:rPr lang="en-US" sz="2800">
                <a:ea typeface="+mn-lt"/>
                <a:cs typeface="+mn-lt"/>
              </a:rPr>
              <a:t>The purpose of the writing sampler set is to familiarize students with the online interface, the available tools, and the different types of writing items (constructed response and text entry items).</a:t>
            </a:r>
          </a:p>
          <a:p>
            <a:r>
              <a:rPr lang="en-US" sz="2800">
                <a:ea typeface="+mn-lt"/>
                <a:cs typeface="+mn-lt"/>
              </a:rPr>
              <a:t>Sample items are comparable to what is on the actual test </a:t>
            </a:r>
          </a:p>
          <a:p>
            <a:pPr marL="1143000" lvl="1" indent="-457200">
              <a:lnSpc>
                <a:spcPct val="100000"/>
              </a:lnSpc>
              <a:spcAft>
                <a:spcPct val="0"/>
              </a:spcAft>
              <a:buClr>
                <a:schemeClr val="accent1"/>
              </a:buClr>
            </a:pPr>
            <a:r>
              <a:rPr lang="en-US" sz="2800">
                <a:ea typeface="+mn-lt"/>
                <a:cs typeface="+mn-lt"/>
              </a:rPr>
              <a:t>should not be used to evaluate a student’s level of language proficiency</a:t>
            </a:r>
          </a:p>
          <a:p>
            <a:pPr marL="1143000" lvl="1" indent="-457200">
              <a:lnSpc>
                <a:spcPct val="100000"/>
              </a:lnSpc>
              <a:spcAft>
                <a:spcPct val="0"/>
              </a:spcAft>
              <a:buClr>
                <a:schemeClr val="accent1"/>
              </a:buClr>
            </a:pPr>
            <a:r>
              <a:rPr lang="en-US" sz="2800">
                <a:ea typeface="+mn-lt"/>
                <a:cs typeface="+mn-lt"/>
              </a:rPr>
              <a:t>not a true reflection of the various difficulty levels of items on the test</a:t>
            </a:r>
          </a:p>
          <a:p>
            <a:endParaRPr lang="en-US"/>
          </a:p>
        </p:txBody>
      </p:sp>
      <p:sp>
        <p:nvSpPr>
          <p:cNvPr id="4" name="Slide Number Placeholder 3">
            <a:extLst>
              <a:ext uri="{FF2B5EF4-FFF2-40B4-BE49-F238E27FC236}">
                <a16:creationId xmlns:a16="http://schemas.microsoft.com/office/drawing/2014/main" id="{920CFC08-A54A-4061-937C-B71622801CE9}"/>
              </a:ext>
            </a:extLst>
          </p:cNvPr>
          <p:cNvSpPr>
            <a:spLocks noGrp="1"/>
          </p:cNvSpPr>
          <p:nvPr>
            <p:ph type="sldNum" sz="quarter" idx="4"/>
          </p:nvPr>
        </p:nvSpPr>
        <p:spPr/>
        <p:txBody>
          <a:bodyPr/>
          <a:lstStyle/>
          <a:p>
            <a:fld id="{69C126A4-BD19-47E2-8A0E-0DE1B9D8C925}" type="slidenum">
              <a:rPr lang="en-US" smtClean="0"/>
              <a:pPr/>
              <a:t>55</a:t>
            </a:fld>
            <a:endParaRPr lang="en-US"/>
          </a:p>
        </p:txBody>
      </p:sp>
    </p:spTree>
    <p:extLst>
      <p:ext uri="{BB962C8B-B14F-4D97-AF65-F5344CB8AC3E}">
        <p14:creationId xmlns:p14="http://schemas.microsoft.com/office/powerpoint/2010/main" val="4062903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8137-4FC4-41A2-8D8E-2ADBAAF5390C}"/>
              </a:ext>
            </a:extLst>
          </p:cNvPr>
          <p:cNvSpPr>
            <a:spLocks noGrp="1"/>
          </p:cNvSpPr>
          <p:nvPr>
            <p:ph type="title"/>
          </p:nvPr>
        </p:nvSpPr>
        <p:spPr/>
        <p:txBody>
          <a:bodyPr/>
          <a:lstStyle/>
          <a:p>
            <a:r>
              <a:rPr lang="en-US"/>
              <a:t>Scheduling Online TELPAS Tests</a:t>
            </a:r>
          </a:p>
        </p:txBody>
      </p:sp>
      <p:sp>
        <p:nvSpPr>
          <p:cNvPr id="3" name="Content Placeholder 2">
            <a:extLst>
              <a:ext uri="{FF2B5EF4-FFF2-40B4-BE49-F238E27FC236}">
                <a16:creationId xmlns:a16="http://schemas.microsoft.com/office/drawing/2014/main" id="{03FE49B5-FD58-4653-AC82-D6D3F8745D43}"/>
              </a:ext>
            </a:extLst>
          </p:cNvPr>
          <p:cNvSpPr>
            <a:spLocks noGrp="1"/>
          </p:cNvSpPr>
          <p:nvPr>
            <p:ph idx="1"/>
          </p:nvPr>
        </p:nvSpPr>
        <p:spPr/>
        <p:txBody>
          <a:bodyPr/>
          <a:lstStyle/>
          <a:p>
            <a:r>
              <a:rPr lang="en-US">
                <a:effectLst/>
              </a:rPr>
              <a:t>TELPAS online tests are not timed. </a:t>
            </a:r>
          </a:p>
          <a:p>
            <a:r>
              <a:rPr lang="en-US">
                <a:effectLst/>
              </a:rPr>
              <a:t>Students must be allowed to work at their</a:t>
            </a:r>
            <a:r>
              <a:rPr lang="en-US"/>
              <a:t> </a:t>
            </a:r>
            <a:r>
              <a:rPr lang="en-US">
                <a:effectLst/>
              </a:rPr>
              <a:t>individual speed. Once a student begins a test, he or she must complete it on the same day. </a:t>
            </a:r>
          </a:p>
          <a:p>
            <a:r>
              <a:rPr lang="en-US">
                <a:effectLst/>
              </a:rPr>
              <a:t>Districts are not required to test beyond regular school hours but are free to do so if they choose.</a:t>
            </a:r>
          </a:p>
          <a:p>
            <a:r>
              <a:rPr lang="en-US">
                <a:effectLst/>
              </a:rPr>
              <a:t>Districts should exercise judgment about starting a test session after lunch, as some students may not have enough time to work at their</a:t>
            </a:r>
            <a:r>
              <a:rPr lang="en-US"/>
              <a:t> </a:t>
            </a:r>
            <a:r>
              <a:rPr lang="en-US">
                <a:effectLst/>
              </a:rPr>
              <a:t>individual speed to respond to the test questions before the end of the school day.</a:t>
            </a:r>
            <a:endParaRPr lang="en-US"/>
          </a:p>
        </p:txBody>
      </p:sp>
      <p:sp>
        <p:nvSpPr>
          <p:cNvPr id="4" name="Slide Number Placeholder 3">
            <a:extLst>
              <a:ext uri="{FF2B5EF4-FFF2-40B4-BE49-F238E27FC236}">
                <a16:creationId xmlns:a16="http://schemas.microsoft.com/office/drawing/2014/main" id="{AA792445-E522-4AC6-95D5-1825A1A0F1FA}"/>
              </a:ext>
            </a:extLst>
          </p:cNvPr>
          <p:cNvSpPr>
            <a:spLocks noGrp="1"/>
          </p:cNvSpPr>
          <p:nvPr>
            <p:ph type="sldNum" sz="quarter" idx="4"/>
          </p:nvPr>
        </p:nvSpPr>
        <p:spPr/>
        <p:txBody>
          <a:bodyPr/>
          <a:lstStyle/>
          <a:p>
            <a:fld id="{69C126A4-BD19-47E2-8A0E-0DE1B9D8C925}" type="slidenum">
              <a:rPr lang="en-US" smtClean="0"/>
              <a:pPr/>
              <a:t>56</a:t>
            </a:fld>
            <a:endParaRPr lang="en-US"/>
          </a:p>
        </p:txBody>
      </p:sp>
    </p:spTree>
    <p:extLst>
      <p:ext uri="{BB962C8B-B14F-4D97-AF65-F5344CB8AC3E}">
        <p14:creationId xmlns:p14="http://schemas.microsoft.com/office/powerpoint/2010/main" val="1434473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3C54-0BC9-4152-9885-146784515161}"/>
              </a:ext>
            </a:extLst>
          </p:cNvPr>
          <p:cNvSpPr>
            <a:spLocks noGrp="1"/>
          </p:cNvSpPr>
          <p:nvPr>
            <p:ph type="title"/>
          </p:nvPr>
        </p:nvSpPr>
        <p:spPr/>
        <p:txBody>
          <a:bodyPr/>
          <a:lstStyle/>
          <a:p>
            <a:r>
              <a:rPr lang="en-US">
                <a:cs typeface="Calibri"/>
              </a:rPr>
              <a:t>Braille Version of TELPAS Reading</a:t>
            </a:r>
            <a:endParaRPr lang="en-US"/>
          </a:p>
        </p:txBody>
      </p:sp>
      <p:sp>
        <p:nvSpPr>
          <p:cNvPr id="5" name="Explosion: 8 Points 5" descr="New icon">
            <a:extLst>
              <a:ext uri="{FF2B5EF4-FFF2-40B4-BE49-F238E27FC236}">
                <a16:creationId xmlns:a16="http://schemas.microsoft.com/office/drawing/2014/main" id="{D81E693E-DA77-4193-97D2-26B7DAA044AA}"/>
              </a:ext>
            </a:extLst>
          </p:cNvPr>
          <p:cNvSpPr/>
          <p:nvPr/>
        </p:nvSpPr>
        <p:spPr>
          <a:xfrm>
            <a:off x="9740575" y="146290"/>
            <a:ext cx="1970217" cy="2016586"/>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NEW</a:t>
            </a:r>
          </a:p>
        </p:txBody>
      </p:sp>
      <p:sp>
        <p:nvSpPr>
          <p:cNvPr id="3" name="Content Placeholder 2">
            <a:extLst>
              <a:ext uri="{FF2B5EF4-FFF2-40B4-BE49-F238E27FC236}">
                <a16:creationId xmlns:a16="http://schemas.microsoft.com/office/drawing/2014/main" id="{CC9B47C6-B0DA-4921-9C1C-49FA54E18804}"/>
              </a:ext>
            </a:extLst>
          </p:cNvPr>
          <p:cNvSpPr>
            <a:spLocks noGrp="1"/>
          </p:cNvSpPr>
          <p:nvPr>
            <p:ph idx="1"/>
          </p:nvPr>
        </p:nvSpPr>
        <p:spPr>
          <a:xfrm>
            <a:off x="774002" y="1154583"/>
            <a:ext cx="10998412" cy="4351338"/>
          </a:xfrm>
        </p:spPr>
        <p:txBody>
          <a:bodyPr lIns="91440" tIns="45720" rIns="91440" bIns="45720" anchor="t"/>
          <a:lstStyle/>
          <a:p>
            <a:pPr marL="457200" indent="-457200">
              <a:buFont typeface="Wingdings,Sans-Serif" panose="05000000000000000000" pitchFamily="2" charset="2"/>
            </a:pPr>
            <a:r>
              <a:rPr lang="en-US">
                <a:ea typeface="+mn-lt"/>
                <a:cs typeface="+mn-lt"/>
              </a:rPr>
              <a:t>Available starting in spring 2022</a:t>
            </a:r>
          </a:p>
          <a:p>
            <a:pPr marL="457200" indent="-457200">
              <a:buFont typeface="Wingdings,Sans-Serif" panose="05000000000000000000" pitchFamily="2" charset="2"/>
            </a:pPr>
            <a:r>
              <a:rPr lang="en-US">
                <a:ea typeface="+mn-lt"/>
                <a:cs typeface="+mn-lt"/>
              </a:rPr>
              <a:t>ARD committee, in conjunction with LPAC, decision</a:t>
            </a:r>
          </a:p>
          <a:p>
            <a:pPr marL="457200" indent="-457200">
              <a:buFont typeface="Wingdings,Sans-Serif" panose="05000000000000000000" pitchFamily="2" charset="2"/>
            </a:pPr>
            <a:r>
              <a:rPr lang="en-US">
                <a:ea typeface="+mn-lt"/>
                <a:cs typeface="+mn-lt"/>
              </a:rPr>
              <a:t>Same grade bands as TELPAS online reading (2, 3, 4–5, 6–7, 8–9, 10–12)</a:t>
            </a:r>
          </a:p>
          <a:p>
            <a:pPr marL="457200" indent="-457200">
              <a:buFont typeface="Wingdings,Sans-Serif" panose="05000000000000000000" pitchFamily="2" charset="2"/>
            </a:pPr>
            <a:r>
              <a:rPr lang="en-US">
                <a:ea typeface="+mn-lt"/>
                <a:cs typeface="+mn-lt"/>
              </a:rPr>
              <a:t>An EL may use this designated support if he or she routinely uses braille materials during classroom instruction and classroom testing.</a:t>
            </a:r>
          </a:p>
          <a:p>
            <a:pPr marL="457200" indent="-457200">
              <a:buFont typeface="Wingdings,Sans-Serif" panose="05000000000000000000" pitchFamily="2" charset="2"/>
            </a:pPr>
            <a:r>
              <a:rPr lang="en-US" err="1">
                <a:cs typeface="Calibri" panose="020F0502020204030204"/>
              </a:rPr>
              <a:t>Brailled</a:t>
            </a:r>
            <a:r>
              <a:rPr lang="en-US">
                <a:cs typeface="Calibri" panose="020F0502020204030204"/>
              </a:rPr>
              <a:t> test materials only</a:t>
            </a:r>
          </a:p>
          <a:p>
            <a:pPr marL="457200" indent="-457200">
              <a:buFont typeface="Wingdings,Sans-Serif" panose="05000000000000000000" pitchFamily="2" charset="2"/>
            </a:pPr>
            <a:r>
              <a:rPr lang="en-US">
                <a:cs typeface="Calibri" panose="020F0502020204030204"/>
              </a:rPr>
              <a:t>Districts can order TELPAS braille materials during the additional materials order window, 1/24-2/11, and submit their order in TIDE. </a:t>
            </a:r>
          </a:p>
          <a:p>
            <a:pPr marL="457200" indent="-457200">
              <a:buFont typeface="Wingdings,Sans-Serif" panose="05000000000000000000" pitchFamily="2" charset="2"/>
            </a:pPr>
            <a:r>
              <a:rPr lang="en-US">
                <a:cs typeface="Calibri" panose="020F0502020204030204"/>
              </a:rPr>
              <a:t>Student's responses to the braille version of TELPAS reading test will need to be submitted in DEI. </a:t>
            </a:r>
          </a:p>
        </p:txBody>
      </p:sp>
      <p:sp>
        <p:nvSpPr>
          <p:cNvPr id="7" name="Slide Number Placeholder 6">
            <a:extLst>
              <a:ext uri="{FF2B5EF4-FFF2-40B4-BE49-F238E27FC236}">
                <a16:creationId xmlns:a16="http://schemas.microsoft.com/office/drawing/2014/main" id="{6FF18F91-6574-4B96-82E9-3B83A750EF6A}"/>
              </a:ext>
            </a:extLst>
          </p:cNvPr>
          <p:cNvSpPr>
            <a:spLocks noGrp="1"/>
          </p:cNvSpPr>
          <p:nvPr>
            <p:ph type="sldNum" sz="quarter" idx="4"/>
          </p:nvPr>
        </p:nvSpPr>
        <p:spPr/>
        <p:txBody>
          <a:bodyPr/>
          <a:lstStyle/>
          <a:p>
            <a:fld id="{69C126A4-BD19-47E2-8A0E-0DE1B9D8C925}" type="slidenum">
              <a:rPr lang="en-US" smtClean="0"/>
              <a:pPr/>
              <a:t>57</a:t>
            </a:fld>
            <a:endParaRPr lang="en-US"/>
          </a:p>
        </p:txBody>
      </p:sp>
    </p:spTree>
    <p:extLst>
      <p:ext uri="{BB962C8B-B14F-4D97-AF65-F5344CB8AC3E}">
        <p14:creationId xmlns:p14="http://schemas.microsoft.com/office/powerpoint/2010/main" val="664747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AC899-2917-47C8-BE0F-2226FA1BCBC7}"/>
              </a:ext>
            </a:extLst>
          </p:cNvPr>
          <p:cNvSpPr>
            <a:spLocks noGrp="1"/>
          </p:cNvSpPr>
          <p:nvPr>
            <p:ph type="title"/>
          </p:nvPr>
        </p:nvSpPr>
        <p:spPr/>
        <p:txBody>
          <a:bodyPr/>
          <a:lstStyle/>
          <a:p>
            <a:r>
              <a:rPr lang="en-US"/>
              <a:t>TELPAS Reading Paper and Braille Versions in DEI</a:t>
            </a:r>
          </a:p>
        </p:txBody>
      </p:sp>
      <p:sp>
        <p:nvSpPr>
          <p:cNvPr id="3" name="Content Placeholder 2">
            <a:extLst>
              <a:ext uri="{FF2B5EF4-FFF2-40B4-BE49-F238E27FC236}">
                <a16:creationId xmlns:a16="http://schemas.microsoft.com/office/drawing/2014/main" id="{5AB20EC5-4C18-458E-A157-3BD69B26E819}"/>
              </a:ext>
            </a:extLst>
          </p:cNvPr>
          <p:cNvSpPr>
            <a:spLocks noGrp="1"/>
          </p:cNvSpPr>
          <p:nvPr>
            <p:ph idx="1"/>
          </p:nvPr>
        </p:nvSpPr>
        <p:spPr/>
        <p:txBody>
          <a:bodyPr lIns="91440" tIns="45720" rIns="91440" bIns="45720" anchor="t"/>
          <a:lstStyle/>
          <a:p>
            <a:r>
              <a:rPr lang="en-US">
                <a:cs typeface="Calibri"/>
              </a:rPr>
              <a:t>If a special administration of an online TELPAS reading test was approved, the student's responses from the paper test will need to be submitted in DEI.  </a:t>
            </a:r>
          </a:p>
        </p:txBody>
      </p:sp>
      <p:sp>
        <p:nvSpPr>
          <p:cNvPr id="4" name="Content Placeholder 3">
            <a:extLst>
              <a:ext uri="{FF2B5EF4-FFF2-40B4-BE49-F238E27FC236}">
                <a16:creationId xmlns:a16="http://schemas.microsoft.com/office/drawing/2014/main" id="{3BEA57EB-74D1-4D6F-B9C7-0680AF4E250C}"/>
              </a:ext>
            </a:extLst>
          </p:cNvPr>
          <p:cNvSpPr>
            <a:spLocks noGrp="1"/>
          </p:cNvSpPr>
          <p:nvPr>
            <p:ph idx="13"/>
          </p:nvPr>
        </p:nvSpPr>
        <p:spPr/>
        <p:txBody>
          <a:bodyPr lIns="91440" tIns="45720" rIns="91440" bIns="45720" anchor="t"/>
          <a:lstStyle/>
          <a:p>
            <a:r>
              <a:rPr lang="en-US" dirty="0">
                <a:cs typeface="Calibri"/>
              </a:rPr>
              <a:t>A student's responses for the braille version of the TELPAS reading test will need to be submitted in DEI. </a:t>
            </a:r>
            <a:endParaRPr lang="en-US" dirty="0"/>
          </a:p>
        </p:txBody>
      </p:sp>
      <p:sp>
        <p:nvSpPr>
          <p:cNvPr id="5" name="Slide Number Placeholder 4">
            <a:extLst>
              <a:ext uri="{FF2B5EF4-FFF2-40B4-BE49-F238E27FC236}">
                <a16:creationId xmlns:a16="http://schemas.microsoft.com/office/drawing/2014/main" id="{274931FF-060F-48F0-85B7-0D185C4E46F0}"/>
              </a:ext>
            </a:extLst>
          </p:cNvPr>
          <p:cNvSpPr>
            <a:spLocks noGrp="1"/>
          </p:cNvSpPr>
          <p:nvPr>
            <p:ph type="sldNum" sz="quarter" idx="4"/>
          </p:nvPr>
        </p:nvSpPr>
        <p:spPr/>
        <p:txBody>
          <a:bodyPr/>
          <a:lstStyle/>
          <a:p>
            <a:fld id="{69C126A4-BD19-47E2-8A0E-0DE1B9D8C925}" type="slidenum">
              <a:rPr lang="en-US" smtClean="0"/>
              <a:pPr/>
              <a:t>58</a:t>
            </a:fld>
            <a:endParaRPr lang="en-US"/>
          </a:p>
        </p:txBody>
      </p:sp>
    </p:spTree>
    <p:extLst>
      <p:ext uri="{BB962C8B-B14F-4D97-AF65-F5344CB8AC3E}">
        <p14:creationId xmlns:p14="http://schemas.microsoft.com/office/powerpoint/2010/main" val="3486985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E016-6305-4CB2-B3F1-5666CA03FDA5}"/>
              </a:ext>
            </a:extLst>
          </p:cNvPr>
          <p:cNvSpPr>
            <a:spLocks noGrp="1"/>
          </p:cNvSpPr>
          <p:nvPr>
            <p:ph type="title"/>
          </p:nvPr>
        </p:nvSpPr>
        <p:spPr/>
        <p:txBody>
          <a:bodyPr/>
          <a:lstStyle/>
          <a:p>
            <a:r>
              <a:rPr lang="en-US"/>
              <a:t>Students Moving within TELPAS Administration Window</a:t>
            </a:r>
          </a:p>
        </p:txBody>
      </p:sp>
      <p:sp>
        <p:nvSpPr>
          <p:cNvPr id="6" name="Content Placeholder 5">
            <a:extLst>
              <a:ext uri="{FF2B5EF4-FFF2-40B4-BE49-F238E27FC236}">
                <a16:creationId xmlns:a16="http://schemas.microsoft.com/office/drawing/2014/main" id="{F6D73EEE-D086-4BD5-B073-F16BDF75420E}"/>
              </a:ext>
            </a:extLst>
          </p:cNvPr>
          <p:cNvSpPr>
            <a:spLocks noGrp="1"/>
          </p:cNvSpPr>
          <p:nvPr>
            <p:ph idx="1"/>
          </p:nvPr>
        </p:nvSpPr>
        <p:spPr>
          <a:xfrm>
            <a:off x="534250" y="1075201"/>
            <a:ext cx="10830436" cy="4351338"/>
          </a:xfrm>
        </p:spPr>
        <p:txBody>
          <a:bodyPr lIns="91440" tIns="45720" rIns="91440" bIns="45720" anchor="t"/>
          <a:lstStyle/>
          <a:p>
            <a:r>
              <a:rPr lang="en-US"/>
              <a:t>Students can only be actively enrolled in one district/campus in TIDE. If a student moves during the administration window, TELPAS tests (including holistic ratings) will follow the student. </a:t>
            </a:r>
          </a:p>
          <a:p>
            <a:r>
              <a:rPr lang="en-US"/>
              <a:t>Rating information or score code (if applicable) can only be entered by a user in the district/campus where the student is enrolled.</a:t>
            </a:r>
          </a:p>
          <a:p>
            <a:r>
              <a:rPr lang="en-US"/>
              <a:t>Once the receiving district has enrolled the student in TIDE, the sending district will not be able to enter the student’s rating(s) or score code (if applicable) online. </a:t>
            </a:r>
          </a:p>
        </p:txBody>
      </p:sp>
      <p:sp>
        <p:nvSpPr>
          <p:cNvPr id="5" name="Slide Number Placeholder 4">
            <a:extLst>
              <a:ext uri="{FF2B5EF4-FFF2-40B4-BE49-F238E27FC236}">
                <a16:creationId xmlns:a16="http://schemas.microsoft.com/office/drawing/2014/main" id="{ABA7456A-AEAA-489F-8884-A6CFFA218412}"/>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185337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07D8-FD27-453F-9AF2-474DD126D3A7}"/>
              </a:ext>
            </a:extLst>
          </p:cNvPr>
          <p:cNvSpPr>
            <a:spLocks noGrp="1"/>
          </p:cNvSpPr>
          <p:nvPr>
            <p:ph type="title"/>
          </p:nvPr>
        </p:nvSpPr>
        <p:spPr>
          <a:xfrm>
            <a:off x="712380" y="153230"/>
            <a:ext cx="11121657" cy="970720"/>
          </a:xfrm>
        </p:spPr>
        <p:txBody>
          <a:bodyPr>
            <a:noAutofit/>
          </a:bodyPr>
          <a:lstStyle/>
          <a:p>
            <a:r>
              <a:rPr lang="en-US"/>
              <a:t>Exceptions to an EL Being Assessed in One or More Language Domains</a:t>
            </a:r>
          </a:p>
        </p:txBody>
      </p:sp>
      <p:graphicFrame>
        <p:nvGraphicFramePr>
          <p:cNvPr id="8" name="Table 8">
            <a:extLst>
              <a:ext uri="{FF2B5EF4-FFF2-40B4-BE49-F238E27FC236}">
                <a16:creationId xmlns:a16="http://schemas.microsoft.com/office/drawing/2014/main" id="{EFC552B1-0433-43C7-A2E9-3309F6F5EDF7}"/>
              </a:ext>
            </a:extLst>
          </p:cNvPr>
          <p:cNvGraphicFramePr>
            <a:graphicFrameLocks noGrp="1"/>
          </p:cNvGraphicFramePr>
          <p:nvPr>
            <p:ph idx="1"/>
            <p:extLst>
              <p:ext uri="{D42A27DB-BD31-4B8C-83A1-F6EECF244321}">
                <p14:modId xmlns:p14="http://schemas.microsoft.com/office/powerpoint/2010/main" val="712153705"/>
              </p:ext>
            </p:extLst>
          </p:nvPr>
        </p:nvGraphicFramePr>
        <p:xfrm>
          <a:off x="712788" y="1285873"/>
          <a:ext cx="5383212" cy="4718840"/>
        </p:xfrm>
        <a:graphic>
          <a:graphicData uri="http://schemas.openxmlformats.org/drawingml/2006/table">
            <a:tbl>
              <a:tblPr firstRow="1" bandRow="1">
                <a:tableStyleId>{5C22544A-7EE6-4342-B048-85BDC9FD1C3A}</a:tableStyleId>
              </a:tblPr>
              <a:tblGrid>
                <a:gridCol w="5383212">
                  <a:extLst>
                    <a:ext uri="{9D8B030D-6E8A-4147-A177-3AD203B41FA5}">
                      <a16:colId xmlns:a16="http://schemas.microsoft.com/office/drawing/2014/main" val="4292423425"/>
                    </a:ext>
                  </a:extLst>
                </a:gridCol>
              </a:tblGrid>
              <a:tr h="16859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kern="1200">
                        <a:solidFill>
                          <a:schemeClr val="bg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rPr>
                        <a:t>An EL receiving special education services</a:t>
                      </a:r>
                      <a:endParaRPr lang="en-US" sz="2400" b="1">
                        <a:solidFill>
                          <a:schemeClr val="bg1"/>
                        </a:solidFill>
                        <a:effectLst/>
                      </a:endParaRPr>
                    </a:p>
                  </a:txBody>
                  <a:tcPr/>
                </a:tc>
                <a:extLst>
                  <a:ext uri="{0D108BD9-81ED-4DB2-BD59-A6C34878D82A}">
                    <a16:rowId xmlns:a16="http://schemas.microsoft.com/office/drawing/2014/main" val="864945147"/>
                  </a:ext>
                </a:extLst>
              </a:tr>
              <a:tr h="1010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a:solidFill>
                            <a:schemeClr val="tx1"/>
                          </a:solidFill>
                          <a:effectLst/>
                        </a:rPr>
                        <a:t>Decision must be made by ARD committee in conjunction with the LPAC.</a:t>
                      </a:r>
                      <a:endParaRPr lang="en-US" sz="2400" b="0">
                        <a:solidFill>
                          <a:schemeClr val="tx1"/>
                        </a:solidFill>
                        <a:effectLst/>
                      </a:endParaRPr>
                    </a:p>
                  </a:txBody>
                  <a:tcPr/>
                </a:tc>
                <a:extLst>
                  <a:ext uri="{0D108BD9-81ED-4DB2-BD59-A6C34878D82A}">
                    <a16:rowId xmlns:a16="http://schemas.microsoft.com/office/drawing/2014/main" val="1407768913"/>
                  </a:ext>
                </a:extLst>
              </a:tr>
              <a:tr h="1010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a:effectLst/>
                        </a:rPr>
                        <a:t>Participation must be considered on a domain-by-domain basis.</a:t>
                      </a:r>
                      <a:endParaRPr lang="en-US" sz="2400">
                        <a:effectLst/>
                      </a:endParaRPr>
                    </a:p>
                  </a:txBody>
                  <a:tcPr/>
                </a:tc>
                <a:extLst>
                  <a:ext uri="{0D108BD9-81ED-4DB2-BD59-A6C34878D82A}">
                    <a16:rowId xmlns:a16="http://schemas.microsoft.com/office/drawing/2014/main" val="3883455395"/>
                  </a:ext>
                </a:extLst>
              </a:tr>
              <a:tr h="1010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effectLst/>
                        </a:rPr>
                        <a:t>Reason for not assessing student must be well-supported and documented. </a:t>
                      </a:r>
                      <a:endParaRPr lang="en-US" sz="2400" dirty="0">
                        <a:effectLst/>
                      </a:endParaRPr>
                    </a:p>
                  </a:txBody>
                  <a:tcPr/>
                </a:tc>
                <a:extLst>
                  <a:ext uri="{0D108BD9-81ED-4DB2-BD59-A6C34878D82A}">
                    <a16:rowId xmlns:a16="http://schemas.microsoft.com/office/drawing/2014/main" val="3868526916"/>
                  </a:ext>
                </a:extLst>
              </a:tr>
            </a:tbl>
          </a:graphicData>
        </a:graphic>
      </p:graphicFrame>
      <p:graphicFrame>
        <p:nvGraphicFramePr>
          <p:cNvPr id="9" name="Table 9">
            <a:extLst>
              <a:ext uri="{FF2B5EF4-FFF2-40B4-BE49-F238E27FC236}">
                <a16:creationId xmlns:a16="http://schemas.microsoft.com/office/drawing/2014/main" id="{349B37A1-2F6E-4787-A109-19ED8DFB7618}"/>
              </a:ext>
            </a:extLst>
          </p:cNvPr>
          <p:cNvGraphicFramePr>
            <a:graphicFrameLocks noGrp="1"/>
          </p:cNvGraphicFramePr>
          <p:nvPr>
            <p:ph idx="13"/>
            <p:extLst>
              <p:ext uri="{D42A27DB-BD31-4B8C-83A1-F6EECF244321}">
                <p14:modId xmlns:p14="http://schemas.microsoft.com/office/powerpoint/2010/main" val="2932696274"/>
              </p:ext>
            </p:extLst>
          </p:nvPr>
        </p:nvGraphicFramePr>
        <p:xfrm>
          <a:off x="6450013" y="1304925"/>
          <a:ext cx="5384800" cy="4692117"/>
        </p:xfrm>
        <a:graphic>
          <a:graphicData uri="http://schemas.openxmlformats.org/drawingml/2006/table">
            <a:tbl>
              <a:tblPr firstRow="1" bandRow="1">
                <a:tableStyleId>{5C22544A-7EE6-4342-B048-85BDC9FD1C3A}</a:tableStyleId>
              </a:tblPr>
              <a:tblGrid>
                <a:gridCol w="5384800">
                  <a:extLst>
                    <a:ext uri="{9D8B030D-6E8A-4147-A177-3AD203B41FA5}">
                      <a16:colId xmlns:a16="http://schemas.microsoft.com/office/drawing/2014/main" val="2079577724"/>
                    </a:ext>
                  </a:extLst>
                </a:gridCol>
              </a:tblGrid>
              <a:tr h="16859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a:effectLst/>
                        </a:rPr>
                        <a:t>An EL from another Texas school district, state, or country who enrolls on or after the first day of the TELPAS testing window </a:t>
                      </a:r>
                      <a:endParaRPr lang="en-US" sz="2400">
                        <a:effectLst/>
                      </a:endParaRPr>
                    </a:p>
                  </a:txBody>
                  <a:tcPr/>
                </a:tc>
                <a:extLst>
                  <a:ext uri="{0D108BD9-81ED-4DB2-BD59-A6C34878D82A}">
                    <a16:rowId xmlns:a16="http://schemas.microsoft.com/office/drawing/2014/main" val="1470717149"/>
                  </a:ext>
                </a:extLst>
              </a:tr>
              <a:tr h="150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a:solidFill>
                            <a:schemeClr val="tx1"/>
                          </a:solidFill>
                          <a:effectLst/>
                        </a:rPr>
                        <a:t>Will not be assessed by receiving district in the holistically-rated domains.</a:t>
                      </a:r>
                      <a:endParaRPr lang="en-US" sz="2400" b="0">
                        <a:solidFill>
                          <a:schemeClr val="tx1"/>
                        </a:solidFill>
                        <a:effectLst/>
                      </a:endParaRPr>
                    </a:p>
                    <a:p>
                      <a:endParaRPr lang="en-US"/>
                    </a:p>
                  </a:txBody>
                  <a:tcPr/>
                </a:tc>
                <a:extLst>
                  <a:ext uri="{0D108BD9-81ED-4DB2-BD59-A6C34878D82A}">
                    <a16:rowId xmlns:a16="http://schemas.microsoft.com/office/drawing/2014/main" val="2430160743"/>
                  </a:ext>
                </a:extLst>
              </a:tr>
              <a:tr h="150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effectLst/>
                        </a:rPr>
                        <a:t>Is required to take the TELPAS reading test and the listening and speaking test.</a:t>
                      </a:r>
                      <a:endParaRPr lang="en-US" sz="2400" dirty="0">
                        <a:effectLst/>
                      </a:endParaRPr>
                    </a:p>
                    <a:p>
                      <a:endParaRPr lang="en-US" dirty="0"/>
                    </a:p>
                  </a:txBody>
                  <a:tcPr/>
                </a:tc>
                <a:extLst>
                  <a:ext uri="{0D108BD9-81ED-4DB2-BD59-A6C34878D82A}">
                    <a16:rowId xmlns:a16="http://schemas.microsoft.com/office/drawing/2014/main" val="3028742666"/>
                  </a:ext>
                </a:extLst>
              </a:tr>
            </a:tbl>
          </a:graphicData>
        </a:graphic>
      </p:graphicFrame>
      <p:sp>
        <p:nvSpPr>
          <p:cNvPr id="6" name="Slide Number Placeholder 5">
            <a:extLst>
              <a:ext uri="{FF2B5EF4-FFF2-40B4-BE49-F238E27FC236}">
                <a16:creationId xmlns:a16="http://schemas.microsoft.com/office/drawing/2014/main" id="{CF7C3E63-45D0-4FFC-B4BF-786A73ED19C1}"/>
              </a:ext>
            </a:extLst>
          </p:cNvPr>
          <p:cNvSpPr>
            <a:spLocks noGrp="1"/>
          </p:cNvSpPr>
          <p:nvPr>
            <p:ph type="sldNum" sz="quarter" idx="4"/>
          </p:nvPr>
        </p:nvSpPr>
        <p:spPr/>
        <p:txBody>
          <a:bodyPr/>
          <a:lstStyle/>
          <a:p>
            <a:fld id="{69C126A4-BD19-47E2-8A0E-0DE1B9D8C925}" type="slidenum">
              <a:rPr lang="en-US" smtClean="0"/>
              <a:pPr/>
              <a:t>6</a:t>
            </a:fld>
            <a:endParaRPr lang="en-US"/>
          </a:p>
        </p:txBody>
      </p:sp>
    </p:spTree>
    <p:extLst>
      <p:ext uri="{BB962C8B-B14F-4D97-AF65-F5344CB8AC3E}">
        <p14:creationId xmlns:p14="http://schemas.microsoft.com/office/powerpoint/2010/main" val="3101607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247B-B3C5-4B47-BA67-0522437B10BC}"/>
              </a:ext>
            </a:extLst>
          </p:cNvPr>
          <p:cNvSpPr>
            <a:spLocks noGrp="1"/>
          </p:cNvSpPr>
          <p:nvPr>
            <p:ph type="title"/>
          </p:nvPr>
        </p:nvSpPr>
        <p:spPr>
          <a:xfrm>
            <a:off x="712380" y="153230"/>
            <a:ext cx="11382084" cy="751350"/>
          </a:xfrm>
        </p:spPr>
        <p:txBody>
          <a:bodyPr>
            <a:normAutofit fontScale="90000"/>
          </a:bodyPr>
          <a:lstStyle/>
          <a:p>
            <a:r>
              <a:rPr lang="en-US"/>
              <a:t>Coordination between Sending and Receiving Districts/Campuses</a:t>
            </a:r>
          </a:p>
        </p:txBody>
      </p:sp>
      <p:sp>
        <p:nvSpPr>
          <p:cNvPr id="3" name="Content Placeholder 2">
            <a:extLst>
              <a:ext uri="{FF2B5EF4-FFF2-40B4-BE49-F238E27FC236}">
                <a16:creationId xmlns:a16="http://schemas.microsoft.com/office/drawing/2014/main" id="{C8E7FC07-3D03-4235-B081-9E4A5EF1465E}"/>
              </a:ext>
            </a:extLst>
          </p:cNvPr>
          <p:cNvSpPr>
            <a:spLocks noGrp="1"/>
          </p:cNvSpPr>
          <p:nvPr>
            <p:ph idx="1"/>
          </p:nvPr>
        </p:nvSpPr>
        <p:spPr>
          <a:xfrm>
            <a:off x="712380" y="1436274"/>
            <a:ext cx="10623762" cy="4351338"/>
          </a:xfrm>
        </p:spPr>
        <p:txBody>
          <a:bodyPr/>
          <a:lstStyle/>
          <a:p>
            <a:r>
              <a:rPr lang="en-US"/>
              <a:t>Sending districts will need to coordinate with the receiving districts in order to provide them with the rating(s), including the rater information, or score code (if applicable). </a:t>
            </a:r>
          </a:p>
          <a:p>
            <a:r>
              <a:rPr lang="en-US"/>
              <a:t>Districts can share the information using the secure inbox in TIDE, as an attachment (EXCEL spreadsheet, word or PDF document, etc.). </a:t>
            </a:r>
          </a:p>
          <a:p>
            <a:endParaRPr lang="en-US"/>
          </a:p>
          <a:p>
            <a:endParaRPr lang="en-US"/>
          </a:p>
          <a:p>
            <a:endParaRPr lang="en-US"/>
          </a:p>
        </p:txBody>
      </p:sp>
      <p:sp>
        <p:nvSpPr>
          <p:cNvPr id="5" name="TextBox 4">
            <a:extLst>
              <a:ext uri="{FF2B5EF4-FFF2-40B4-BE49-F238E27FC236}">
                <a16:creationId xmlns:a16="http://schemas.microsoft.com/office/drawing/2014/main" id="{5A3CA082-D6E8-42DA-A030-967269F4A094}"/>
              </a:ext>
            </a:extLst>
          </p:cNvPr>
          <p:cNvSpPr txBox="1"/>
          <p:nvPr/>
        </p:nvSpPr>
        <p:spPr>
          <a:xfrm>
            <a:off x="712380" y="3903268"/>
            <a:ext cx="10367298" cy="1724318"/>
          </a:xfrm>
          <a:prstGeom prst="rect">
            <a:avLst/>
          </a:prstGeom>
          <a:solidFill>
            <a:schemeClr val="accent1">
              <a:lumMod val="40000"/>
              <a:lumOff val="60000"/>
            </a:schemeClr>
          </a:solidFill>
          <a:ln>
            <a:solidFill>
              <a:schemeClr val="bg2">
                <a:lumMod val="50000"/>
              </a:schemeClr>
            </a:solidFill>
          </a:ln>
        </p:spPr>
        <p:txBody>
          <a:bodyPr wrap="square" rtlCol="0">
            <a:spAutoFit/>
          </a:bodyPr>
          <a:lstStyle/>
          <a:p>
            <a:pPr marL="0" marR="0">
              <a:lnSpc>
                <a:spcPct val="107000"/>
              </a:lnSpc>
              <a:spcBef>
                <a:spcPts val="300"/>
              </a:spcBef>
              <a:spcAft>
                <a:spcPts val="800"/>
              </a:spcAft>
            </a:pPr>
            <a:r>
              <a:rPr lang="en-US" sz="2000">
                <a:solidFill>
                  <a:srgbClr val="091E42"/>
                </a:solidFill>
                <a:effectLst/>
                <a:latin typeface="Calibri" panose="020F0502020204030204" pitchFamily="34" charset="0"/>
                <a:ea typeface="Times New Roman" panose="02020603050405020304" pitchFamily="18" charset="0"/>
                <a:cs typeface="Calibri" panose="020F0502020204030204" pitchFamily="34" charset="0"/>
              </a:rPr>
              <a:t>Reminder: If an EL enrolls in a Texas public school </a:t>
            </a:r>
            <a:r>
              <a:rPr lang="en-US" sz="2000" b="1">
                <a:solidFill>
                  <a:srgbClr val="091E42"/>
                </a:solidFill>
                <a:effectLst/>
                <a:latin typeface="Calibri" panose="020F0502020204030204" pitchFamily="34" charset="0"/>
                <a:ea typeface="Times New Roman" panose="02020603050405020304" pitchFamily="18" charset="0"/>
                <a:cs typeface="Calibri" panose="020F0502020204030204" pitchFamily="34" charset="0"/>
              </a:rPr>
              <a:t>BEFORE</a:t>
            </a:r>
            <a:r>
              <a:rPr lang="en-US" sz="2000">
                <a:solidFill>
                  <a:srgbClr val="091E42"/>
                </a:solidFill>
                <a:effectLst/>
                <a:latin typeface="Calibri" panose="020F0502020204030204" pitchFamily="34" charset="0"/>
                <a:ea typeface="Times New Roman" panose="02020603050405020304" pitchFamily="18" charset="0"/>
                <a:cs typeface="Calibri" panose="020F0502020204030204" pitchFamily="34" charset="0"/>
              </a:rPr>
              <a:t> February 21 (the start of the TELPAS assessment window), the receiving campus is responsible for all TELPAS assessments. If an EL enrolls </a:t>
            </a:r>
            <a:r>
              <a:rPr lang="en-US" sz="2000" b="1">
                <a:solidFill>
                  <a:srgbClr val="091E42"/>
                </a:solidFill>
                <a:effectLst/>
                <a:latin typeface="Calibri" panose="020F0502020204030204" pitchFamily="34" charset="0"/>
                <a:ea typeface="Times New Roman" panose="02020603050405020304" pitchFamily="18" charset="0"/>
                <a:cs typeface="Calibri" panose="020F0502020204030204" pitchFamily="34" charset="0"/>
              </a:rPr>
              <a:t>ON or AFTER </a:t>
            </a:r>
            <a:r>
              <a:rPr lang="en-US" sz="2000">
                <a:solidFill>
                  <a:srgbClr val="091E42"/>
                </a:solidFill>
                <a:effectLst/>
                <a:latin typeface="Calibri" panose="020F0502020204030204" pitchFamily="34" charset="0"/>
                <a:ea typeface="Times New Roman" panose="02020603050405020304" pitchFamily="18" charset="0"/>
                <a:cs typeface="Calibri" panose="020F0502020204030204" pitchFamily="34" charset="0"/>
              </a:rPr>
              <a:t>February 21, the receiving campus is responsible only for the grades 2–12 online tests (if the tests were not already administered). The sending campus is responsible for the holistic components even if the ratings were not yet assigned or entered online.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3D51128-AA8F-48FB-ACB9-20239FEF126C}"/>
              </a:ext>
            </a:extLst>
          </p:cNvPr>
          <p:cNvSpPr>
            <a:spLocks noGrp="1"/>
          </p:cNvSpPr>
          <p:nvPr>
            <p:ph type="sldNum" sz="quarter" idx="4"/>
          </p:nvPr>
        </p:nvSpPr>
        <p:spPr/>
        <p:txBody>
          <a:bodyPr/>
          <a:lstStyle/>
          <a:p>
            <a:fld id="{69C126A4-BD19-47E2-8A0E-0DE1B9D8C925}" type="slidenum">
              <a:rPr lang="en-US" smtClean="0"/>
              <a:pPr/>
              <a:t>60</a:t>
            </a:fld>
            <a:endParaRPr lang="en-US"/>
          </a:p>
        </p:txBody>
      </p:sp>
    </p:spTree>
    <p:extLst>
      <p:ext uri="{BB962C8B-B14F-4D97-AF65-F5344CB8AC3E}">
        <p14:creationId xmlns:p14="http://schemas.microsoft.com/office/powerpoint/2010/main" val="2761732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3737-E43E-4AE5-8856-9471FDA3BCC5}"/>
              </a:ext>
            </a:extLst>
          </p:cNvPr>
          <p:cNvSpPr>
            <a:spLocks noGrp="1"/>
          </p:cNvSpPr>
          <p:nvPr>
            <p:ph type="title"/>
          </p:nvPr>
        </p:nvSpPr>
        <p:spPr/>
        <p:txBody>
          <a:bodyPr>
            <a:normAutofit/>
          </a:bodyPr>
          <a:lstStyle/>
          <a:p>
            <a:r>
              <a:rPr lang="en-US" dirty="0"/>
              <a:t>Scoring of TELPAS Speaking Responses Guide </a:t>
            </a:r>
          </a:p>
        </p:txBody>
      </p:sp>
      <p:sp>
        <p:nvSpPr>
          <p:cNvPr id="3" name="Content Placeholder 2">
            <a:extLst>
              <a:ext uri="{FF2B5EF4-FFF2-40B4-BE49-F238E27FC236}">
                <a16:creationId xmlns:a16="http://schemas.microsoft.com/office/drawing/2014/main" id="{851984FF-8792-4B12-BE32-8C17C45B9D19}"/>
              </a:ext>
            </a:extLst>
          </p:cNvPr>
          <p:cNvSpPr>
            <a:spLocks noGrp="1"/>
          </p:cNvSpPr>
          <p:nvPr>
            <p:ph idx="1"/>
          </p:nvPr>
        </p:nvSpPr>
        <p:spPr>
          <a:xfrm>
            <a:off x="308619" y="1080014"/>
            <a:ext cx="7730976" cy="4833897"/>
          </a:xfrm>
        </p:spPr>
        <p:txBody>
          <a:bodyPr/>
          <a:lstStyle/>
          <a:p>
            <a:pPr marL="0" indent="0">
              <a:buNone/>
            </a:pPr>
            <a:r>
              <a:rPr lang="en-US"/>
              <a:t>The Scoring of TELPAS Speaking Responses Guide will be available on the TELPAS Resources webpage. </a:t>
            </a:r>
          </a:p>
          <a:p>
            <a:r>
              <a:rPr lang="en-US"/>
              <a:t>The guide is an overview explaining how student speaking responses are scored by Pearson.</a:t>
            </a:r>
          </a:p>
          <a:p>
            <a:pPr marL="228600" indent="-228600">
              <a:buClr>
                <a:schemeClr val="accent2"/>
              </a:buClr>
              <a:buFont typeface="Wingdings" panose="05000000000000000000" pitchFamily="2" charset="2"/>
              <a:buChar char="§"/>
            </a:pPr>
            <a:r>
              <a:rPr lang="en-US"/>
              <a:t>It will also include information on requests for rescoring speaking responses which can be made during the rescore request window noted on the </a:t>
            </a:r>
            <a:r>
              <a:rPr lang="en-US">
                <a:hlinkClick r:id="rId2"/>
              </a:rPr>
              <a:t>Calendar of Events</a:t>
            </a:r>
            <a:r>
              <a:rPr lang="en-US"/>
              <a:t>. </a:t>
            </a:r>
          </a:p>
          <a:p>
            <a:pPr marL="228600" indent="-228600">
              <a:buClr>
                <a:schemeClr val="accent2"/>
              </a:buClr>
              <a:buFont typeface="Wingdings" panose="05000000000000000000" pitchFamily="2" charset="2"/>
              <a:buChar char="§"/>
            </a:pPr>
            <a:r>
              <a:rPr lang="en-US"/>
              <a:t>The guide is a resource for educators, administrators, and parents. </a:t>
            </a:r>
          </a:p>
        </p:txBody>
      </p:sp>
      <p:pic>
        <p:nvPicPr>
          <p:cNvPr id="5" name="Picture 4">
            <a:extLst>
              <a:ext uri="{FF2B5EF4-FFF2-40B4-BE49-F238E27FC236}">
                <a16:creationId xmlns:a16="http://schemas.microsoft.com/office/drawing/2014/main" id="{CCC530C8-E4B7-4500-88CB-69F04C2C8F18}"/>
              </a:ext>
              <a:ext uri="{C183D7F6-B498-43B3-948B-1728B52AA6E4}">
                <adec:decorative xmlns:adec="http://schemas.microsoft.com/office/drawing/2017/decorative" val="1"/>
              </a:ext>
            </a:extLst>
          </p:cNvPr>
          <p:cNvPicPr>
            <a:picLocks noChangeAspect="1"/>
          </p:cNvPicPr>
          <p:nvPr/>
        </p:nvPicPr>
        <p:blipFill rotWithShape="1">
          <a:blip r:embed="rId3"/>
          <a:srcRect l="24132" t="25049" r="37419" b="9352"/>
          <a:stretch/>
        </p:blipFill>
        <p:spPr bwMode="auto">
          <a:xfrm>
            <a:off x="8125878" y="1421750"/>
            <a:ext cx="3428814" cy="4014499"/>
          </a:xfrm>
          <a:prstGeom prst="rect">
            <a:avLst/>
          </a:prstGeom>
          <a:ln>
            <a:solidFill>
              <a:schemeClr val="bg2">
                <a:lumMod val="50000"/>
              </a:schemeClr>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7247F6F-52D8-4E23-A7FC-2B67413CA834}"/>
              </a:ext>
            </a:extLst>
          </p:cNvPr>
          <p:cNvSpPr txBox="1"/>
          <p:nvPr/>
        </p:nvSpPr>
        <p:spPr>
          <a:xfrm>
            <a:off x="9120251" y="5535175"/>
            <a:ext cx="2434441" cy="400110"/>
          </a:xfrm>
          <a:prstGeom prst="rect">
            <a:avLst/>
          </a:prstGeom>
          <a:noFill/>
        </p:spPr>
        <p:txBody>
          <a:bodyPr wrap="square" rtlCol="0">
            <a:spAutoFit/>
          </a:bodyPr>
          <a:lstStyle/>
          <a:p>
            <a:r>
              <a:rPr lang="en-US" sz="2000" b="1">
                <a:solidFill>
                  <a:schemeClr val="accent4">
                    <a:lumMod val="75000"/>
                  </a:schemeClr>
                </a:solidFill>
              </a:rPr>
              <a:t>Coming soon!</a:t>
            </a:r>
          </a:p>
        </p:txBody>
      </p:sp>
      <p:sp>
        <p:nvSpPr>
          <p:cNvPr id="4" name="Slide Number Placeholder 3">
            <a:extLst>
              <a:ext uri="{FF2B5EF4-FFF2-40B4-BE49-F238E27FC236}">
                <a16:creationId xmlns:a16="http://schemas.microsoft.com/office/drawing/2014/main" id="{2FBB7848-E32F-4BBB-8963-78D4C008E126}"/>
              </a:ext>
            </a:extLst>
          </p:cNvPr>
          <p:cNvSpPr>
            <a:spLocks noGrp="1"/>
          </p:cNvSpPr>
          <p:nvPr>
            <p:ph type="sldNum" sz="quarter" idx="4"/>
          </p:nvPr>
        </p:nvSpPr>
        <p:spPr/>
        <p:txBody>
          <a:bodyPr/>
          <a:lstStyle/>
          <a:p>
            <a:fld id="{69C126A4-BD19-47E2-8A0E-0DE1B9D8C925}" type="slidenum">
              <a:rPr lang="en-US" smtClean="0"/>
              <a:pPr/>
              <a:t>61</a:t>
            </a:fld>
            <a:endParaRPr lang="en-US"/>
          </a:p>
        </p:txBody>
      </p:sp>
    </p:spTree>
    <p:extLst>
      <p:ext uri="{BB962C8B-B14F-4D97-AF65-F5344CB8AC3E}">
        <p14:creationId xmlns:p14="http://schemas.microsoft.com/office/powerpoint/2010/main" val="160284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690E-3E3E-449B-AF75-51A000EEB28A}"/>
              </a:ext>
            </a:extLst>
          </p:cNvPr>
          <p:cNvSpPr>
            <a:spLocks noGrp="1"/>
          </p:cNvSpPr>
          <p:nvPr>
            <p:ph type="title"/>
          </p:nvPr>
        </p:nvSpPr>
        <p:spPr/>
        <p:txBody>
          <a:bodyPr/>
          <a:lstStyle/>
          <a:p>
            <a:r>
              <a:rPr lang="en-US"/>
              <a:t>Educator Committees </a:t>
            </a:r>
          </a:p>
        </p:txBody>
      </p:sp>
      <p:pic>
        <p:nvPicPr>
          <p:cNvPr id="5" name="Picture 4" descr="Screenshot of the LMS login page which includes a button for Continue to Educator Committee">
            <a:extLst>
              <a:ext uri="{FF2B5EF4-FFF2-40B4-BE49-F238E27FC236}">
                <a16:creationId xmlns:a16="http://schemas.microsoft.com/office/drawing/2014/main" id="{1738CDDC-19CE-4B1B-9FCB-5AEF1F89BD5D}"/>
              </a:ext>
            </a:extLst>
          </p:cNvPr>
          <p:cNvPicPr>
            <a:picLocks noChangeAspect="1"/>
          </p:cNvPicPr>
          <p:nvPr/>
        </p:nvPicPr>
        <p:blipFill rotWithShape="1">
          <a:blip r:embed="rId2"/>
          <a:srcRect l="32585" t="19373" r="31091" b="23836"/>
          <a:stretch/>
        </p:blipFill>
        <p:spPr bwMode="auto">
          <a:xfrm>
            <a:off x="290121" y="1458074"/>
            <a:ext cx="2595584" cy="2282587"/>
          </a:xfrm>
          <a:prstGeom prst="rect">
            <a:avLst/>
          </a:prstGeom>
          <a:ln>
            <a:noFill/>
          </a:ln>
          <a:extLst>
            <a:ext uri="{53640926-AAD7-44D8-BBD7-CCE9431645EC}">
              <a14:shadowObscured xmlns:a14="http://schemas.microsoft.com/office/drawing/2010/main"/>
            </a:ext>
          </a:extLst>
        </p:spPr>
      </p:pic>
      <p:pic>
        <p:nvPicPr>
          <p:cNvPr id="6" name="Picture 5" descr="Screenshot of Educator Committee application in the LMS">
            <a:extLst>
              <a:ext uri="{FF2B5EF4-FFF2-40B4-BE49-F238E27FC236}">
                <a16:creationId xmlns:a16="http://schemas.microsoft.com/office/drawing/2014/main" id="{8B5D77F1-88B4-490A-BBD4-1A7ED93FE62A}"/>
              </a:ext>
            </a:extLst>
          </p:cNvPr>
          <p:cNvPicPr>
            <a:picLocks noChangeAspect="1"/>
          </p:cNvPicPr>
          <p:nvPr/>
        </p:nvPicPr>
        <p:blipFill rotWithShape="1">
          <a:blip r:embed="rId3"/>
          <a:srcRect l="26366" t="12071" r="27545" b="8935"/>
          <a:stretch/>
        </p:blipFill>
        <p:spPr bwMode="auto">
          <a:xfrm>
            <a:off x="2363749" y="2331885"/>
            <a:ext cx="3536308" cy="3409192"/>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AB3FF57F-326D-4183-847C-3D20215D3BA3}"/>
              </a:ext>
            </a:extLst>
          </p:cNvPr>
          <p:cNvSpPr>
            <a:spLocks noGrp="1"/>
          </p:cNvSpPr>
          <p:nvPr>
            <p:ph idx="1"/>
          </p:nvPr>
        </p:nvSpPr>
        <p:spPr>
          <a:xfrm>
            <a:off x="5744403" y="904580"/>
            <a:ext cx="6234545" cy="4823651"/>
          </a:xfrm>
        </p:spPr>
        <p:txBody>
          <a:bodyPr/>
          <a:lstStyle/>
          <a:p>
            <a:r>
              <a:rPr lang="en-US"/>
              <a:t>Input from Texas educators is a critical component of ensuring that the state assessments developed by the Student Assessment Division of the Texas Education Agency (TEA) are valid, reliable, high-quality measures of student achievement.</a:t>
            </a:r>
          </a:p>
          <a:p>
            <a:r>
              <a:rPr lang="en-US"/>
              <a:t>We are seeking qualified educators from your school or district to serve on statewide committees who will review potential test questions in a TELPAS Educator Committee meeting.</a:t>
            </a:r>
          </a:p>
        </p:txBody>
      </p:sp>
      <p:sp>
        <p:nvSpPr>
          <p:cNvPr id="4" name="Slide Number Placeholder 3">
            <a:extLst>
              <a:ext uri="{FF2B5EF4-FFF2-40B4-BE49-F238E27FC236}">
                <a16:creationId xmlns:a16="http://schemas.microsoft.com/office/drawing/2014/main" id="{EBB33770-11DF-4220-902F-A7F164D60343}"/>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2063551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6CB9"/>
                </a:solidFill>
                <a:latin typeface="+mn-lt"/>
              </a:rPr>
              <a:t>TELPAS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4180717836"/>
              </p:ext>
            </p:extLst>
          </p:nvPr>
        </p:nvGraphicFramePr>
        <p:xfrm>
          <a:off x="712379" y="1394397"/>
          <a:ext cx="11030441" cy="4320603"/>
        </p:xfrm>
        <a:graphic>
          <a:graphicData uri="http://schemas.openxmlformats.org/drawingml/2006/table">
            <a:tbl>
              <a:tblPr firstRow="1" bandRow="1">
                <a:tableStyleId>{7DF18680-E054-41AD-8BC1-D1AEF772440D}</a:tableStyleId>
              </a:tblPr>
              <a:tblGrid>
                <a:gridCol w="1983688">
                  <a:extLst>
                    <a:ext uri="{9D8B030D-6E8A-4147-A177-3AD203B41FA5}">
                      <a16:colId xmlns:a16="http://schemas.microsoft.com/office/drawing/2014/main" val="2541376817"/>
                    </a:ext>
                  </a:extLst>
                </a:gridCol>
                <a:gridCol w="7038148">
                  <a:extLst>
                    <a:ext uri="{9D8B030D-6E8A-4147-A177-3AD203B41FA5}">
                      <a16:colId xmlns:a16="http://schemas.microsoft.com/office/drawing/2014/main" val="308167985"/>
                    </a:ext>
                  </a:extLst>
                </a:gridCol>
                <a:gridCol w="2008605">
                  <a:extLst>
                    <a:ext uri="{9D8B030D-6E8A-4147-A177-3AD203B41FA5}">
                      <a16:colId xmlns:a16="http://schemas.microsoft.com/office/drawing/2014/main" val="799887904"/>
                    </a:ext>
                  </a:extLst>
                </a:gridCol>
              </a:tblGrid>
              <a:tr h="515217">
                <a:tc>
                  <a:txBody>
                    <a:bodyPr/>
                    <a:lstStyle/>
                    <a:p>
                      <a:pPr algn="ctr"/>
                      <a:r>
                        <a:rPr lang="en-US" sz="2000">
                          <a:latin typeface="+mn-lt"/>
                        </a:rPr>
                        <a:t>Resource</a:t>
                      </a:r>
                    </a:p>
                  </a:txBody>
                  <a:tcPr>
                    <a:solidFill>
                      <a:schemeClr val="accent1">
                        <a:lumMod val="75000"/>
                      </a:schemeClr>
                    </a:solidFill>
                  </a:tcPr>
                </a:tc>
                <a:tc>
                  <a:txBody>
                    <a:bodyPr/>
                    <a:lstStyle/>
                    <a:p>
                      <a:pPr algn="ctr"/>
                      <a:r>
                        <a:rPr lang="en-US" sz="2000">
                          <a:latin typeface="+mn-lt"/>
                        </a:rPr>
                        <a:t>Purpose</a:t>
                      </a:r>
                    </a:p>
                  </a:txBody>
                  <a:tcPr>
                    <a:solidFill>
                      <a:schemeClr val="accent1">
                        <a:lumMod val="75000"/>
                      </a:schemeClr>
                    </a:solidFill>
                  </a:tcPr>
                </a:tc>
                <a:tc>
                  <a:txBody>
                    <a:bodyPr/>
                    <a:lstStyle/>
                    <a:p>
                      <a:pPr algn="ctr"/>
                      <a:r>
                        <a:rPr lang="en-US" sz="2000">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200830">
                <a:tc>
                  <a:txBody>
                    <a:bodyPr/>
                    <a:lstStyle/>
                    <a:p>
                      <a:r>
                        <a:rPr lang="en-US" sz="2000">
                          <a:solidFill>
                            <a:schemeClr val="tx2"/>
                          </a:solidFill>
                          <a:latin typeface="+mn-lt"/>
                          <a:hlinkClick r:id="rId3">
                            <a:extLst>
                              <a:ext uri="{A12FA001-AC4F-418D-AE19-62706E023703}">
                                <ahyp:hlinkClr xmlns:ahyp="http://schemas.microsoft.com/office/drawing/2018/hyperlinkcolor" val="tx"/>
                              </a:ext>
                            </a:extLst>
                          </a:hlinkClick>
                        </a:rPr>
                        <a:t>TELPAS and TELPAS Alternate</a:t>
                      </a:r>
                      <a:r>
                        <a:rPr lang="en-US" sz="2000">
                          <a:solidFill>
                            <a:schemeClr val="tx2"/>
                          </a:solidFill>
                          <a:latin typeface="+mn-lt"/>
                        </a:rPr>
                        <a:t> </a:t>
                      </a:r>
                      <a:r>
                        <a:rPr lang="en-US" sz="2000">
                          <a:solidFill>
                            <a:schemeClr val="tx2"/>
                          </a:solidFill>
                          <a:latin typeface="+mn-lt"/>
                          <a:hlinkClick r:id="rId3">
                            <a:extLst>
                              <a:ext uri="{A12FA001-AC4F-418D-AE19-62706E023703}">
                                <ahyp:hlinkClr xmlns:ahyp="http://schemas.microsoft.com/office/drawing/2018/hyperlinkcolor" val="tx"/>
                              </a:ext>
                            </a:extLst>
                          </a:hlinkClick>
                        </a:rPr>
                        <a:t>Educator Guide</a:t>
                      </a:r>
                      <a:endParaRPr lang="en-US" sz="2000">
                        <a:solidFill>
                          <a:schemeClr val="tx2"/>
                        </a:solidFill>
                        <a:latin typeface="+mn-lt"/>
                      </a:endParaRPr>
                    </a:p>
                  </a:txBody>
                  <a:tcPr/>
                </a:tc>
                <a:tc>
                  <a:txBody>
                    <a:bodyPr/>
                    <a:lstStyle/>
                    <a:p>
                      <a:r>
                        <a:rPr lang="en-US" sz="2000">
                          <a:latin typeface="+mn-lt"/>
                        </a:rPr>
                        <a:t>Provides an overview of TELPAS and TELPAS Alternate and serves to support effective implementation of the Texas English Language Proficiency Standards (ELPS) and PLDs to guide instruction</a:t>
                      </a:r>
                    </a:p>
                  </a:txBody>
                  <a:tcPr/>
                </a:tc>
                <a:tc>
                  <a:txBody>
                    <a:bodyPr/>
                    <a:lstStyle/>
                    <a:p>
                      <a:r>
                        <a:rPr lang="en-US" sz="2000">
                          <a:latin typeface="+mn-lt"/>
                        </a:rPr>
                        <a:t>Administrators, Coordinators, Educators</a:t>
                      </a:r>
                    </a:p>
                  </a:txBody>
                  <a:tcPr/>
                </a:tc>
                <a:extLst>
                  <a:ext uri="{0D108BD9-81ED-4DB2-BD59-A6C34878D82A}">
                    <a16:rowId xmlns:a16="http://schemas.microsoft.com/office/drawing/2014/main" val="595102743"/>
                  </a:ext>
                </a:extLst>
              </a:tr>
              <a:tr h="1103354">
                <a:tc>
                  <a:txBody>
                    <a:bodyPr/>
                    <a:lstStyle/>
                    <a:p>
                      <a:r>
                        <a:rPr lang="en-US" sz="2000">
                          <a:latin typeface="+mn-lt"/>
                          <a:hlinkClick r:id="rId3"/>
                        </a:rPr>
                        <a:t>TELPAS Training PowerPoints</a:t>
                      </a:r>
                      <a:endParaRPr lang="en-US" sz="2000">
                        <a:latin typeface="+mn-lt"/>
                      </a:endParaRPr>
                    </a:p>
                  </a:txBody>
                  <a:tcPr/>
                </a:tc>
                <a:tc>
                  <a:txBody>
                    <a:bodyPr/>
                    <a:lstStyle/>
                    <a:p>
                      <a:r>
                        <a:rPr lang="en-US" sz="2000">
                          <a:latin typeface="+mn-lt"/>
                        </a:rPr>
                        <a:t>Provide introductory training resources for educators, raters, and administrators/coordinators to use to build foundational knowledge of TELPAS</a:t>
                      </a:r>
                    </a:p>
                  </a:txBody>
                  <a:tcPr/>
                </a:tc>
                <a:tc>
                  <a:txBody>
                    <a:bodyPr/>
                    <a:lstStyle/>
                    <a:p>
                      <a:r>
                        <a:rPr lang="en-US" sz="2000">
                          <a:latin typeface="+mn-lt"/>
                        </a:rPr>
                        <a:t>Administrators, Coordinators, Educators</a:t>
                      </a:r>
                    </a:p>
                  </a:txBody>
                  <a:tcPr/>
                </a:tc>
                <a:extLst>
                  <a:ext uri="{0D108BD9-81ED-4DB2-BD59-A6C34878D82A}">
                    <a16:rowId xmlns:a16="http://schemas.microsoft.com/office/drawing/2014/main" val="1366151949"/>
                  </a:ext>
                </a:extLst>
              </a:tr>
              <a:tr h="1501202">
                <a:tc>
                  <a:txBody>
                    <a:bodyPr/>
                    <a:lstStyle/>
                    <a:p>
                      <a:pPr lvl="0">
                        <a:buNone/>
                      </a:pPr>
                      <a:r>
                        <a:rPr lang="en-US" sz="2000">
                          <a:solidFill>
                            <a:schemeClr val="tx2"/>
                          </a:solidFill>
                          <a:latin typeface="+mn-lt"/>
                          <a:hlinkClick r:id="rId4">
                            <a:extLst>
                              <a:ext uri="{A12FA001-AC4F-418D-AE19-62706E023703}">
                                <ahyp:hlinkClr xmlns:ahyp="http://schemas.microsoft.com/office/drawing/2018/hyperlinkcolor" val="tx"/>
                              </a:ext>
                            </a:extLst>
                          </a:hlinkClick>
                        </a:rPr>
                        <a:t>TELPAS Manuals: Rater and Test Administrator</a:t>
                      </a:r>
                      <a:endParaRPr lang="en-US" sz="2000">
                        <a:solidFill>
                          <a:schemeClr val="tx2"/>
                        </a:solidFill>
                        <a:latin typeface="+mn-lt"/>
                      </a:endParaRPr>
                    </a:p>
                  </a:txBody>
                  <a:tcPr/>
                </a:tc>
                <a:tc>
                  <a:txBody>
                    <a:bodyPr/>
                    <a:lstStyle/>
                    <a:p>
                      <a:r>
                        <a:rPr lang="en-US" sz="2000">
                          <a:latin typeface="+mn-lt"/>
                        </a:rPr>
                        <a:t>Provide policies and guidance for raters and test administrators </a:t>
                      </a:r>
                    </a:p>
                  </a:txBody>
                  <a:tcPr/>
                </a:tc>
                <a:tc>
                  <a:txBody>
                    <a:bodyPr/>
                    <a:lstStyle/>
                    <a:p>
                      <a:r>
                        <a:rPr lang="en-US" sz="2000">
                          <a:latin typeface="+mn-lt"/>
                        </a:rPr>
                        <a:t>Administrators, Coordinators, Educators, Test Administrators</a:t>
                      </a:r>
                    </a:p>
                  </a:txBody>
                  <a:tcPr/>
                </a:tc>
                <a:extLst>
                  <a:ext uri="{0D108BD9-81ED-4DB2-BD59-A6C34878D82A}">
                    <a16:rowId xmlns:a16="http://schemas.microsoft.com/office/drawing/2014/main" val="2430715176"/>
                  </a:ext>
                </a:extLst>
              </a:tr>
            </a:tbl>
          </a:graphicData>
        </a:graphic>
      </p:graphicFrame>
      <p:sp>
        <p:nvSpPr>
          <p:cNvPr id="7" name="Slide Number Placeholder 6">
            <a:extLst>
              <a:ext uri="{FF2B5EF4-FFF2-40B4-BE49-F238E27FC236}">
                <a16:creationId xmlns:a16="http://schemas.microsoft.com/office/drawing/2014/main" id="{90D6F772-E23D-47A4-B337-74313C9CB9FF}"/>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158228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6CB9"/>
                </a:solidFill>
                <a:latin typeface="+mn-lt"/>
              </a:rPr>
              <a:t>TELPAS Resources</a:t>
            </a:r>
            <a:r>
              <a:rPr lang="en-US">
                <a:solidFill>
                  <a:srgbClr val="0D6CB9"/>
                </a:solidFill>
              </a:rPr>
              <a:t> (cont.)</a:t>
            </a:r>
            <a:endParaRPr lang="en-US">
              <a:solidFill>
                <a:srgbClr val="0D6CB9"/>
              </a:solidFill>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109906731"/>
              </p:ext>
            </p:extLst>
          </p:nvPr>
        </p:nvGraphicFramePr>
        <p:xfrm>
          <a:off x="712379" y="1394397"/>
          <a:ext cx="11030441" cy="4430413"/>
        </p:xfrm>
        <a:graphic>
          <a:graphicData uri="http://schemas.openxmlformats.org/drawingml/2006/table">
            <a:tbl>
              <a:tblPr firstRow="1" bandRow="1">
                <a:tableStyleId>{7DF18680-E054-41AD-8BC1-D1AEF772440D}</a:tableStyleId>
              </a:tblPr>
              <a:tblGrid>
                <a:gridCol w="1983688">
                  <a:extLst>
                    <a:ext uri="{9D8B030D-6E8A-4147-A177-3AD203B41FA5}">
                      <a16:colId xmlns:a16="http://schemas.microsoft.com/office/drawing/2014/main" val="2541376817"/>
                    </a:ext>
                  </a:extLst>
                </a:gridCol>
                <a:gridCol w="7038148">
                  <a:extLst>
                    <a:ext uri="{9D8B030D-6E8A-4147-A177-3AD203B41FA5}">
                      <a16:colId xmlns:a16="http://schemas.microsoft.com/office/drawing/2014/main" val="308167985"/>
                    </a:ext>
                  </a:extLst>
                </a:gridCol>
                <a:gridCol w="2008605">
                  <a:extLst>
                    <a:ext uri="{9D8B030D-6E8A-4147-A177-3AD203B41FA5}">
                      <a16:colId xmlns:a16="http://schemas.microsoft.com/office/drawing/2014/main" val="799887904"/>
                    </a:ext>
                  </a:extLst>
                </a:gridCol>
              </a:tblGrid>
              <a:tr h="515217">
                <a:tc>
                  <a:txBody>
                    <a:bodyPr/>
                    <a:lstStyle/>
                    <a:p>
                      <a:pPr algn="ctr"/>
                      <a:r>
                        <a:rPr lang="en-US" sz="2000">
                          <a:latin typeface="+mn-lt"/>
                        </a:rPr>
                        <a:t>Resource</a:t>
                      </a:r>
                    </a:p>
                  </a:txBody>
                  <a:tcPr>
                    <a:solidFill>
                      <a:schemeClr val="accent1">
                        <a:lumMod val="75000"/>
                      </a:schemeClr>
                    </a:solidFill>
                  </a:tcPr>
                </a:tc>
                <a:tc>
                  <a:txBody>
                    <a:bodyPr/>
                    <a:lstStyle/>
                    <a:p>
                      <a:pPr algn="ctr"/>
                      <a:r>
                        <a:rPr lang="en-US" sz="2000">
                          <a:latin typeface="+mn-lt"/>
                        </a:rPr>
                        <a:t>Purpose</a:t>
                      </a:r>
                    </a:p>
                  </a:txBody>
                  <a:tcPr>
                    <a:solidFill>
                      <a:schemeClr val="accent1">
                        <a:lumMod val="75000"/>
                      </a:schemeClr>
                    </a:solidFill>
                  </a:tcPr>
                </a:tc>
                <a:tc>
                  <a:txBody>
                    <a:bodyPr/>
                    <a:lstStyle/>
                    <a:p>
                      <a:pPr algn="ctr"/>
                      <a:r>
                        <a:rPr lang="en-US" sz="2000">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200830">
                <a:tc>
                  <a:txBody>
                    <a:bodyPr/>
                    <a:lstStyle/>
                    <a:p>
                      <a:r>
                        <a:rPr lang="en-US" sz="2000">
                          <a:solidFill>
                            <a:schemeClr val="tx2"/>
                          </a:solidFill>
                          <a:latin typeface="+mn-lt"/>
                          <a:hlinkClick r:id="rId3">
                            <a:extLst>
                              <a:ext uri="{A12FA001-AC4F-418D-AE19-62706E023703}">
                                <ahyp:hlinkClr xmlns:ahyp="http://schemas.microsoft.com/office/drawing/2018/hyperlinkcolor" val="tx"/>
                              </a:ext>
                            </a:extLst>
                          </a:hlinkClick>
                        </a:rPr>
                        <a:t>TELPAS Reading, Listening, and Speaking Blueprints</a:t>
                      </a:r>
                      <a:endParaRPr lang="en-US" sz="2000">
                        <a:solidFill>
                          <a:schemeClr val="tx2"/>
                        </a:solidFill>
                        <a:latin typeface="+mn-lt"/>
                      </a:endParaRPr>
                    </a:p>
                  </a:txBody>
                  <a:tcPr/>
                </a:tc>
                <a:tc>
                  <a:txBody>
                    <a:bodyPr/>
                    <a:lstStyle/>
                    <a:p>
                      <a:pPr lvl="0">
                        <a:buNone/>
                      </a:pPr>
                      <a:r>
                        <a:rPr lang="en-US" sz="2000" b="0" i="0" u="none" strike="noStrike" noProof="0">
                          <a:latin typeface="Calibri"/>
                        </a:rPr>
                        <a:t>Provide districts with the test blueprints (reading, listening, and speaking) including reporting categories </a:t>
                      </a:r>
                      <a:endParaRPr lang="en-US" sz="2000">
                        <a:latin typeface="+mn-lt"/>
                      </a:endParaRPr>
                    </a:p>
                  </a:txBody>
                  <a:tcPr/>
                </a:tc>
                <a:tc>
                  <a:txBody>
                    <a:bodyPr/>
                    <a:lstStyle/>
                    <a:p>
                      <a:r>
                        <a:rPr lang="en-US" sz="2000">
                          <a:latin typeface="+mn-lt"/>
                        </a:rPr>
                        <a:t>Administrators, Coordinators, Educators  </a:t>
                      </a:r>
                    </a:p>
                  </a:txBody>
                  <a:tcPr/>
                </a:tc>
                <a:extLst>
                  <a:ext uri="{0D108BD9-81ED-4DB2-BD59-A6C34878D82A}">
                    <a16:rowId xmlns:a16="http://schemas.microsoft.com/office/drawing/2014/main" val="595102743"/>
                  </a:ext>
                </a:extLst>
              </a:tr>
              <a:tr h="1103354">
                <a:tc>
                  <a:txBody>
                    <a:bodyPr/>
                    <a:lstStyle/>
                    <a:p>
                      <a:r>
                        <a:rPr lang="en-US" sz="2000">
                          <a:latin typeface="+mn-lt"/>
                          <a:hlinkClick r:id="rId3"/>
                        </a:rPr>
                        <a:t>TELPAS Speaking Rubrics</a:t>
                      </a:r>
                      <a:endParaRPr lang="en-US" sz="2000">
                        <a:latin typeface="+mn-lt"/>
                      </a:endParaRPr>
                    </a:p>
                  </a:txBody>
                  <a:tcPr/>
                </a:tc>
                <a:tc>
                  <a:txBody>
                    <a:bodyPr/>
                    <a:lstStyle/>
                    <a:p>
                      <a:pPr lvl="0">
                        <a:buNone/>
                      </a:pPr>
                      <a:r>
                        <a:rPr lang="en-US" sz="2000">
                          <a:latin typeface="+mn-lt"/>
                        </a:rPr>
                        <a:t>Derived from the TELPAS proficiency level descriptors (PLDs) and demonstrate the number of score points that a student can achieve based on their performance on each speaking test item</a:t>
                      </a:r>
                      <a:endParaRPr lang="en-US"/>
                    </a:p>
                  </a:txBody>
                  <a:tcPr/>
                </a:tc>
                <a:tc>
                  <a:txBody>
                    <a:bodyPr/>
                    <a:lstStyle/>
                    <a:p>
                      <a:pPr lvl="0">
                        <a:buNone/>
                      </a:pPr>
                      <a:r>
                        <a:rPr lang="en-US" sz="2000">
                          <a:latin typeface="+mn-lt"/>
                        </a:rPr>
                        <a:t>Administrators, Coordinators, Educators</a:t>
                      </a:r>
                    </a:p>
                  </a:txBody>
                  <a:tcPr/>
                </a:tc>
                <a:extLst>
                  <a:ext uri="{0D108BD9-81ED-4DB2-BD59-A6C34878D82A}">
                    <a16:rowId xmlns:a16="http://schemas.microsoft.com/office/drawing/2014/main" val="1366151949"/>
                  </a:ext>
                </a:extLst>
              </a:tr>
              <a:tr h="1501202">
                <a:tc>
                  <a:txBody>
                    <a:bodyPr/>
                    <a:lstStyle/>
                    <a:p>
                      <a:pPr lvl="0">
                        <a:buNone/>
                      </a:pPr>
                      <a:r>
                        <a:rPr lang="en-US" sz="2000">
                          <a:solidFill>
                            <a:schemeClr val="tx2"/>
                          </a:solidFill>
                          <a:latin typeface="+mn-lt"/>
                          <a:hlinkClick r:id="rId3">
                            <a:extLst>
                              <a:ext uri="{A12FA001-AC4F-418D-AE19-62706E023703}">
                                <ahyp:hlinkClr xmlns:ahyp="http://schemas.microsoft.com/office/drawing/2018/hyperlinkcolor" val="tx"/>
                              </a:ext>
                            </a:extLst>
                          </a:hlinkClick>
                        </a:rPr>
                        <a:t>TELPAS Speaking Scoring Guides</a:t>
                      </a:r>
                      <a:endParaRPr lang="en-US" sz="2000">
                        <a:solidFill>
                          <a:schemeClr val="tx2"/>
                        </a:solidFill>
                        <a:latin typeface="+mn-lt"/>
                      </a:endParaRPr>
                    </a:p>
                  </a:txBody>
                  <a:tcPr/>
                </a:tc>
                <a:tc>
                  <a:txBody>
                    <a:bodyPr/>
                    <a:lstStyle/>
                    <a:p>
                      <a:pPr lvl="0">
                        <a:buNone/>
                      </a:pPr>
                      <a:r>
                        <a:rPr lang="en-US" sz="2000" b="0" i="0" u="none" strike="noStrike" noProof="0"/>
                        <a:t>Provide exemplar student responses for the TELPAS online speaking assessment. They are intended to be used alongside the spring 2020 TELPAS listening and speaking released tests.</a:t>
                      </a:r>
                      <a:endParaRPr lang="en-US" sz="2000">
                        <a:latin typeface="+mn-lt"/>
                      </a:endParaRPr>
                    </a:p>
                  </a:txBody>
                  <a:tcPr/>
                </a:tc>
                <a:tc>
                  <a:txBody>
                    <a:bodyPr/>
                    <a:lstStyle/>
                    <a:p>
                      <a:pPr lvl="0">
                        <a:buNone/>
                      </a:pPr>
                      <a:r>
                        <a:rPr lang="en-US" sz="2000">
                          <a:latin typeface="+mn-lt"/>
                        </a:rPr>
                        <a:t>Administrators, Coordinators, Educators, Parents</a:t>
                      </a:r>
                    </a:p>
                  </a:txBody>
                  <a:tcPr/>
                </a:tc>
                <a:extLst>
                  <a:ext uri="{0D108BD9-81ED-4DB2-BD59-A6C34878D82A}">
                    <a16:rowId xmlns:a16="http://schemas.microsoft.com/office/drawing/2014/main" val="2430715176"/>
                  </a:ext>
                </a:extLst>
              </a:tr>
            </a:tbl>
          </a:graphicData>
        </a:graphic>
      </p:graphicFrame>
      <p:sp>
        <p:nvSpPr>
          <p:cNvPr id="7" name="Slide Number Placeholder 6">
            <a:extLst>
              <a:ext uri="{FF2B5EF4-FFF2-40B4-BE49-F238E27FC236}">
                <a16:creationId xmlns:a16="http://schemas.microsoft.com/office/drawing/2014/main" id="{A957DAA2-B787-4417-9FCB-32C45E6992A5}"/>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088973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a:t>
            </a:r>
            <a:r>
              <a:rPr lang="en-US"/>
              <a:t> (cont.)</a:t>
            </a:r>
            <a:endParaRPr lang="en-US">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1919419372"/>
              </p:ext>
            </p:extLst>
          </p:nvPr>
        </p:nvGraphicFramePr>
        <p:xfrm>
          <a:off x="687424" y="936712"/>
          <a:ext cx="11146613" cy="4984576"/>
        </p:xfrm>
        <a:graphic>
          <a:graphicData uri="http://schemas.openxmlformats.org/drawingml/2006/table">
            <a:tbl>
              <a:tblPr firstRow="1" bandRow="1">
                <a:tableStyleId>{7DF18680-E054-41AD-8BC1-D1AEF772440D}</a:tableStyleId>
              </a:tblPr>
              <a:tblGrid>
                <a:gridCol w="2312035">
                  <a:extLst>
                    <a:ext uri="{9D8B030D-6E8A-4147-A177-3AD203B41FA5}">
                      <a16:colId xmlns:a16="http://schemas.microsoft.com/office/drawing/2014/main" val="2541376817"/>
                    </a:ext>
                  </a:extLst>
                </a:gridCol>
                <a:gridCol w="6804819">
                  <a:extLst>
                    <a:ext uri="{9D8B030D-6E8A-4147-A177-3AD203B41FA5}">
                      <a16:colId xmlns:a16="http://schemas.microsoft.com/office/drawing/2014/main" val="308167985"/>
                    </a:ext>
                  </a:extLst>
                </a:gridCol>
                <a:gridCol w="2029759">
                  <a:extLst>
                    <a:ext uri="{9D8B030D-6E8A-4147-A177-3AD203B41FA5}">
                      <a16:colId xmlns:a16="http://schemas.microsoft.com/office/drawing/2014/main" val="799887904"/>
                    </a:ext>
                  </a:extLst>
                </a:gridCol>
              </a:tblGrid>
              <a:tr h="443056">
                <a:tc>
                  <a:txBody>
                    <a:bodyPr/>
                    <a:lstStyle/>
                    <a:p>
                      <a:pPr algn="ctr"/>
                      <a:r>
                        <a:rPr lang="en-US" sz="2000">
                          <a:latin typeface="+mn-lt"/>
                        </a:rPr>
                        <a:t>Resource</a:t>
                      </a:r>
                    </a:p>
                  </a:txBody>
                  <a:tcPr>
                    <a:solidFill>
                      <a:schemeClr val="accent1">
                        <a:lumMod val="75000"/>
                      </a:schemeClr>
                    </a:solidFill>
                  </a:tcPr>
                </a:tc>
                <a:tc>
                  <a:txBody>
                    <a:bodyPr/>
                    <a:lstStyle/>
                    <a:p>
                      <a:pPr algn="ctr"/>
                      <a:r>
                        <a:rPr lang="en-US" sz="2000">
                          <a:latin typeface="+mn-lt"/>
                        </a:rPr>
                        <a:t>Purpose</a:t>
                      </a:r>
                    </a:p>
                  </a:txBody>
                  <a:tcPr>
                    <a:solidFill>
                      <a:schemeClr val="accent1">
                        <a:lumMod val="75000"/>
                      </a:schemeClr>
                    </a:solidFill>
                  </a:tcPr>
                </a:tc>
                <a:tc>
                  <a:txBody>
                    <a:bodyPr/>
                    <a:lstStyle/>
                    <a:p>
                      <a:pPr algn="ctr"/>
                      <a:r>
                        <a:rPr lang="en-US" sz="2000">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032642">
                <a:tc>
                  <a:txBody>
                    <a:bodyPr/>
                    <a:lstStyle/>
                    <a:p>
                      <a:pPr lvl="0">
                        <a:buNone/>
                      </a:pPr>
                      <a:r>
                        <a:rPr lang="en-US" sz="2000">
                          <a:solidFill>
                            <a:schemeClr val="tx2"/>
                          </a:solidFill>
                          <a:latin typeface="+mn-lt"/>
                          <a:hlinkClick r:id="rId3">
                            <a:extLst>
                              <a:ext uri="{A12FA001-AC4F-418D-AE19-62706E023703}">
                                <ahyp:hlinkClr xmlns:ahyp="http://schemas.microsoft.com/office/drawing/2018/hyperlinkcolor" val="tx"/>
                              </a:ext>
                            </a:extLst>
                          </a:hlinkClick>
                        </a:rPr>
                        <a:t>TELPAS Released </a:t>
                      </a:r>
                    </a:p>
                    <a:p>
                      <a:pPr lvl="0">
                        <a:buNone/>
                      </a:pPr>
                      <a:r>
                        <a:rPr lang="en-US" sz="2000">
                          <a:solidFill>
                            <a:schemeClr val="tx2"/>
                          </a:solidFill>
                          <a:latin typeface="+mn-lt"/>
                          <a:hlinkClick r:id="rId3">
                            <a:extLst>
                              <a:ext uri="{A12FA001-AC4F-418D-AE19-62706E023703}">
                                <ahyp:hlinkClr xmlns:ahyp="http://schemas.microsoft.com/office/drawing/2018/hyperlinkcolor" val="tx"/>
                              </a:ext>
                            </a:extLst>
                          </a:hlinkClick>
                        </a:rPr>
                        <a:t>Listening and Speaking and TELPAS</a:t>
                      </a:r>
                      <a:endParaRPr lang="en-US">
                        <a:solidFill>
                          <a:schemeClr val="tx2"/>
                        </a:solidFill>
                      </a:endParaRPr>
                    </a:p>
                    <a:p>
                      <a:pPr lvl="0">
                        <a:buNone/>
                      </a:pPr>
                      <a:r>
                        <a:rPr lang="en-US" sz="2000">
                          <a:solidFill>
                            <a:schemeClr val="tx2"/>
                          </a:solidFill>
                          <a:latin typeface="+mn-lt"/>
                          <a:hlinkClick r:id="rId3">
                            <a:extLst>
                              <a:ext uri="{A12FA001-AC4F-418D-AE19-62706E023703}">
                                <ahyp:hlinkClr xmlns:ahyp="http://schemas.microsoft.com/office/drawing/2018/hyperlinkcolor" val="tx"/>
                              </a:ext>
                            </a:extLst>
                          </a:hlinkClick>
                        </a:rPr>
                        <a:t>Reading Tests</a:t>
                      </a:r>
                      <a:endParaRPr lang="en-US">
                        <a:solidFill>
                          <a:schemeClr val="tx2"/>
                        </a:solidFill>
                      </a:endParaRPr>
                    </a:p>
                  </a:txBody>
                  <a:tcPr/>
                </a:tc>
                <a:tc>
                  <a:txBody>
                    <a:bodyPr/>
                    <a:lstStyle/>
                    <a:p>
                      <a:pPr lvl="0">
                        <a:buNone/>
                      </a:pPr>
                      <a:r>
                        <a:rPr lang="en-US" sz="2000">
                          <a:latin typeface="+mn-lt"/>
                        </a:rPr>
                        <a:t>Available</a:t>
                      </a:r>
                      <a:r>
                        <a:rPr lang="en-US" sz="2000" b="0" i="0" u="none" strike="noStrike" noProof="0">
                          <a:latin typeface="Calibri"/>
                        </a:rPr>
                        <a:t> </a:t>
                      </a:r>
                      <a:r>
                        <a:rPr lang="en-US" sz="2000">
                          <a:latin typeface="+mn-lt"/>
                        </a:rPr>
                        <a:t>in the online interface and can be used to administer to students for diagnostic purposes </a:t>
                      </a:r>
                    </a:p>
                  </a:txBody>
                  <a:tcPr/>
                </a:tc>
                <a:tc>
                  <a:txBody>
                    <a:bodyPr/>
                    <a:lstStyle/>
                    <a:p>
                      <a:pPr lvl="0">
                        <a:buNone/>
                      </a:pPr>
                      <a:r>
                        <a:rPr lang="en-US" sz="2000">
                          <a:latin typeface="+mn-lt"/>
                        </a:rPr>
                        <a:t>Administrators, Coordinators, Educators, Parents, Students  </a:t>
                      </a:r>
                    </a:p>
                  </a:txBody>
                  <a:tcPr/>
                </a:tc>
                <a:extLst>
                  <a:ext uri="{0D108BD9-81ED-4DB2-BD59-A6C34878D82A}">
                    <a16:rowId xmlns:a16="http://schemas.microsoft.com/office/drawing/2014/main" val="595102743"/>
                  </a:ext>
                </a:extLst>
              </a:tr>
              <a:tr h="948819">
                <a:tc>
                  <a:txBody>
                    <a:bodyPr/>
                    <a:lstStyle/>
                    <a:p>
                      <a:pPr lvl="0">
                        <a:buNone/>
                      </a:pPr>
                      <a:r>
                        <a:rPr lang="en-US" sz="2000">
                          <a:latin typeface="+mn-lt"/>
                          <a:hlinkClick r:id="rId4"/>
                        </a:rPr>
                        <a:t>Answer Keys for TELPAS Released Tests</a:t>
                      </a:r>
                      <a:endParaRPr lang="en-US"/>
                    </a:p>
                  </a:txBody>
                  <a:tcPr/>
                </a:tc>
                <a:tc>
                  <a:txBody>
                    <a:bodyPr/>
                    <a:lstStyle/>
                    <a:p>
                      <a:r>
                        <a:rPr lang="en-US" sz="2000">
                          <a:latin typeface="+mn-lt"/>
                        </a:rPr>
                        <a:t>Provide answers to released tests, reporting category per item, and ELPS student expectation per item </a:t>
                      </a:r>
                    </a:p>
                  </a:txBody>
                  <a:tcPr/>
                </a:tc>
                <a:tc>
                  <a:txBody>
                    <a:bodyPr/>
                    <a:lstStyle/>
                    <a:p>
                      <a:r>
                        <a:rPr lang="en-US" sz="2000">
                          <a:latin typeface="+mn-lt"/>
                        </a:rPr>
                        <a:t>Administrators, Coordinators, Educators, Parents, Students  </a:t>
                      </a:r>
                    </a:p>
                  </a:txBody>
                  <a:tcPr/>
                </a:tc>
                <a:extLst>
                  <a:ext uri="{0D108BD9-81ED-4DB2-BD59-A6C34878D82A}">
                    <a16:rowId xmlns:a16="http://schemas.microsoft.com/office/drawing/2014/main" val="1366151949"/>
                  </a:ext>
                </a:extLst>
              </a:tr>
              <a:tr h="1290944">
                <a:tc>
                  <a:txBody>
                    <a:bodyPr/>
                    <a:lstStyle/>
                    <a:p>
                      <a:r>
                        <a:rPr lang="en-US" sz="2000">
                          <a:solidFill>
                            <a:schemeClr val="tx2"/>
                          </a:solidFill>
                          <a:latin typeface="+mn-lt"/>
                          <a:hlinkClick r:id="rId3">
                            <a:extLst>
                              <a:ext uri="{A12FA001-AC4F-418D-AE19-62706E023703}">
                                <ahyp:hlinkClr xmlns:ahyp="http://schemas.microsoft.com/office/drawing/2018/hyperlinkcolor" val="tx"/>
                              </a:ext>
                            </a:extLst>
                          </a:hlinkClick>
                        </a:rPr>
                        <a:t>TELPAS Practice Sets</a:t>
                      </a:r>
                      <a:endParaRPr lang="en-US" sz="2000">
                        <a:solidFill>
                          <a:schemeClr val="tx2"/>
                        </a:solidFill>
                        <a:latin typeface="+mn-lt"/>
                      </a:endParaRPr>
                    </a:p>
                  </a:txBody>
                  <a:tcPr/>
                </a:tc>
                <a:tc>
                  <a:txBody>
                    <a:bodyPr/>
                    <a:lstStyle/>
                    <a:p>
                      <a:r>
                        <a:rPr lang="en-US" sz="2000">
                          <a:latin typeface="+mn-lt"/>
                        </a:rPr>
                        <a:t>Assist students in becoming familiar with online TELPAS tests (navigating through tests, online tools, and interaction with listening and speaking test items, including recording and playing speaking responses)</a:t>
                      </a:r>
                    </a:p>
                  </a:txBody>
                  <a:tcPr/>
                </a:tc>
                <a:tc>
                  <a:txBody>
                    <a:bodyPr/>
                    <a:lstStyle/>
                    <a:p>
                      <a:r>
                        <a:rPr lang="en-US" sz="2000">
                          <a:latin typeface="+mn-lt"/>
                        </a:rPr>
                        <a:t>Administrators, Coordinators, Educators, Parents, Students</a:t>
                      </a:r>
                    </a:p>
                  </a:txBody>
                  <a:tcPr/>
                </a:tc>
                <a:extLst>
                  <a:ext uri="{0D108BD9-81ED-4DB2-BD59-A6C34878D82A}">
                    <a16:rowId xmlns:a16="http://schemas.microsoft.com/office/drawing/2014/main" val="2430715176"/>
                  </a:ext>
                </a:extLst>
              </a:tr>
            </a:tbl>
          </a:graphicData>
        </a:graphic>
      </p:graphicFrame>
      <p:sp>
        <p:nvSpPr>
          <p:cNvPr id="7" name="Slide Number Placeholder 6">
            <a:extLst>
              <a:ext uri="{FF2B5EF4-FFF2-40B4-BE49-F238E27FC236}">
                <a16:creationId xmlns:a16="http://schemas.microsoft.com/office/drawing/2014/main" id="{6A3510D2-0A36-4D43-9D6C-7A8AE3FBBE28}"/>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2531954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 (</a:t>
            </a:r>
            <a:r>
              <a:rPr lang="en-US"/>
              <a:t>cont.)  </a:t>
            </a:r>
            <a:endParaRPr lang="en-US">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1493020988"/>
              </p:ext>
            </p:extLst>
          </p:nvPr>
        </p:nvGraphicFramePr>
        <p:xfrm>
          <a:off x="512101" y="1333948"/>
          <a:ext cx="11121656" cy="4152899"/>
        </p:xfrm>
        <a:graphic>
          <a:graphicData uri="http://schemas.openxmlformats.org/drawingml/2006/table">
            <a:tbl>
              <a:tblPr firstRow="1" bandRow="1">
                <a:tableStyleId>{7DF18680-E054-41AD-8BC1-D1AEF772440D}</a:tableStyleId>
              </a:tblPr>
              <a:tblGrid>
                <a:gridCol w="2157288">
                  <a:extLst>
                    <a:ext uri="{9D8B030D-6E8A-4147-A177-3AD203B41FA5}">
                      <a16:colId xmlns:a16="http://schemas.microsoft.com/office/drawing/2014/main" val="2541376817"/>
                    </a:ext>
                  </a:extLst>
                </a:gridCol>
                <a:gridCol w="6939153">
                  <a:extLst>
                    <a:ext uri="{9D8B030D-6E8A-4147-A177-3AD203B41FA5}">
                      <a16:colId xmlns:a16="http://schemas.microsoft.com/office/drawing/2014/main" val="308167985"/>
                    </a:ext>
                  </a:extLst>
                </a:gridCol>
                <a:gridCol w="2025215">
                  <a:extLst>
                    <a:ext uri="{9D8B030D-6E8A-4147-A177-3AD203B41FA5}">
                      <a16:colId xmlns:a16="http://schemas.microsoft.com/office/drawing/2014/main" val="799887904"/>
                    </a:ext>
                  </a:extLst>
                </a:gridCol>
              </a:tblGrid>
              <a:tr h="373380">
                <a:tc>
                  <a:txBody>
                    <a:bodyPr/>
                    <a:lstStyle/>
                    <a:p>
                      <a:pPr algn="ctr"/>
                      <a:r>
                        <a:rPr lang="en-US" sz="2000">
                          <a:latin typeface="+mn-lt"/>
                        </a:rPr>
                        <a:t>Resource</a:t>
                      </a:r>
                    </a:p>
                  </a:txBody>
                  <a:tcPr>
                    <a:solidFill>
                      <a:schemeClr val="accent1">
                        <a:lumMod val="75000"/>
                      </a:schemeClr>
                    </a:solidFill>
                  </a:tcPr>
                </a:tc>
                <a:tc>
                  <a:txBody>
                    <a:bodyPr/>
                    <a:lstStyle/>
                    <a:p>
                      <a:pPr algn="ctr"/>
                      <a:r>
                        <a:rPr lang="en-US" sz="2000">
                          <a:latin typeface="+mn-lt"/>
                        </a:rPr>
                        <a:t>Purpose</a:t>
                      </a:r>
                    </a:p>
                  </a:txBody>
                  <a:tcPr>
                    <a:solidFill>
                      <a:schemeClr val="accent1">
                        <a:lumMod val="75000"/>
                      </a:schemeClr>
                    </a:solidFill>
                  </a:tcPr>
                </a:tc>
                <a:tc>
                  <a:txBody>
                    <a:bodyPr/>
                    <a:lstStyle/>
                    <a:p>
                      <a:pPr algn="ctr"/>
                      <a:r>
                        <a:rPr lang="en-US" sz="2000">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881380">
                <a:tc>
                  <a:txBody>
                    <a:bodyPr/>
                    <a:lstStyle/>
                    <a:p>
                      <a:pPr lvl="0">
                        <a:buNone/>
                      </a:pPr>
                      <a:r>
                        <a:rPr lang="en-US" sz="2000">
                          <a:solidFill>
                            <a:schemeClr val="tx2"/>
                          </a:solidFill>
                          <a:latin typeface="+mn-lt"/>
                          <a:hlinkClick r:id="rId3">
                            <a:extLst>
                              <a:ext uri="{A12FA001-AC4F-418D-AE19-62706E023703}">
                                <ahyp:hlinkClr xmlns:ahyp="http://schemas.microsoft.com/office/drawing/2018/hyperlinkcolor" val="tx"/>
                              </a:ext>
                            </a:extLst>
                          </a:hlinkClick>
                        </a:rPr>
                        <a:t>TELPAS Parent Resources </a:t>
                      </a:r>
                      <a:endParaRPr lang="en-US" sz="2000">
                        <a:solidFill>
                          <a:schemeClr val="tx2"/>
                        </a:solidFill>
                        <a:latin typeface="+mn-lt"/>
                      </a:endParaRPr>
                    </a:p>
                  </a:txBody>
                  <a:tcPr/>
                </a:tc>
                <a:tc>
                  <a:txBody>
                    <a:bodyPr/>
                    <a:lstStyle/>
                    <a:p>
                      <a:pPr lvl="0">
                        <a:buNone/>
                      </a:pPr>
                      <a:r>
                        <a:rPr lang="en-US" sz="2000">
                          <a:latin typeface="+mn-lt"/>
                        </a:rPr>
                        <a:t>Provide parent resources that include TELPAS FAQs and TELPAS parent tips for all language domains</a:t>
                      </a:r>
                    </a:p>
                  </a:txBody>
                  <a:tcPr/>
                </a:tc>
                <a:tc>
                  <a:txBody>
                    <a:bodyPr/>
                    <a:lstStyle/>
                    <a:p>
                      <a:pPr lvl="0">
                        <a:buNone/>
                      </a:pPr>
                      <a:r>
                        <a:rPr lang="en-US" sz="2000">
                          <a:latin typeface="+mn-lt"/>
                        </a:rPr>
                        <a:t>Administrators, Coordinators, Teachers, Parents</a:t>
                      </a:r>
                    </a:p>
                  </a:txBody>
                  <a:tcPr/>
                </a:tc>
                <a:extLst>
                  <a:ext uri="{0D108BD9-81ED-4DB2-BD59-A6C34878D82A}">
                    <a16:rowId xmlns:a16="http://schemas.microsoft.com/office/drawing/2014/main" val="1366151949"/>
                  </a:ext>
                </a:extLst>
              </a:tr>
              <a:tr h="1135379">
                <a:tc>
                  <a:txBody>
                    <a:bodyPr/>
                    <a:lstStyle/>
                    <a:p>
                      <a:r>
                        <a:rPr lang="en-US" sz="2000">
                          <a:latin typeface="+mn-lt"/>
                        </a:rPr>
                        <a:t>TELPAS Microphone and Headset Check </a:t>
                      </a:r>
                    </a:p>
                  </a:txBody>
                  <a:tcPr/>
                </a:tc>
                <a:tc>
                  <a:txBody>
                    <a:bodyPr/>
                    <a:lstStyle/>
                    <a:p>
                      <a:pPr marL="0" marR="0" lvl="0" indent="0" algn="l" rtl="0" eaLnBrk="1" fontAlgn="auto" latinLnBrk="0" hangingPunct="1">
                        <a:lnSpc>
                          <a:spcPct val="100000"/>
                        </a:lnSpc>
                        <a:spcBef>
                          <a:spcPts val="0"/>
                        </a:spcBef>
                        <a:spcAft>
                          <a:spcPts val="0"/>
                        </a:spcAft>
                        <a:buFontTx/>
                        <a:buNone/>
                      </a:pPr>
                      <a:r>
                        <a:rPr lang="en-US" sz="2000">
                          <a:latin typeface="+mn-lt"/>
                        </a:rPr>
                        <a:t>Available within the TELPAS Listening &amp; Speaking Practice Sets and TELPAS Listening &amp; Speaking Released Tests</a:t>
                      </a:r>
                    </a:p>
                  </a:txBody>
                  <a:tcPr/>
                </a:tc>
                <a:tc>
                  <a:txBody>
                    <a:bodyPr/>
                    <a:lstStyle/>
                    <a:p>
                      <a:r>
                        <a:rPr lang="en-US" sz="2000">
                          <a:latin typeface="+mn-lt"/>
                        </a:rPr>
                        <a:t>Administrators, Coordinators, Teachers</a:t>
                      </a:r>
                    </a:p>
                  </a:txBody>
                  <a:tcPr/>
                </a:tc>
                <a:extLst>
                  <a:ext uri="{0D108BD9-81ED-4DB2-BD59-A6C34878D82A}">
                    <a16:rowId xmlns:a16="http://schemas.microsoft.com/office/drawing/2014/main" val="3655185153"/>
                  </a:ext>
                </a:extLst>
              </a:tr>
              <a:tr h="1015840">
                <a:tc>
                  <a:txBody>
                    <a:bodyPr/>
                    <a:lstStyle/>
                    <a:p>
                      <a:r>
                        <a:rPr lang="en-US" sz="2000">
                          <a:solidFill>
                            <a:schemeClr val="tx2"/>
                          </a:solidFill>
                          <a:latin typeface="+mn-lt"/>
                          <a:hlinkClick r:id="rId4">
                            <a:extLst>
                              <a:ext uri="{A12FA001-AC4F-418D-AE19-62706E023703}">
                                <ahyp:hlinkClr xmlns:ahyp="http://schemas.microsoft.com/office/drawing/2018/hyperlinkcolor" val="tx"/>
                              </a:ext>
                            </a:extLst>
                          </a:hlinkClick>
                        </a:rPr>
                        <a:t>TELPAS Rater and Assembling and Verifying 2-12 Writing Collections Training Modules</a:t>
                      </a:r>
                      <a:endParaRPr lang="en-US" sz="2000">
                        <a:solidFill>
                          <a:schemeClr val="tx2"/>
                        </a:solidFill>
                        <a:latin typeface="+mn-lt"/>
                      </a:endParaRPr>
                    </a:p>
                  </a:txBody>
                  <a:tcPr/>
                </a:tc>
                <a:tc>
                  <a:txBody>
                    <a:bodyPr/>
                    <a:lstStyle/>
                    <a:p>
                      <a:r>
                        <a:rPr lang="en-US" sz="2000">
                          <a:latin typeface="+mn-lt"/>
                        </a:rPr>
                        <a:t>Can be found in the Texas Assessment's Learning Management System. The modules can be found by either selecting the role of  </a:t>
                      </a:r>
                      <a:r>
                        <a:rPr lang="en-US" sz="2000" i="1">
                          <a:latin typeface="+mn-lt"/>
                        </a:rPr>
                        <a:t>Rater </a:t>
                      </a:r>
                      <a:r>
                        <a:rPr lang="en-US" sz="2000">
                          <a:latin typeface="+mn-lt"/>
                        </a:rPr>
                        <a:t>or </a:t>
                      </a:r>
                      <a:r>
                        <a:rPr lang="en-US" sz="2000" i="1">
                          <a:latin typeface="+mn-lt"/>
                        </a:rPr>
                        <a:t>Other Campus Roles</a:t>
                      </a:r>
                      <a:r>
                        <a:rPr lang="en-US" sz="2000">
                          <a:latin typeface="+mn-lt"/>
                        </a:rPr>
                        <a:t>. </a:t>
                      </a:r>
                    </a:p>
                  </a:txBody>
                  <a:tcPr/>
                </a:tc>
                <a:tc>
                  <a:txBody>
                    <a:bodyPr/>
                    <a:lstStyle/>
                    <a:p>
                      <a:r>
                        <a:rPr lang="en-US" sz="2000">
                          <a:latin typeface="+mn-lt"/>
                        </a:rPr>
                        <a:t>Administrators, Coordinators, Educators</a:t>
                      </a:r>
                      <a:endParaRPr lang="en-US"/>
                    </a:p>
                  </a:txBody>
                  <a:tcPr/>
                </a:tc>
                <a:extLst>
                  <a:ext uri="{0D108BD9-81ED-4DB2-BD59-A6C34878D82A}">
                    <a16:rowId xmlns:a16="http://schemas.microsoft.com/office/drawing/2014/main" val="2935360766"/>
                  </a:ext>
                </a:extLst>
              </a:tr>
            </a:tbl>
          </a:graphicData>
        </a:graphic>
      </p:graphicFrame>
      <p:sp>
        <p:nvSpPr>
          <p:cNvPr id="7" name="Slide Number Placeholder 6">
            <a:extLst>
              <a:ext uri="{FF2B5EF4-FFF2-40B4-BE49-F238E27FC236}">
                <a16:creationId xmlns:a16="http://schemas.microsoft.com/office/drawing/2014/main" id="{DC153224-AF4B-4DFB-8B80-73DEEB7601FC}"/>
              </a:ext>
            </a:extLst>
          </p:cNvPr>
          <p:cNvSpPr>
            <a:spLocks noGrp="1"/>
          </p:cNvSpPr>
          <p:nvPr>
            <p:ph type="sldNum" sz="quarter" idx="4"/>
          </p:nvPr>
        </p:nvSpPr>
        <p:spPr/>
        <p:txBody>
          <a:bodyPr/>
          <a:lstStyle/>
          <a:p>
            <a:fld id="{69C126A4-BD19-47E2-8A0E-0DE1B9D8C925}" type="slidenum">
              <a:rPr lang="en-US" smtClean="0"/>
              <a:pPr/>
              <a:t>66</a:t>
            </a:fld>
            <a:endParaRPr lang="en-US"/>
          </a:p>
        </p:txBody>
      </p:sp>
    </p:spTree>
    <p:extLst>
      <p:ext uri="{BB962C8B-B14F-4D97-AF65-F5344CB8AC3E}">
        <p14:creationId xmlns:p14="http://schemas.microsoft.com/office/powerpoint/2010/main" val="3629837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0950-7C69-42B5-BBE0-8A84B339BF3E}"/>
              </a:ext>
            </a:extLst>
          </p:cNvPr>
          <p:cNvSpPr>
            <a:spLocks noGrp="1"/>
          </p:cNvSpPr>
          <p:nvPr>
            <p:ph type="ctrTitle"/>
          </p:nvPr>
        </p:nvSpPr>
        <p:spPr/>
        <p:txBody>
          <a:bodyPr/>
          <a:lstStyle/>
          <a:p>
            <a:r>
              <a:rPr lang="en-US">
                <a:cs typeface="Calibri"/>
              </a:rPr>
              <a:t>TELPAS Alternate</a:t>
            </a:r>
            <a:endParaRPr lang="en-US"/>
          </a:p>
        </p:txBody>
      </p:sp>
    </p:spTree>
    <p:extLst>
      <p:ext uri="{BB962C8B-B14F-4D97-AF65-F5344CB8AC3E}">
        <p14:creationId xmlns:p14="http://schemas.microsoft.com/office/powerpoint/2010/main" val="1884391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Alternate Updates for 2021-2022 </a:t>
            </a:r>
          </a:p>
        </p:txBody>
      </p:sp>
      <p:sp>
        <p:nvSpPr>
          <p:cNvPr id="4" name="Content Placeholder 3"/>
          <p:cNvSpPr>
            <a:spLocks noGrp="1"/>
          </p:cNvSpPr>
          <p:nvPr>
            <p:ph idx="1"/>
          </p:nvPr>
        </p:nvSpPr>
        <p:spPr>
          <a:xfrm>
            <a:off x="637686" y="1043348"/>
            <a:ext cx="8974400" cy="4656897"/>
          </a:xfrm>
        </p:spPr>
        <p:txBody>
          <a:bodyPr lIns="91440" tIns="45720" rIns="91440" bIns="45720" anchor="t"/>
          <a:lstStyle/>
          <a:p>
            <a:pPr marL="0" indent="0">
              <a:buClr>
                <a:srgbClr val="FF8135"/>
              </a:buClr>
              <a:buNone/>
            </a:pPr>
            <a:endParaRPr lang="en-US" sz="2400">
              <a:cs typeface="Calibri"/>
            </a:endParaRPr>
          </a:p>
          <a:p>
            <a:pPr marL="0" indent="0">
              <a:buClr>
                <a:srgbClr val="FF8135"/>
              </a:buClr>
              <a:buNone/>
            </a:pPr>
            <a:endParaRPr lang="en-US">
              <a:cs typeface="Calibri"/>
            </a:endParaRPr>
          </a:p>
          <a:p>
            <a:pPr>
              <a:buClr>
                <a:srgbClr val="FF8135"/>
              </a:buClr>
            </a:pPr>
            <a:r>
              <a:rPr lang="en-US">
                <a:cs typeface="Calibri"/>
              </a:rPr>
              <a:t>TELPAS Alternate Overview</a:t>
            </a:r>
          </a:p>
          <a:p>
            <a:pPr>
              <a:buClr>
                <a:srgbClr val="FF8135"/>
              </a:buClr>
            </a:pPr>
            <a:r>
              <a:rPr lang="en-US">
                <a:cs typeface="Calibri"/>
              </a:rPr>
              <a:t>TELPAS Alternate Administration Training </a:t>
            </a:r>
          </a:p>
          <a:p>
            <a:pPr>
              <a:buClr>
                <a:srgbClr val="FF8135"/>
              </a:buClr>
            </a:pPr>
            <a:r>
              <a:rPr lang="en-US">
                <a:cs typeface="Calibri"/>
              </a:rPr>
              <a:t>TELPAS Alternate Test Administrator Manual</a:t>
            </a:r>
          </a:p>
          <a:p>
            <a:pPr>
              <a:buClr>
                <a:srgbClr val="FF8135"/>
              </a:buClr>
            </a:pPr>
            <a:r>
              <a:rPr lang="en-US">
                <a:cs typeface="Calibri"/>
              </a:rPr>
              <a:t>TELPAS Alternate Training PowerPoints with Narration </a:t>
            </a:r>
          </a:p>
          <a:p>
            <a:pPr>
              <a:buClr>
                <a:srgbClr val="FF8135"/>
              </a:buClr>
            </a:pPr>
            <a:r>
              <a:rPr lang="en-US">
                <a:cs typeface="Calibri"/>
              </a:rPr>
              <a:t>Observable Behaviors Ratings in DEI</a:t>
            </a:r>
          </a:p>
          <a:p>
            <a:pPr>
              <a:buClr>
                <a:srgbClr val="FF8135"/>
              </a:buClr>
            </a:pPr>
            <a:r>
              <a:rPr lang="en-US">
                <a:cs typeface="Calibri"/>
              </a:rPr>
              <a:t>Do-Not-Score Designations in TIDE</a:t>
            </a:r>
          </a:p>
          <a:p>
            <a:pPr marL="0" indent="0">
              <a:buClr>
                <a:srgbClr val="FF8135"/>
              </a:buClr>
              <a:buNone/>
            </a:pPr>
            <a:endParaRPr lang="en-US">
              <a:cs typeface="Calibri"/>
            </a:endParaRPr>
          </a:p>
          <a:p>
            <a:pPr marL="0" indent="0">
              <a:buClr>
                <a:srgbClr val="FF8135"/>
              </a:buClr>
              <a:buNone/>
            </a:pPr>
            <a:endParaRPr lang="en-US"/>
          </a:p>
          <a:p>
            <a:pPr marL="457200" indent="-457200">
              <a:buClr>
                <a:srgbClr val="F16038"/>
              </a:buClr>
            </a:pPr>
            <a:endParaRPr lang="en-US">
              <a:latin typeface="+mn-lt"/>
              <a:cs typeface="Calibri"/>
            </a:endParaRPr>
          </a:p>
          <a:p>
            <a:pPr marL="457200" indent="-457200">
              <a:buFont typeface="Wingdings" pitchFamily="2" charset="2"/>
              <a:buChar char="§"/>
            </a:pPr>
            <a:endParaRPr lang="en-US" sz="2000"/>
          </a:p>
          <a:p>
            <a:pPr marL="457200" indent="-457200">
              <a:buClr>
                <a:srgbClr val="FF8135"/>
              </a:buClr>
            </a:pPr>
            <a:endParaRPr lang="en-US" sz="2000"/>
          </a:p>
          <a:p>
            <a:pPr marL="457200" indent="-457200">
              <a:buClr>
                <a:srgbClr val="FF8135"/>
              </a:buClr>
            </a:pPr>
            <a:endParaRPr lang="en-US" sz="2000"/>
          </a:p>
          <a:p>
            <a:pPr marL="457200" indent="-457200">
              <a:buClr>
                <a:srgbClr val="FF8135"/>
              </a:buClr>
              <a:buFont typeface="Wingdings" pitchFamily="2" charset="2"/>
              <a:buChar char="§"/>
            </a:pPr>
            <a:endParaRPr lang="en-US">
              <a:latin typeface="+mn-lt"/>
            </a:endParaRPr>
          </a:p>
        </p:txBody>
      </p:sp>
      <p:sp>
        <p:nvSpPr>
          <p:cNvPr id="6" name="Slide Number Placeholder 5">
            <a:extLst>
              <a:ext uri="{FF2B5EF4-FFF2-40B4-BE49-F238E27FC236}">
                <a16:creationId xmlns:a16="http://schemas.microsoft.com/office/drawing/2014/main" id="{E67E7C40-448F-455A-B0D1-61374EF74BAA}"/>
              </a:ext>
            </a:extLst>
          </p:cNvPr>
          <p:cNvSpPr>
            <a:spLocks noGrp="1"/>
          </p:cNvSpPr>
          <p:nvPr>
            <p:ph type="sldNum" sz="quarter" idx="4"/>
          </p:nvPr>
        </p:nvSpPr>
        <p:spPr/>
        <p:txBody>
          <a:bodyPr/>
          <a:lstStyle/>
          <a:p>
            <a:fld id="{69C126A4-BD19-47E2-8A0E-0DE1B9D8C925}" type="slidenum">
              <a:rPr lang="en-US" smtClean="0"/>
              <a:pPr/>
              <a:t>68</a:t>
            </a:fld>
            <a:endParaRPr lang="en-US"/>
          </a:p>
        </p:txBody>
      </p:sp>
    </p:spTree>
    <p:extLst>
      <p:ext uri="{BB962C8B-B14F-4D97-AF65-F5344CB8AC3E}">
        <p14:creationId xmlns:p14="http://schemas.microsoft.com/office/powerpoint/2010/main" val="388081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What </a:t>
            </a:r>
            <a:r>
              <a:rPr lang="en-US"/>
              <a:t>Is</a:t>
            </a:r>
            <a:r>
              <a:rPr lang="en-US">
                <a:latin typeface="+mn-lt"/>
              </a:rPr>
              <a:t> TELPAS Alternate?</a:t>
            </a:r>
          </a:p>
        </p:txBody>
      </p:sp>
      <p:pic>
        <p:nvPicPr>
          <p:cNvPr id="7" name="Picture 6" descr="A young boy sitting at a table with his teacher&#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7339" t="9236" r="22958" b="1009"/>
          <a:stretch/>
        </p:blipFill>
        <p:spPr>
          <a:xfrm>
            <a:off x="1006869" y="1075505"/>
            <a:ext cx="4190163" cy="4315945"/>
          </a:xfrm>
          <a:prstGeom prst="rect">
            <a:avLst/>
          </a:prstGeom>
        </p:spPr>
      </p:pic>
      <p:sp>
        <p:nvSpPr>
          <p:cNvPr id="5" name="Content Placeholder 4"/>
          <p:cNvSpPr>
            <a:spLocks noGrp="1"/>
          </p:cNvSpPr>
          <p:nvPr>
            <p:ph idx="1"/>
          </p:nvPr>
        </p:nvSpPr>
        <p:spPr>
          <a:xfrm>
            <a:off x="5477420" y="1091592"/>
            <a:ext cx="5383620" cy="4351338"/>
          </a:xfrm>
        </p:spPr>
        <p:txBody>
          <a:bodyPr lIns="91440" tIns="45720" rIns="91440" bIns="45720" anchor="t">
            <a:normAutofit fontScale="85000" lnSpcReduction="20000"/>
          </a:bodyPr>
          <a:lstStyle/>
          <a:p>
            <a:pPr marL="457200" lvl="1" indent="-457200" fontAlgn="base">
              <a:lnSpc>
                <a:spcPct val="110000"/>
              </a:lnSpc>
              <a:spcBef>
                <a:spcPts val="1000"/>
              </a:spcBef>
              <a:spcAft>
                <a:spcPct val="0"/>
              </a:spcAft>
              <a:buFont typeface="Wingdings" panose="05000000000000000000" pitchFamily="2" charset="2"/>
              <a:buChar char="§"/>
              <a:defRPr/>
            </a:pPr>
            <a:r>
              <a:rPr lang="en-US" sz="2800"/>
              <a:t>A holistic inventory that assesses the language domains of listening, speaking, reading, and writing for students with significant cognitive disabilities in grades 2–12</a:t>
            </a:r>
            <a:endParaRPr lang="en-US" b="1"/>
          </a:p>
          <a:p>
            <a:pPr marL="457200" lvl="1" indent="-457200" fontAlgn="base">
              <a:lnSpc>
                <a:spcPct val="110000"/>
              </a:lnSpc>
              <a:spcBef>
                <a:spcPts val="1000"/>
              </a:spcBef>
              <a:spcAft>
                <a:spcPct val="0"/>
              </a:spcAft>
              <a:buFont typeface="Wingdings" panose="05000000000000000000" pitchFamily="2" charset="2"/>
              <a:buChar char="§"/>
              <a:defRPr/>
            </a:pPr>
            <a:r>
              <a:rPr lang="en-US" sz="2800"/>
              <a:t>Aligned to the Texas English Language Proficiency Standards (ELPS)</a:t>
            </a:r>
            <a:endParaRPr lang="en-US" b="1"/>
          </a:p>
          <a:p>
            <a:pPr marL="457200" lvl="1" indent="-457200" fontAlgn="base">
              <a:lnSpc>
                <a:spcPct val="110000"/>
              </a:lnSpc>
              <a:spcBef>
                <a:spcPts val="1000"/>
              </a:spcBef>
              <a:spcAft>
                <a:spcPct val="0"/>
              </a:spcAft>
              <a:buFont typeface="Wingdings" panose="05000000000000000000" pitchFamily="2" charset="2"/>
              <a:buChar char="§"/>
              <a:defRPr/>
            </a:pPr>
            <a:r>
              <a:rPr lang="en-US" sz="2800"/>
              <a:t>Based on alternate Proficiency Level Descriptors (PLDs) created to address the specific access needs of this population</a:t>
            </a:r>
            <a:endParaRPr lang="en-US" sz="2800">
              <a:cs typeface="Calibri"/>
            </a:endParaRPr>
          </a:p>
          <a:p>
            <a:endParaRPr lang="en-US"/>
          </a:p>
        </p:txBody>
      </p:sp>
      <p:sp>
        <p:nvSpPr>
          <p:cNvPr id="6" name="Slide Number Placeholder 5">
            <a:extLst>
              <a:ext uri="{FF2B5EF4-FFF2-40B4-BE49-F238E27FC236}">
                <a16:creationId xmlns:a16="http://schemas.microsoft.com/office/drawing/2014/main" id="{DD60F5BB-3D42-4922-A5A7-63ACDC6553FB}"/>
              </a:ext>
            </a:extLst>
          </p:cNvPr>
          <p:cNvSpPr>
            <a:spLocks noGrp="1"/>
          </p:cNvSpPr>
          <p:nvPr>
            <p:ph type="sldNum" sz="quarter" idx="4"/>
          </p:nvPr>
        </p:nvSpPr>
        <p:spPr/>
        <p:txBody>
          <a:bodyPr/>
          <a:lstStyle/>
          <a:p>
            <a:fld id="{69C126A4-BD19-47E2-8A0E-0DE1B9D8C925}" type="slidenum">
              <a:rPr lang="en-US" smtClean="0"/>
              <a:pPr/>
              <a:t>69</a:t>
            </a:fld>
            <a:endParaRPr lang="en-US"/>
          </a:p>
        </p:txBody>
      </p:sp>
    </p:spTree>
    <p:extLst>
      <p:ext uri="{BB962C8B-B14F-4D97-AF65-F5344CB8AC3E}">
        <p14:creationId xmlns:p14="http://schemas.microsoft.com/office/powerpoint/2010/main" val="241478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Special Administration of </a:t>
            </a:r>
            <a:r>
              <a:rPr lang="en-US"/>
              <a:t>a TELPAS Online Test</a:t>
            </a:r>
            <a:endParaRPr lang="en-US">
              <a:latin typeface="+mn-lt"/>
            </a:endParaRPr>
          </a:p>
        </p:txBody>
      </p:sp>
      <p:sp>
        <p:nvSpPr>
          <p:cNvPr id="7" name="Content Placeholder 6"/>
          <p:cNvSpPr>
            <a:spLocks noGrp="1"/>
          </p:cNvSpPr>
          <p:nvPr>
            <p:ph idx="1"/>
          </p:nvPr>
        </p:nvSpPr>
        <p:spPr>
          <a:xfrm>
            <a:off x="576536" y="809329"/>
            <a:ext cx="10646393" cy="5229519"/>
          </a:xfrm>
        </p:spPr>
        <p:txBody>
          <a:bodyPr lIns="91440" tIns="45720" rIns="91440" bIns="45720" anchor="t">
            <a:normAutofit fontScale="92500" lnSpcReduction="10000"/>
          </a:bodyPr>
          <a:lstStyle/>
          <a:p>
            <a:pPr marL="424815" indent="-342900">
              <a:defRPr/>
            </a:pPr>
            <a:r>
              <a:rPr lang="en-US" sz="2400">
                <a:latin typeface="Calibri"/>
                <a:cs typeface="Calibri"/>
              </a:rPr>
              <a:t>In rare circumstances that prevent a student from testing online, TEA may grant approval for a special administration of a TELPAS online test (listening and speaking or reading) for grades 2–12. </a:t>
            </a:r>
          </a:p>
          <a:p>
            <a:pPr marL="805180" lvl="1" indent="-342900">
              <a:buClr>
                <a:schemeClr val="accent1"/>
              </a:buClr>
              <a:defRPr/>
            </a:pPr>
            <a:r>
              <a:rPr lang="en-US">
                <a:latin typeface="Calibri"/>
                <a:cs typeface="Calibri"/>
              </a:rPr>
              <a:t>Accommodations cannot be applied</a:t>
            </a:r>
          </a:p>
          <a:p>
            <a:pPr marL="805180" lvl="1" indent="-342900">
              <a:buClr>
                <a:schemeClr val="accent1"/>
              </a:buClr>
              <a:defRPr/>
            </a:pPr>
            <a:r>
              <a:rPr lang="en-US">
                <a:latin typeface="Calibri"/>
                <a:cs typeface="Calibri"/>
              </a:rPr>
              <a:t>Technology access is precluded</a:t>
            </a:r>
          </a:p>
          <a:p>
            <a:pPr marL="805180" lvl="1" indent="-342900">
              <a:buClr>
                <a:schemeClr val="accent1"/>
              </a:buClr>
              <a:defRPr/>
            </a:pPr>
            <a:r>
              <a:rPr lang="en-US">
                <a:latin typeface="Calibri"/>
                <a:cs typeface="Calibri"/>
              </a:rPr>
              <a:t>Unable to participate in one domain*</a:t>
            </a:r>
            <a:endParaRPr lang="en-US"/>
          </a:p>
          <a:p>
            <a:pPr marL="342900" indent="-342900">
              <a:buFont typeface="Wingdings" panose="05000000000000000000" pitchFamily="2" charset="2"/>
              <a:buChar char="§"/>
              <a:defRPr/>
            </a:pPr>
            <a:r>
              <a:rPr lang="en-US" sz="2400">
                <a:latin typeface="Calibri"/>
                <a:cs typeface="Calibri"/>
              </a:rPr>
              <a:t>The decision to recommend a special administration of TELPAS must be determined by the appropriate team of people at the campus level (e.g., </a:t>
            </a:r>
            <a:r>
              <a:rPr lang="en-US" sz="2400" err="1">
                <a:latin typeface="Calibri"/>
                <a:cs typeface="Calibri"/>
              </a:rPr>
              <a:t>RtI</a:t>
            </a:r>
            <a:r>
              <a:rPr lang="en-US" sz="2400">
                <a:latin typeface="Calibri"/>
                <a:cs typeface="Calibri"/>
              </a:rPr>
              <a:t> team, student assistance team, 504 team).</a:t>
            </a:r>
          </a:p>
          <a:p>
            <a:pPr marL="342900" indent="-342900">
              <a:buFont typeface="Wingdings" panose="05000000000000000000" pitchFamily="2" charset="2"/>
              <a:buChar char="§"/>
              <a:defRPr/>
            </a:pPr>
            <a:r>
              <a:rPr lang="en-US" sz="2400">
                <a:latin typeface="Calibri"/>
                <a:cs typeface="Calibri"/>
              </a:rPr>
              <a:t>TELPAS reading requests are for paper versions, while TELPAS listening and speaking requests are for holistic assessments that require training and calibration to administer. Request can be found in the </a:t>
            </a:r>
            <a:r>
              <a:rPr lang="en-US" sz="2400" i="1">
                <a:latin typeface="Calibri"/>
                <a:cs typeface="Calibri"/>
              </a:rPr>
              <a:t>Preparing for Testing </a:t>
            </a:r>
            <a:r>
              <a:rPr lang="en-US" sz="2400">
                <a:latin typeface="Calibri"/>
                <a:cs typeface="Calibri"/>
              </a:rPr>
              <a:t>section in Test Information Distribution Engine (TIDE)</a:t>
            </a:r>
            <a:r>
              <a:rPr lang="en-US" sz="2400" i="1">
                <a:latin typeface="Calibri"/>
                <a:cs typeface="Calibri"/>
              </a:rPr>
              <a:t>.</a:t>
            </a:r>
          </a:p>
          <a:p>
            <a:pPr marL="0" lvl="1" indent="0" algn="ctr">
              <a:spcBef>
                <a:spcPts val="1000"/>
              </a:spcBef>
              <a:buClr>
                <a:srgbClr val="FF9933"/>
              </a:buClr>
              <a:buSzPct val="125000"/>
              <a:buNone/>
            </a:pPr>
            <a:endParaRPr lang="en-US" sz="1000">
              <a:effectLst/>
              <a:latin typeface="Segoe UI" panose="020B0502040204020203" pitchFamily="34" charset="0"/>
            </a:endParaRPr>
          </a:p>
          <a:p>
            <a:pPr marL="0" lvl="1" indent="0">
              <a:spcBef>
                <a:spcPts val="1000"/>
              </a:spcBef>
              <a:buClr>
                <a:srgbClr val="FF9933"/>
              </a:buClr>
              <a:buSzPct val="125000"/>
              <a:buNone/>
            </a:pPr>
            <a:r>
              <a:rPr lang="en-US">
                <a:effectLst/>
              </a:rPr>
              <a:t>*The ARD committee, in conjunction with the LPAC, have determined the student is exempt in one domain of the TELPAS listening and speaking assessment.</a:t>
            </a:r>
            <a:r>
              <a:rPr lang="en-US"/>
              <a:t> </a:t>
            </a:r>
          </a:p>
          <a:p>
            <a:pPr marL="0" lvl="1" indent="0">
              <a:spcBef>
                <a:spcPts val="1000"/>
              </a:spcBef>
              <a:buNone/>
            </a:pPr>
            <a:endParaRPr lang="en-US">
              <a:cs typeface="Calibri"/>
            </a:endParaRPr>
          </a:p>
        </p:txBody>
      </p:sp>
      <p:sp>
        <p:nvSpPr>
          <p:cNvPr id="5" name="Slide Number Placeholder 4">
            <a:extLst>
              <a:ext uri="{FF2B5EF4-FFF2-40B4-BE49-F238E27FC236}">
                <a16:creationId xmlns:a16="http://schemas.microsoft.com/office/drawing/2014/main" id="{4A38D65A-8344-4D49-ACAE-67770FE3A951}"/>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2143610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Who </a:t>
            </a:r>
            <a:r>
              <a:rPr lang="en-US"/>
              <a:t>Takes</a:t>
            </a:r>
            <a:r>
              <a:rPr lang="en-US">
                <a:latin typeface="+mn-lt"/>
              </a:rPr>
              <a:t> TELPAS Alternate?</a:t>
            </a:r>
          </a:p>
        </p:txBody>
      </p:sp>
      <p:sp>
        <p:nvSpPr>
          <p:cNvPr id="4" name="Content Placeholder 3"/>
          <p:cNvSpPr>
            <a:spLocks noGrp="1"/>
          </p:cNvSpPr>
          <p:nvPr>
            <p:ph idx="1"/>
          </p:nvPr>
        </p:nvSpPr>
        <p:spPr>
          <a:xfrm>
            <a:off x="457200" y="979646"/>
            <a:ext cx="6127333" cy="4898708"/>
          </a:xfrm>
        </p:spPr>
        <p:txBody>
          <a:bodyPr lIns="91440" tIns="45720" rIns="91440" bIns="45720" anchor="t">
            <a:noAutofit/>
          </a:bodyPr>
          <a:lstStyle/>
          <a:p>
            <a:pPr marL="457200" lvl="1" indent="-457200" fontAlgn="base">
              <a:spcBef>
                <a:spcPts val="1000"/>
              </a:spcBef>
              <a:spcAft>
                <a:spcPct val="0"/>
              </a:spcAft>
              <a:buClr>
                <a:srgbClr val="F16038"/>
              </a:buClr>
              <a:defRPr/>
            </a:pPr>
            <a:r>
              <a:rPr lang="en-US"/>
              <a:t>Students taking TELPAS Alternate are English learners in grades 2–12 who have significant cognitive disabilities and who are in the process of acquiring English proficiency in listening, speaking, reading, and writing. </a:t>
            </a:r>
          </a:p>
          <a:p>
            <a:pPr marL="457200" lvl="1" indent="-457200" fontAlgn="base">
              <a:spcBef>
                <a:spcPts val="1000"/>
              </a:spcBef>
              <a:spcAft>
                <a:spcPct val="0"/>
              </a:spcAft>
              <a:buClr>
                <a:srgbClr val="F16038"/>
              </a:buClr>
              <a:defRPr/>
            </a:pPr>
            <a:endParaRPr lang="en-US"/>
          </a:p>
          <a:p>
            <a:pPr marL="457200" lvl="1" indent="-457200">
              <a:spcBef>
                <a:spcPts val="1000"/>
              </a:spcBef>
              <a:spcAft>
                <a:spcPct val="0"/>
              </a:spcAft>
              <a:buClr>
                <a:srgbClr val="F16038"/>
              </a:buClr>
              <a:defRPr/>
            </a:pPr>
            <a:r>
              <a:rPr lang="en-US"/>
              <a:t>These students have one or more disabilities that significantly limit their intellectual functioning, as shown by their ability to plan, comprehend, and reason, and their adaptive behavior, as shown by their ability to apply social and practical skills.</a:t>
            </a:r>
            <a:endParaRPr lang="en-US">
              <a:cs typeface="Calibri"/>
            </a:endParaRPr>
          </a:p>
        </p:txBody>
      </p:sp>
      <p:pic>
        <p:nvPicPr>
          <p:cNvPr id="5" name="Picture 4" descr="A group of students sitting at a table with a teacher&#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l="1830" t="3275" r="12734" b="29726"/>
          <a:stretch/>
        </p:blipFill>
        <p:spPr>
          <a:xfrm>
            <a:off x="6794709" y="1305115"/>
            <a:ext cx="5205335" cy="3668841"/>
          </a:xfrm>
          <a:prstGeom prst="rect">
            <a:avLst/>
          </a:prstGeom>
        </p:spPr>
      </p:pic>
      <p:sp>
        <p:nvSpPr>
          <p:cNvPr id="7" name="Slide Number Placeholder 6">
            <a:extLst>
              <a:ext uri="{FF2B5EF4-FFF2-40B4-BE49-F238E27FC236}">
                <a16:creationId xmlns:a16="http://schemas.microsoft.com/office/drawing/2014/main" id="{1726C922-C413-42CE-9C87-C212F3B0310D}"/>
              </a:ext>
            </a:extLst>
          </p:cNvPr>
          <p:cNvSpPr>
            <a:spLocks noGrp="1"/>
          </p:cNvSpPr>
          <p:nvPr>
            <p:ph type="sldNum" sz="quarter" idx="4"/>
          </p:nvPr>
        </p:nvSpPr>
        <p:spPr/>
        <p:txBody>
          <a:bodyPr/>
          <a:lstStyle/>
          <a:p>
            <a:fld id="{69C126A4-BD19-47E2-8A0E-0DE1B9D8C925}" type="slidenum">
              <a:rPr lang="en-US" smtClean="0"/>
              <a:pPr/>
              <a:t>70</a:t>
            </a:fld>
            <a:endParaRPr lang="en-US"/>
          </a:p>
        </p:txBody>
      </p:sp>
    </p:spTree>
    <p:extLst>
      <p:ext uri="{BB962C8B-B14F-4D97-AF65-F5344CB8AC3E}">
        <p14:creationId xmlns:p14="http://schemas.microsoft.com/office/powerpoint/2010/main" val="3450579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80" y="0"/>
            <a:ext cx="11121657" cy="751350"/>
          </a:xfrm>
        </p:spPr>
        <p:txBody>
          <a:bodyPr/>
          <a:lstStyle/>
          <a:p>
            <a:r>
              <a:rPr lang="en-US">
                <a:latin typeface="+mn-lt"/>
              </a:rPr>
              <a:t>Who </a:t>
            </a:r>
            <a:r>
              <a:rPr lang="en-US"/>
              <a:t>Is</a:t>
            </a:r>
            <a:r>
              <a:rPr lang="en-US">
                <a:latin typeface="+mn-lt"/>
              </a:rPr>
              <a:t> </a:t>
            </a:r>
            <a:r>
              <a:rPr lang="en-US"/>
              <a:t>Assessed</a:t>
            </a:r>
            <a:r>
              <a:rPr lang="en-US">
                <a:latin typeface="+mn-lt"/>
              </a:rPr>
              <a:t> with TELPAS Alternate?</a:t>
            </a:r>
          </a:p>
        </p:txBody>
      </p:sp>
      <p:graphicFrame>
        <p:nvGraphicFramePr>
          <p:cNvPr id="5" name="Content Placeholder 5" descr="Participation requirements are available on TEA’s TELPAS Alternate Resources webpage. &#10;ARD committees, in conjunction with the LPAC, are required to determine and document student eligibility for TELPAS Alternate. If the student is LEP and is eligible for STAAR Alternate 2, he or she will take TELPAS Alternate.&#10;" title="Grades 3-12"/>
          <p:cNvGraphicFramePr>
            <a:graphicFrameLocks noGrp="1"/>
          </p:cNvGraphicFramePr>
          <p:nvPr>
            <p:ph idx="1"/>
            <p:extLst>
              <p:ext uri="{D42A27DB-BD31-4B8C-83A1-F6EECF244321}">
                <p14:modId xmlns:p14="http://schemas.microsoft.com/office/powerpoint/2010/main" val="1873516801"/>
              </p:ext>
            </p:extLst>
          </p:nvPr>
        </p:nvGraphicFramePr>
        <p:xfrm>
          <a:off x="572580" y="892394"/>
          <a:ext cx="10680636" cy="4851123"/>
        </p:xfrm>
        <a:graphic>
          <a:graphicData uri="http://schemas.openxmlformats.org/drawingml/2006/table">
            <a:tbl>
              <a:tblPr firstRow="1" bandRow="1">
                <a:tableStyleId>{5C22544A-7EE6-4342-B048-85BDC9FD1C3A}</a:tableStyleId>
              </a:tblPr>
              <a:tblGrid>
                <a:gridCol w="1961372">
                  <a:extLst>
                    <a:ext uri="{9D8B030D-6E8A-4147-A177-3AD203B41FA5}">
                      <a16:colId xmlns:a16="http://schemas.microsoft.com/office/drawing/2014/main" val="20000"/>
                    </a:ext>
                  </a:extLst>
                </a:gridCol>
                <a:gridCol w="8719264">
                  <a:extLst>
                    <a:ext uri="{9D8B030D-6E8A-4147-A177-3AD203B41FA5}">
                      <a16:colId xmlns:a16="http://schemas.microsoft.com/office/drawing/2014/main" val="20001"/>
                    </a:ext>
                  </a:extLst>
                </a:gridCol>
              </a:tblGrid>
              <a:tr h="1209864">
                <a:tc>
                  <a:txBody>
                    <a:bodyPr/>
                    <a:lstStyle/>
                    <a:p>
                      <a:pPr algn="ctr"/>
                      <a:r>
                        <a:rPr lang="en-US" sz="2000" b="0" kern="1200">
                          <a:solidFill>
                            <a:schemeClr val="tx1"/>
                          </a:solidFill>
                          <a:latin typeface="+mn-lt"/>
                          <a:ea typeface="Open Sans"/>
                          <a:cs typeface="Open Sans"/>
                        </a:rPr>
                        <a:t>Grades</a:t>
                      </a:r>
                      <a:r>
                        <a:rPr lang="en-US" sz="2000" b="0" kern="1200" baseline="0">
                          <a:solidFill>
                            <a:schemeClr val="tx1"/>
                          </a:solidFill>
                          <a:latin typeface="+mn-lt"/>
                          <a:ea typeface="Open Sans"/>
                          <a:cs typeface="Open Sans"/>
                        </a:rPr>
                        <a:t> </a:t>
                      </a:r>
                      <a:r>
                        <a:rPr lang="en-US" sz="2000" b="0" kern="1200">
                          <a:solidFill>
                            <a:schemeClr val="tx1"/>
                          </a:solidFill>
                          <a:latin typeface="+mn-lt"/>
                          <a:ea typeface="Open Sans"/>
                          <a:cs typeface="Open Sans"/>
                        </a:rPr>
                        <a:t>K–1</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ClrTx/>
                        <a:buFont typeface="Arial" panose="020B0604020202020204" pitchFamily="34" charset="0"/>
                        <a:buChar char="•"/>
                      </a:pPr>
                      <a:r>
                        <a:rPr lang="en-US" sz="2000" b="0" kern="1200">
                          <a:solidFill>
                            <a:schemeClr val="tx1"/>
                          </a:solidFill>
                          <a:latin typeface="+mn-lt"/>
                          <a:ea typeface="Open Sans"/>
                          <a:cs typeface="Open Sans"/>
                        </a:rPr>
                        <a:t>No TELPAS Alternate for K–1 at this time.</a:t>
                      </a:r>
                    </a:p>
                    <a:p>
                      <a:pPr marL="285750" lvl="0" indent="-285750" algn="l" defTabSz="914400" rtl="0" eaLnBrk="1" latinLnBrk="0" hangingPunct="1">
                        <a:lnSpc>
                          <a:spcPct val="100000"/>
                        </a:lnSpc>
                        <a:buClrTx/>
                        <a:buFont typeface="Arial" panose="020B0604020202020204" pitchFamily="34" charset="0"/>
                        <a:buChar char="•"/>
                      </a:pPr>
                      <a:r>
                        <a:rPr lang="en-US" sz="2000" b="0" kern="1200">
                          <a:solidFill>
                            <a:schemeClr val="tx1"/>
                          </a:solidFill>
                          <a:latin typeface="+mn-lt"/>
                          <a:ea typeface="Open Sans"/>
                          <a:cs typeface="Open Sans"/>
                        </a:rPr>
                        <a:t>All ELs, including students receiving special education services, will take the TELPAS K–1 holistically rated assessment for all four language domains.</a:t>
                      </a:r>
                    </a:p>
                  </a:txBody>
                  <a:tcPr>
                    <a:solidFill>
                      <a:schemeClr val="accent1">
                        <a:lumMod val="40000"/>
                        <a:lumOff val="60000"/>
                      </a:schemeClr>
                    </a:solidFill>
                  </a:tcPr>
                </a:tc>
                <a:extLst>
                  <a:ext uri="{0D108BD9-81ED-4DB2-BD59-A6C34878D82A}">
                    <a16:rowId xmlns:a16="http://schemas.microsoft.com/office/drawing/2014/main" val="10000"/>
                  </a:ext>
                </a:extLst>
              </a:tr>
              <a:tr h="1511682">
                <a:tc>
                  <a:txBody>
                    <a:bodyPr/>
                    <a:lstStyle/>
                    <a:p>
                      <a:pPr marL="0" algn="ctr" defTabSz="914400" rtl="0" eaLnBrk="1" latinLnBrk="0" hangingPunct="1"/>
                      <a:r>
                        <a:rPr lang="en-US" sz="2000" b="0" kern="1200">
                          <a:solidFill>
                            <a:schemeClr val="tx1"/>
                          </a:solidFill>
                          <a:latin typeface="+mn-lt"/>
                          <a:ea typeface="Open Sans"/>
                          <a:cs typeface="Open Sans"/>
                        </a:rPr>
                        <a:t>Grade 2</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Participation requirements are available on TEA’s </a:t>
                      </a:r>
                      <a:r>
                        <a:rPr lang="en-US" sz="2000" b="0" kern="1200">
                          <a:solidFill>
                            <a:schemeClr val="tx1"/>
                          </a:solidFill>
                          <a:latin typeface="+mn-lt"/>
                          <a:ea typeface="Open Sans"/>
                          <a:cs typeface="Open Sans"/>
                          <a:hlinkClick r:id="rId3">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a:cs typeface="Open Sans"/>
                        </a:rPr>
                        <a:t>webpage. </a:t>
                      </a:r>
                    </a:p>
                    <a:p>
                      <a:pPr marL="285750" lvl="0" indent="-285750" algn="l" defTabSz="914400"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ARD committees, in conjunction with the LPAC, are required to review the participation requirements and determine and document student eligibility for TELPAS Alternate. </a:t>
                      </a:r>
                    </a:p>
                  </a:txBody>
                  <a:tcPr>
                    <a:solidFill>
                      <a:schemeClr val="accent1">
                        <a:lumMod val="40000"/>
                        <a:lumOff val="60000"/>
                      </a:schemeClr>
                    </a:solidFill>
                  </a:tcPr>
                </a:tc>
                <a:extLst>
                  <a:ext uri="{0D108BD9-81ED-4DB2-BD59-A6C34878D82A}">
                    <a16:rowId xmlns:a16="http://schemas.microsoft.com/office/drawing/2014/main" val="10001"/>
                  </a:ext>
                </a:extLst>
              </a:tr>
              <a:tr h="2025819">
                <a:tc>
                  <a:txBody>
                    <a:bodyPr/>
                    <a:lstStyle/>
                    <a:p>
                      <a:pPr algn="ctr"/>
                      <a:r>
                        <a:rPr lang="en-US" sz="2000" b="0" kern="1200">
                          <a:solidFill>
                            <a:schemeClr val="tx1"/>
                          </a:solidFill>
                          <a:latin typeface="+mn-lt"/>
                          <a:ea typeface="Open Sans"/>
                          <a:cs typeface="Open Sans"/>
                        </a:rPr>
                        <a:t>Grades 3</a:t>
                      </a:r>
                      <a:r>
                        <a:rPr lang="en-US" sz="2000" b="0" i="0" u="none" strike="noStrike" kern="1200" noProof="0">
                          <a:latin typeface="Calibri"/>
                        </a:rPr>
                        <a:t>–</a:t>
                      </a:r>
                      <a:r>
                        <a:rPr lang="en-US" sz="2000" b="0" kern="1200">
                          <a:solidFill>
                            <a:schemeClr val="tx1"/>
                          </a:solidFill>
                          <a:latin typeface="+mn-lt"/>
                          <a:ea typeface="Open Sans"/>
                          <a:cs typeface="Open Sans"/>
                        </a:rPr>
                        <a:t>12</a:t>
                      </a:r>
                    </a:p>
                  </a:txBody>
                  <a:tcPr anchor="ctr">
                    <a:solidFill>
                      <a:schemeClr val="accent1">
                        <a:lumMod val="40000"/>
                        <a:lumOff val="60000"/>
                      </a:schemeClr>
                    </a:solidFill>
                  </a:tcPr>
                </a:tc>
                <a:tc>
                  <a:txBody>
                    <a:bodyPr/>
                    <a:lstStyle/>
                    <a:p>
                      <a:pPr marL="285750" lvl="0" indent="-285750" algn="l"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Participation requirements are available on TEA’s </a:t>
                      </a:r>
                      <a:r>
                        <a:rPr lang="en-US" sz="2000" b="0" kern="1200">
                          <a:solidFill>
                            <a:schemeClr val="tx1"/>
                          </a:solidFill>
                          <a:latin typeface="+mn-lt"/>
                          <a:ea typeface="Open Sans"/>
                          <a:cs typeface="Open Sans"/>
                          <a:hlinkClick r:id="rId3">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a:cs typeface="Open Sans"/>
                        </a:rPr>
                        <a:t>webpage. </a:t>
                      </a:r>
                    </a:p>
                    <a:p>
                      <a:pPr marL="285750" lvl="0" indent="-285750" algn="l"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ARD committees, in conjunction with the LPAC, are required to determine and document student eligibility for TELPAS Alternate. If the student is LEP/EL and is eligible for STAAR Alternate 2, he or she will take TELPAS Alternate.</a:t>
                      </a:r>
                    </a:p>
                    <a:p>
                      <a:pPr marL="285750" indent="-285750">
                        <a:buFont typeface="Arial" panose="020B0604020202020204" pitchFamily="34" charset="0"/>
                        <a:buChar char="•"/>
                      </a:pPr>
                      <a:endParaRPr lang="en-US" b="0">
                        <a:solidFill>
                          <a:schemeClr val="tx1"/>
                        </a:solidFill>
                        <a:latin typeface="+mn-lt"/>
                        <a:ea typeface="Open Sans" panose="020B0606030504020204" pitchFamily="34" charset="0"/>
                        <a:cs typeface="Open Sans" panose="020B060603050402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6" name="Slide Number Placeholder 5">
            <a:extLst>
              <a:ext uri="{FF2B5EF4-FFF2-40B4-BE49-F238E27FC236}">
                <a16:creationId xmlns:a16="http://schemas.microsoft.com/office/drawing/2014/main" id="{E0C3A760-A6CA-40FA-8A7D-E61953660B69}"/>
              </a:ext>
            </a:extLst>
          </p:cNvPr>
          <p:cNvSpPr>
            <a:spLocks noGrp="1"/>
          </p:cNvSpPr>
          <p:nvPr>
            <p:ph type="sldNum" sz="quarter" idx="4"/>
          </p:nvPr>
        </p:nvSpPr>
        <p:spPr/>
        <p:txBody>
          <a:bodyPr/>
          <a:lstStyle/>
          <a:p>
            <a:fld id="{69C126A4-BD19-47E2-8A0E-0DE1B9D8C925}" type="slidenum">
              <a:rPr lang="en-US" smtClean="0"/>
              <a:pPr/>
              <a:t>71</a:t>
            </a:fld>
            <a:endParaRPr lang="en-US"/>
          </a:p>
        </p:txBody>
      </p:sp>
    </p:spTree>
    <p:extLst>
      <p:ext uri="{BB962C8B-B14F-4D97-AF65-F5344CB8AC3E}">
        <p14:creationId xmlns:p14="http://schemas.microsoft.com/office/powerpoint/2010/main" val="1891213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Alternate Participation Requirements</a:t>
            </a:r>
          </a:p>
        </p:txBody>
      </p:sp>
      <p:pic>
        <p:nvPicPr>
          <p:cNvPr id="15" name="Picture 14" descr="Screenshot of page 2 of the TELPAS Alternate Participation Requirements form">
            <a:extLst>
              <a:ext uri="{FF2B5EF4-FFF2-40B4-BE49-F238E27FC236}">
                <a16:creationId xmlns:a16="http://schemas.microsoft.com/office/drawing/2014/main" id="{95CE41E5-CD32-8140-B853-74D64ECBC504}"/>
              </a:ext>
            </a:extLst>
          </p:cNvPr>
          <p:cNvPicPr>
            <a:picLocks noChangeAspect="1"/>
          </p:cNvPicPr>
          <p:nvPr/>
        </p:nvPicPr>
        <p:blipFill rotWithShape="1">
          <a:blip r:embed="rId3">
            <a:extLst>
              <a:ext uri="{28A0092B-C50C-407E-A947-70E740481C1C}">
                <a14:useLocalDpi xmlns:a14="http://schemas.microsoft.com/office/drawing/2010/main" val="0"/>
              </a:ext>
            </a:extLst>
          </a:blip>
          <a:srcRect b="10574"/>
          <a:stretch/>
        </p:blipFill>
        <p:spPr>
          <a:xfrm>
            <a:off x="1804039" y="1412506"/>
            <a:ext cx="3558956" cy="4298573"/>
          </a:xfrm>
          <a:prstGeom prst="rect">
            <a:avLst/>
          </a:prstGeom>
          <a:ln>
            <a:solidFill>
              <a:schemeClr val="tx1"/>
            </a:solidFill>
            <a:prstDash val="dash"/>
          </a:ln>
        </p:spPr>
      </p:pic>
      <p:pic>
        <p:nvPicPr>
          <p:cNvPr id="5" name="Picture 5" descr="Screenshot of page 1 of the TELPAS Alternate Participation Requirements form">
            <a:extLst>
              <a:ext uri="{FF2B5EF4-FFF2-40B4-BE49-F238E27FC236}">
                <a16:creationId xmlns:a16="http://schemas.microsoft.com/office/drawing/2014/main" id="{C5EED394-9D3E-45F7-80A8-62C201B86633}"/>
              </a:ext>
            </a:extLst>
          </p:cNvPr>
          <p:cNvPicPr>
            <a:picLocks noChangeAspect="1"/>
          </p:cNvPicPr>
          <p:nvPr/>
        </p:nvPicPr>
        <p:blipFill>
          <a:blip r:embed="rId4"/>
          <a:stretch>
            <a:fillRect/>
          </a:stretch>
        </p:blipFill>
        <p:spPr>
          <a:xfrm>
            <a:off x="252080" y="979591"/>
            <a:ext cx="3104123" cy="4177099"/>
          </a:xfrm>
          <a:prstGeom prst="rect">
            <a:avLst/>
          </a:prstGeom>
        </p:spPr>
      </p:pic>
      <p:sp>
        <p:nvSpPr>
          <p:cNvPr id="4" name="Content Placeholder 3"/>
          <p:cNvSpPr>
            <a:spLocks noGrp="1"/>
          </p:cNvSpPr>
          <p:nvPr>
            <p:ph idx="1"/>
          </p:nvPr>
        </p:nvSpPr>
        <p:spPr>
          <a:xfrm>
            <a:off x="5270500" y="981019"/>
            <a:ext cx="6659453" cy="5084483"/>
          </a:xfrm>
        </p:spPr>
        <p:txBody>
          <a:bodyPr lIns="91440" tIns="45720" rIns="91440" bIns="45720" anchor="t">
            <a:noAutofit/>
          </a:bodyPr>
          <a:lstStyle/>
          <a:p>
            <a:pPr marL="457200" lvl="1" indent="-457200" fontAlgn="base">
              <a:lnSpc>
                <a:spcPct val="130000"/>
              </a:lnSpc>
              <a:spcBef>
                <a:spcPts val="1000"/>
              </a:spcBef>
              <a:spcAft>
                <a:spcPct val="0"/>
              </a:spcAft>
              <a:defRPr/>
            </a:pPr>
            <a:r>
              <a:rPr lang="en-US" sz="1800"/>
              <a:t>Participation requirements (in English and Spanish) for grades 2–12 are available on TEA’s </a:t>
            </a:r>
            <a:r>
              <a:rPr lang="en-US" sz="1800">
                <a:hlinkClick r:id="rId5">
                  <a:extLst>
                    <a:ext uri="{A12FA001-AC4F-418D-AE19-62706E023703}">
                      <ahyp:hlinkClr xmlns:ahyp="http://schemas.microsoft.com/office/drawing/2018/hyperlinkcolor" val="tx"/>
                    </a:ext>
                  </a:extLst>
                </a:hlinkClick>
              </a:rPr>
              <a:t>TELPAS Alternate Resources </a:t>
            </a:r>
            <a:r>
              <a:rPr lang="en-US" sz="1800"/>
              <a:t>webpage. </a:t>
            </a:r>
            <a:endParaRPr lang="en-US" sz="1800">
              <a:cs typeface="Calibri"/>
            </a:endParaRPr>
          </a:p>
          <a:p>
            <a:pPr marL="457200" lvl="1" indent="-457200" fontAlgn="base">
              <a:lnSpc>
                <a:spcPct val="130000"/>
              </a:lnSpc>
              <a:spcBef>
                <a:spcPts val="1000"/>
              </a:spcBef>
              <a:spcAft>
                <a:spcPct val="0"/>
              </a:spcAft>
              <a:buFont typeface="Wingdings" panose="05000000000000000000" pitchFamily="2" charset="2"/>
              <a:buChar char="§"/>
              <a:defRPr/>
            </a:pPr>
            <a:r>
              <a:rPr lang="en-US" sz="1800"/>
              <a:t>Participation requirements are intended to guide the ARD committee, in conjunction with the LPAC, when determining the appropriate English language proficiency assessment to administer to ELs.</a:t>
            </a:r>
            <a:endParaRPr lang="en-US" sz="1800">
              <a:cs typeface="Calibri"/>
            </a:endParaRPr>
          </a:p>
          <a:p>
            <a:pPr marL="457200" lvl="1" indent="-457200" fontAlgn="base">
              <a:lnSpc>
                <a:spcPct val="130000"/>
              </a:lnSpc>
              <a:spcBef>
                <a:spcPts val="1000"/>
              </a:spcBef>
              <a:spcAft>
                <a:spcPct val="0"/>
              </a:spcAft>
              <a:defRPr/>
            </a:pPr>
            <a:r>
              <a:rPr lang="en-US" sz="1800"/>
              <a:t>Documentation of eligibility is different for students in grade 2 compared to students in grades 3–12. For grade 2 eligibility, all questions will need to be answered and the assurances will need to be initialed in Step II. </a:t>
            </a:r>
            <a:endParaRPr lang="en-US" sz="1800">
              <a:cs typeface="Calibri"/>
            </a:endParaRPr>
          </a:p>
          <a:p>
            <a:pPr marL="457200" lvl="1" indent="-457200" fontAlgn="base">
              <a:lnSpc>
                <a:spcPct val="130000"/>
              </a:lnSpc>
              <a:spcBef>
                <a:spcPts val="1000"/>
              </a:spcBef>
              <a:spcAft>
                <a:spcPct val="0"/>
              </a:spcAft>
              <a:defRPr/>
            </a:pPr>
            <a:r>
              <a:rPr lang="en-US" sz="1800"/>
              <a:t>For student in grades 3–12, the LPAC will answer question 1: “Is the student identified in PEIMS as LEP/EL?” and initial the assurances in Step II.</a:t>
            </a:r>
            <a:endParaRPr lang="en-US" sz="1800">
              <a:cs typeface="Calibri"/>
            </a:endParaRPr>
          </a:p>
        </p:txBody>
      </p:sp>
      <p:sp>
        <p:nvSpPr>
          <p:cNvPr id="7" name="Slide Number Placeholder 6">
            <a:extLst>
              <a:ext uri="{FF2B5EF4-FFF2-40B4-BE49-F238E27FC236}">
                <a16:creationId xmlns:a16="http://schemas.microsoft.com/office/drawing/2014/main" id="{E57088F2-9B65-485A-9D95-7E05328EAC53}"/>
              </a:ext>
            </a:extLst>
          </p:cNvPr>
          <p:cNvSpPr>
            <a:spLocks noGrp="1"/>
          </p:cNvSpPr>
          <p:nvPr>
            <p:ph type="sldNum" sz="quarter" idx="4"/>
          </p:nvPr>
        </p:nvSpPr>
        <p:spPr/>
        <p:txBody>
          <a:bodyPr/>
          <a:lstStyle/>
          <a:p>
            <a:fld id="{69C126A4-BD19-47E2-8A0E-0DE1B9D8C925}" type="slidenum">
              <a:rPr lang="en-US" smtClean="0"/>
              <a:pPr/>
              <a:t>72</a:t>
            </a:fld>
            <a:endParaRPr lang="en-US"/>
          </a:p>
        </p:txBody>
      </p:sp>
    </p:spTree>
    <p:extLst>
      <p:ext uri="{BB962C8B-B14F-4D97-AF65-F5344CB8AC3E}">
        <p14:creationId xmlns:p14="http://schemas.microsoft.com/office/powerpoint/2010/main" val="972429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Alternate Proficiency Level Descriptors (PLDs)</a:t>
            </a:r>
          </a:p>
        </p:txBody>
      </p:sp>
      <p:sp>
        <p:nvSpPr>
          <p:cNvPr id="5" name="Content Placeholder 4"/>
          <p:cNvSpPr>
            <a:spLocks noGrp="1"/>
          </p:cNvSpPr>
          <p:nvPr>
            <p:ph idx="1"/>
          </p:nvPr>
        </p:nvSpPr>
        <p:spPr>
          <a:xfrm>
            <a:off x="357963" y="825091"/>
            <a:ext cx="6384213" cy="5155068"/>
          </a:xfrm>
        </p:spPr>
        <p:txBody>
          <a:bodyPr lIns="91440" tIns="45720" rIns="91440" bIns="45720" anchor="t">
            <a:normAutofit fontScale="32500" lnSpcReduction="20000"/>
          </a:bodyPr>
          <a:lstStyle/>
          <a:p>
            <a:pPr>
              <a:lnSpc>
                <a:spcPct val="100000"/>
              </a:lnSpc>
              <a:defRPr/>
            </a:pPr>
            <a:endParaRPr lang="en-US" sz="3600"/>
          </a:p>
          <a:p>
            <a:pPr marL="457200" lvl="1" indent="-457200" fontAlgn="base">
              <a:lnSpc>
                <a:spcPct val="120000"/>
              </a:lnSpc>
              <a:spcBef>
                <a:spcPts val="1000"/>
              </a:spcBef>
              <a:spcAft>
                <a:spcPct val="0"/>
              </a:spcAft>
              <a:buClr>
                <a:srgbClr val="F16038"/>
              </a:buClr>
              <a:defRPr/>
            </a:pPr>
            <a:r>
              <a:rPr lang="en-US" sz="7400">
                <a:latin typeface="+mn-lt"/>
              </a:rPr>
              <a:t>The Alternate PLDs are domain-specific and define how well ELs at the five proficiency levels are able to understand and use English in social and academic settings.</a:t>
            </a:r>
            <a:r>
              <a:rPr lang="en-US" sz="7400"/>
              <a:t> </a:t>
            </a:r>
            <a:endParaRPr lang="en-US" sz="7400">
              <a:latin typeface="+mn-lt"/>
            </a:endParaRPr>
          </a:p>
          <a:p>
            <a:pPr marL="457200" lvl="1" indent="-457200" fontAlgn="base">
              <a:lnSpc>
                <a:spcPct val="120000"/>
              </a:lnSpc>
              <a:spcBef>
                <a:spcPts val="1000"/>
              </a:spcBef>
              <a:spcAft>
                <a:spcPct val="0"/>
              </a:spcAft>
              <a:buClr>
                <a:srgbClr val="F16038"/>
              </a:buClr>
              <a:defRPr/>
            </a:pPr>
            <a:r>
              <a:rPr lang="en-US" sz="7400">
                <a:latin typeface="+mn-lt"/>
              </a:rPr>
              <a:t>The descriptors show the progression of second language acquisition from one proficiency level to the next and serve as a road map to help teachers tailor instruction to the linguistic needs of ELs. </a:t>
            </a:r>
          </a:p>
          <a:p>
            <a:pPr marL="457200" lvl="1" indent="-457200" fontAlgn="base">
              <a:lnSpc>
                <a:spcPct val="120000"/>
              </a:lnSpc>
              <a:spcBef>
                <a:spcPts val="1000"/>
              </a:spcBef>
              <a:spcAft>
                <a:spcPct val="0"/>
              </a:spcAft>
              <a:buClr>
                <a:srgbClr val="F16038"/>
              </a:buClr>
              <a:defRPr/>
            </a:pPr>
            <a:r>
              <a:rPr lang="en-US" sz="7400">
                <a:latin typeface="+mn-lt"/>
              </a:rPr>
              <a:t>Located on the </a:t>
            </a:r>
            <a:r>
              <a:rPr lang="en-US" sz="7400">
                <a:latin typeface="+mn-lt"/>
                <a:hlinkClick r:id="rId3"/>
              </a:rPr>
              <a:t>TELPAS Alternate Resources</a:t>
            </a:r>
            <a:r>
              <a:rPr lang="en-US" sz="7400">
                <a:latin typeface="+mn-lt"/>
              </a:rPr>
              <a:t> webpage.</a:t>
            </a:r>
          </a:p>
          <a:p>
            <a:pPr>
              <a:lnSpc>
                <a:spcPts val="1800"/>
              </a:lnSpc>
              <a:spcBef>
                <a:spcPts val="400"/>
              </a:spcBef>
              <a:spcAft>
                <a:spcPts val="400"/>
              </a:spcAft>
            </a:pPr>
            <a:endParaRPr lang="en-US" sz="3600" b="1"/>
          </a:p>
          <a:p>
            <a:pPr marL="457200" indent="-457200">
              <a:lnSpc>
                <a:spcPct val="100000"/>
              </a:lnSpc>
              <a:buFont typeface="Arial" panose="020B0604020202020204" pitchFamily="34" charset="0"/>
              <a:buChar char="•"/>
              <a:defRPr/>
            </a:pPr>
            <a:endParaRPr lang="en-US" sz="3600"/>
          </a:p>
          <a:p>
            <a:pPr marL="457200" indent="-457200">
              <a:lnSpc>
                <a:spcPct val="100000"/>
              </a:lnSpc>
              <a:buFont typeface="Arial" panose="020B0604020202020204" pitchFamily="34" charset="0"/>
              <a:buChar char="•"/>
              <a:defRPr/>
            </a:pPr>
            <a:endParaRPr lang="en-US" sz="3600"/>
          </a:p>
          <a:p>
            <a:pPr marL="457200" indent="-457200">
              <a:lnSpc>
                <a:spcPct val="100000"/>
              </a:lnSpc>
              <a:buFont typeface="Arial" panose="020B0604020202020204" pitchFamily="34" charset="0"/>
              <a:buChar char="•"/>
              <a:defRPr/>
            </a:pPr>
            <a:endParaRPr lang="en-US" sz="3600"/>
          </a:p>
          <a:p>
            <a:pPr>
              <a:lnSpc>
                <a:spcPct val="100000"/>
              </a:lnSpc>
              <a:defRPr/>
            </a:pPr>
            <a:endParaRPr lang="en-US"/>
          </a:p>
        </p:txBody>
      </p:sp>
      <p:pic>
        <p:nvPicPr>
          <p:cNvPr id="7" name="Picture 6" descr="Image of the TELPAS Alternate Proficiency Level Descriptors"/>
          <p:cNvPicPr>
            <a:picLocks noChangeAspect="1"/>
          </p:cNvPicPr>
          <p:nvPr/>
        </p:nvPicPr>
        <p:blipFill rotWithShape="1">
          <a:blip r:embed="rId4"/>
          <a:srcRect l="1203" t="11207" r="1313" b="1741"/>
          <a:stretch/>
        </p:blipFill>
        <p:spPr>
          <a:xfrm rot="606515">
            <a:off x="6786304" y="2149434"/>
            <a:ext cx="5075465" cy="3303894"/>
          </a:xfrm>
          <a:prstGeom prst="rect">
            <a:avLst/>
          </a:prstGeom>
        </p:spPr>
      </p:pic>
      <p:sp>
        <p:nvSpPr>
          <p:cNvPr id="6" name="Slide Number Placeholder 5">
            <a:extLst>
              <a:ext uri="{FF2B5EF4-FFF2-40B4-BE49-F238E27FC236}">
                <a16:creationId xmlns:a16="http://schemas.microsoft.com/office/drawing/2014/main" id="{BAF1C718-A43D-4061-AAD7-B59EE4DEB6A6}"/>
              </a:ext>
            </a:extLst>
          </p:cNvPr>
          <p:cNvSpPr>
            <a:spLocks noGrp="1"/>
          </p:cNvSpPr>
          <p:nvPr>
            <p:ph type="sldNum" sz="quarter" idx="4"/>
          </p:nvPr>
        </p:nvSpPr>
        <p:spPr/>
        <p:txBody>
          <a:bodyPr/>
          <a:lstStyle/>
          <a:p>
            <a:fld id="{69C126A4-BD19-47E2-8A0E-0DE1B9D8C925}" type="slidenum">
              <a:rPr lang="en-US" smtClean="0"/>
              <a:pPr/>
              <a:t>73</a:t>
            </a:fld>
            <a:endParaRPr lang="en-US"/>
          </a:p>
        </p:txBody>
      </p:sp>
    </p:spTree>
    <p:extLst>
      <p:ext uri="{BB962C8B-B14F-4D97-AF65-F5344CB8AC3E}">
        <p14:creationId xmlns:p14="http://schemas.microsoft.com/office/powerpoint/2010/main" val="2795641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What </a:t>
            </a:r>
            <a:r>
              <a:rPr lang="en-US"/>
              <a:t>Are</a:t>
            </a:r>
            <a:r>
              <a:rPr lang="en-US">
                <a:latin typeface="+mn-lt"/>
              </a:rPr>
              <a:t> Observable Behaviors?</a:t>
            </a:r>
          </a:p>
        </p:txBody>
      </p:sp>
      <p:sp>
        <p:nvSpPr>
          <p:cNvPr id="4" name="Content Placeholder 3"/>
          <p:cNvSpPr>
            <a:spLocks noGrp="1"/>
          </p:cNvSpPr>
          <p:nvPr>
            <p:ph idx="1"/>
          </p:nvPr>
        </p:nvSpPr>
        <p:spPr>
          <a:xfrm>
            <a:off x="409866" y="973359"/>
            <a:ext cx="11424171" cy="3659098"/>
          </a:xfrm>
        </p:spPr>
        <p:txBody>
          <a:bodyPr/>
          <a:lstStyle/>
          <a:p>
            <a:pPr marL="457200" lvl="1" indent="-457200" fontAlgn="base">
              <a:lnSpc>
                <a:spcPct val="100000"/>
              </a:lnSpc>
              <a:spcBef>
                <a:spcPts val="1000"/>
              </a:spcBef>
              <a:spcAft>
                <a:spcPct val="0"/>
              </a:spcAft>
              <a:buFont typeface="Wingdings" panose="05000000000000000000" pitchFamily="2" charset="2"/>
              <a:buChar char="§"/>
              <a:defRPr/>
            </a:pPr>
            <a:r>
              <a:rPr lang="en-US"/>
              <a:t>The “questions” are called Observable Behaviors. Each Observable Behavior describes characteristics that students learning English demonstrate as they gain proficiency.</a:t>
            </a:r>
          </a:p>
          <a:p>
            <a:pPr marL="457200" lvl="1" indent="-457200" fontAlgn="base">
              <a:lnSpc>
                <a:spcPct val="100000"/>
              </a:lnSpc>
              <a:spcBef>
                <a:spcPts val="1000"/>
              </a:spcBef>
              <a:spcAft>
                <a:spcPct val="0"/>
              </a:spcAft>
              <a:buFont typeface="Wingdings" panose="05000000000000000000" pitchFamily="2" charset="2"/>
              <a:buChar char="§"/>
              <a:defRPr/>
            </a:pPr>
            <a:r>
              <a:rPr lang="en-US" altLang="en-US"/>
              <a:t>Test administrators, based on their knowledge of a student’s English language skills over a period of time, will make holistic judgments across all four domains of English language proficiency (listening, speaking, reading, writing) using alternate ELPS-aligned observable behaviors.</a:t>
            </a:r>
            <a:endParaRPr lang="en-US"/>
          </a:p>
          <a:p>
            <a:endParaRPr lang="en-US"/>
          </a:p>
        </p:txBody>
      </p:sp>
      <p:pic>
        <p:nvPicPr>
          <p:cNvPr id="6" name="Picture 5" descr="sample image of an observable behavior">
            <a:extLst>
              <a:ext uri="{FF2B5EF4-FFF2-40B4-BE49-F238E27FC236}">
                <a16:creationId xmlns:a16="http://schemas.microsoft.com/office/drawing/2014/main" id="{4490E053-48B1-BE4F-9611-FA247C961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909" y="3434887"/>
            <a:ext cx="8390622" cy="2157413"/>
          </a:xfrm>
          <a:prstGeom prst="rect">
            <a:avLst/>
          </a:prstGeom>
        </p:spPr>
      </p:pic>
      <p:sp>
        <p:nvSpPr>
          <p:cNvPr id="7" name="Slide Number Placeholder 6">
            <a:extLst>
              <a:ext uri="{FF2B5EF4-FFF2-40B4-BE49-F238E27FC236}">
                <a16:creationId xmlns:a16="http://schemas.microsoft.com/office/drawing/2014/main" id="{A9BCCF05-54C7-4E27-A1A0-54EC0FF780E1}"/>
              </a:ext>
            </a:extLst>
          </p:cNvPr>
          <p:cNvSpPr>
            <a:spLocks noGrp="1"/>
          </p:cNvSpPr>
          <p:nvPr>
            <p:ph type="sldNum" sz="quarter" idx="4"/>
          </p:nvPr>
        </p:nvSpPr>
        <p:spPr/>
        <p:txBody>
          <a:bodyPr/>
          <a:lstStyle/>
          <a:p>
            <a:fld id="{69C126A4-BD19-47E2-8A0E-0DE1B9D8C925}" type="slidenum">
              <a:rPr lang="en-US" smtClean="0"/>
              <a:pPr/>
              <a:t>74</a:t>
            </a:fld>
            <a:endParaRPr lang="en-US"/>
          </a:p>
        </p:txBody>
      </p:sp>
    </p:spTree>
    <p:extLst>
      <p:ext uri="{BB962C8B-B14F-4D97-AF65-F5344CB8AC3E}">
        <p14:creationId xmlns:p14="http://schemas.microsoft.com/office/powerpoint/2010/main" val="1457395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Observable Behaviors: Notes Version</a:t>
            </a:r>
          </a:p>
        </p:txBody>
      </p:sp>
      <p:sp>
        <p:nvSpPr>
          <p:cNvPr id="4" name="Content Placeholder 3"/>
          <p:cNvSpPr>
            <a:spLocks noGrp="1"/>
          </p:cNvSpPr>
          <p:nvPr>
            <p:ph idx="1"/>
          </p:nvPr>
        </p:nvSpPr>
        <p:spPr>
          <a:xfrm>
            <a:off x="504014" y="1333289"/>
            <a:ext cx="11183971" cy="4374071"/>
          </a:xfrm>
        </p:spPr>
        <p:txBody>
          <a:bodyPr>
            <a:normAutofit/>
          </a:bodyPr>
          <a:lstStyle/>
          <a:p>
            <a:pPr marL="457200" lvl="1" indent="-457200" fontAlgn="base">
              <a:lnSpc>
                <a:spcPct val="120000"/>
              </a:lnSpc>
              <a:spcBef>
                <a:spcPts val="1000"/>
              </a:spcBef>
              <a:spcAft>
                <a:spcPct val="0"/>
              </a:spcAft>
              <a:buFont typeface="Wingdings" panose="05000000000000000000" pitchFamily="2" charset="2"/>
              <a:buChar char="§"/>
              <a:defRPr/>
            </a:pPr>
            <a:r>
              <a:rPr lang="en-US" altLang="en-US"/>
              <a:t>A “notes version” of the Observable Behaviors can be found on TEA’s </a:t>
            </a:r>
            <a:r>
              <a:rPr lang="en-US" altLang="en-US">
                <a:hlinkClick r:id="rId3"/>
              </a:rPr>
              <a:t>TELPAS Alternate Resources</a:t>
            </a:r>
            <a:r>
              <a:rPr lang="en-US" altLang="en-US"/>
              <a:t> web page. It is available so that educators can become familiar with the Observable Behaviors and practice using them during the school year. </a:t>
            </a:r>
          </a:p>
          <a:p>
            <a:endParaRPr lang="en-US"/>
          </a:p>
        </p:txBody>
      </p:sp>
      <p:pic>
        <p:nvPicPr>
          <p:cNvPr id="6" name="Picture 6" descr="A screenshot of the third listening observable behavior notes version ">
            <a:extLst>
              <a:ext uri="{FF2B5EF4-FFF2-40B4-BE49-F238E27FC236}">
                <a16:creationId xmlns:a16="http://schemas.microsoft.com/office/drawing/2014/main" id="{F3D3B6DC-BD13-450A-8E1B-6D78A20B5BB3}"/>
              </a:ext>
            </a:extLst>
          </p:cNvPr>
          <p:cNvPicPr>
            <a:picLocks noChangeAspect="1"/>
          </p:cNvPicPr>
          <p:nvPr/>
        </p:nvPicPr>
        <p:blipFill>
          <a:blip r:embed="rId4"/>
          <a:stretch>
            <a:fillRect/>
          </a:stretch>
        </p:blipFill>
        <p:spPr>
          <a:xfrm>
            <a:off x="1595582" y="3055200"/>
            <a:ext cx="8827654" cy="2825782"/>
          </a:xfrm>
          <a:prstGeom prst="rect">
            <a:avLst/>
          </a:prstGeom>
        </p:spPr>
      </p:pic>
      <p:sp>
        <p:nvSpPr>
          <p:cNvPr id="7" name="Slide Number Placeholder 6">
            <a:extLst>
              <a:ext uri="{FF2B5EF4-FFF2-40B4-BE49-F238E27FC236}">
                <a16:creationId xmlns:a16="http://schemas.microsoft.com/office/drawing/2014/main" id="{D89590DA-691E-48A1-9E6B-696D981170B1}"/>
              </a:ext>
            </a:extLst>
          </p:cNvPr>
          <p:cNvSpPr>
            <a:spLocks noGrp="1"/>
          </p:cNvSpPr>
          <p:nvPr>
            <p:ph type="sldNum" sz="quarter" idx="4"/>
          </p:nvPr>
        </p:nvSpPr>
        <p:spPr/>
        <p:txBody>
          <a:bodyPr/>
          <a:lstStyle/>
          <a:p>
            <a:fld id="{69C126A4-BD19-47E2-8A0E-0DE1B9D8C925}" type="slidenum">
              <a:rPr lang="en-US" smtClean="0"/>
              <a:pPr/>
              <a:t>75</a:t>
            </a:fld>
            <a:endParaRPr lang="en-US"/>
          </a:p>
        </p:txBody>
      </p:sp>
    </p:spTree>
    <p:extLst>
      <p:ext uri="{BB962C8B-B14F-4D97-AF65-F5344CB8AC3E}">
        <p14:creationId xmlns:p14="http://schemas.microsoft.com/office/powerpoint/2010/main" val="2646383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Observable Behaviors with Classroom Examples</a:t>
            </a:r>
          </a:p>
        </p:txBody>
      </p:sp>
      <p:sp>
        <p:nvSpPr>
          <p:cNvPr id="4" name="Content Placeholder 3"/>
          <p:cNvSpPr>
            <a:spLocks noGrp="1"/>
          </p:cNvSpPr>
          <p:nvPr>
            <p:ph idx="1"/>
          </p:nvPr>
        </p:nvSpPr>
        <p:spPr>
          <a:xfrm>
            <a:off x="591466" y="904580"/>
            <a:ext cx="10985895" cy="2035062"/>
          </a:xfrm>
        </p:spPr>
        <p:txBody>
          <a:bodyPr>
            <a:noAutofit/>
          </a:bodyPr>
          <a:lstStyle/>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Texas teachers developed classroom examples to help test administrators better understand the descriptions of student performance for each Observable Behavior.</a:t>
            </a:r>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Elementary and secondary examples describe one way that students could demonstrate each skill across the five levels of proficiency.</a:t>
            </a:r>
          </a:p>
        </p:txBody>
      </p:sp>
      <p:pic>
        <p:nvPicPr>
          <p:cNvPr id="5" name="Picture 4"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229322" y="2652905"/>
            <a:ext cx="6492460" cy="2692579"/>
          </a:xfrm>
          <a:prstGeom prst="rect">
            <a:avLst/>
          </a:prstGeom>
        </p:spPr>
      </p:pic>
      <p:sp>
        <p:nvSpPr>
          <p:cNvPr id="6" name="Text Placeholder 8"/>
          <p:cNvSpPr txBox="1">
            <a:spLocks/>
          </p:cNvSpPr>
          <p:nvPr/>
        </p:nvSpPr>
        <p:spPr>
          <a:xfrm>
            <a:off x="195072" y="5345485"/>
            <a:ext cx="11887200" cy="36512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D6CB9"/>
                </a:solidFill>
                <a:effectLst/>
                <a:uLnTx/>
                <a:uFillTx/>
                <a:ea typeface="Open Sans" panose="020B0606030504020204" pitchFamily="34" charset="0"/>
                <a:cs typeface="Open Sans" panose="020B0606030504020204" pitchFamily="34" charset="0"/>
              </a:rPr>
              <a:t>An accessible version</a:t>
            </a:r>
            <a:r>
              <a:rPr lang="en-US" sz="1600" b="1">
                <a:solidFill>
                  <a:srgbClr val="0D6CB9"/>
                </a:solidFill>
                <a:ea typeface="Open Sans" panose="020B0606030504020204" pitchFamily="34" charset="0"/>
                <a:cs typeface="Open Sans" panose="020B0606030504020204" pitchFamily="34" charset="0"/>
              </a:rPr>
              <a:t> of the Observable Behaviors and classroom examples can be found on TEA’s </a:t>
            </a:r>
            <a:r>
              <a:rPr lang="en-US" sz="1600" b="1">
                <a:solidFill>
                  <a:srgbClr val="0D6CB9"/>
                </a:solidFill>
                <a:ea typeface="Open Sans" panose="020B0606030504020204" pitchFamily="34" charset="0"/>
                <a:cs typeface="Open Sans" panose="020B0606030504020204" pitchFamily="34" charset="0"/>
                <a:hlinkClick r:id="rId4"/>
              </a:rPr>
              <a:t>TELPAS Alternate Resources webpage</a:t>
            </a:r>
            <a:r>
              <a:rPr lang="en-US" sz="1600" b="1">
                <a:solidFill>
                  <a:srgbClr val="0D6CB9"/>
                </a:solidFill>
                <a:ea typeface="Open Sans" panose="020B0606030504020204" pitchFamily="34" charset="0"/>
                <a:cs typeface="Open Sans" panose="020B0606030504020204" pitchFamily="34" charset="0"/>
              </a:rPr>
              <a:t>.</a:t>
            </a:r>
            <a:endParaRPr lang="en-US" sz="1600" b="1" i="0" u="none" strike="noStrike" kern="1200" cap="none" spc="0" normalizeH="0" baseline="0" noProof="0">
              <a:ln>
                <a:noFill/>
              </a:ln>
              <a:effectLst/>
              <a:uLnTx/>
              <a:uFillTx/>
              <a:ea typeface="Open Sans" panose="020B0606030504020204" pitchFamily="34" charset="0"/>
              <a:cs typeface="Open Sans" panose="020B0606030504020204" pitchFamily="34" charset="0"/>
            </a:endParaRPr>
          </a:p>
        </p:txBody>
      </p:sp>
      <p:sp>
        <p:nvSpPr>
          <p:cNvPr id="8" name="Slide Number Placeholder 7">
            <a:extLst>
              <a:ext uri="{FF2B5EF4-FFF2-40B4-BE49-F238E27FC236}">
                <a16:creationId xmlns:a16="http://schemas.microsoft.com/office/drawing/2014/main" id="{4EEA434B-9693-41BD-999C-6D085FA6A7DD}"/>
              </a:ext>
            </a:extLst>
          </p:cNvPr>
          <p:cNvSpPr>
            <a:spLocks noGrp="1"/>
          </p:cNvSpPr>
          <p:nvPr>
            <p:ph type="sldNum" sz="quarter" idx="4"/>
          </p:nvPr>
        </p:nvSpPr>
        <p:spPr/>
        <p:txBody>
          <a:bodyPr/>
          <a:lstStyle/>
          <a:p>
            <a:fld id="{69C126A4-BD19-47E2-8A0E-0DE1B9D8C925}" type="slidenum">
              <a:rPr lang="en-US" smtClean="0"/>
              <a:pPr/>
              <a:t>76</a:t>
            </a:fld>
            <a:endParaRPr lang="en-US"/>
          </a:p>
        </p:txBody>
      </p:sp>
    </p:spTree>
    <p:extLst>
      <p:ext uri="{BB962C8B-B14F-4D97-AF65-F5344CB8AC3E}">
        <p14:creationId xmlns:p14="http://schemas.microsoft.com/office/powerpoint/2010/main" val="3514895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Using the Classroom Examples</a:t>
            </a:r>
          </a:p>
        </p:txBody>
      </p:sp>
      <p:sp>
        <p:nvSpPr>
          <p:cNvPr id="4" name="Content Placeholder 3"/>
          <p:cNvSpPr>
            <a:spLocks noGrp="1"/>
          </p:cNvSpPr>
          <p:nvPr>
            <p:ph idx="1"/>
          </p:nvPr>
        </p:nvSpPr>
        <p:spPr>
          <a:xfrm>
            <a:off x="576353" y="904580"/>
            <a:ext cx="10623762" cy="4351338"/>
          </a:xfrm>
        </p:spPr>
        <p:txBody>
          <a:bodyPr>
            <a:normAutofit/>
          </a:bodyPr>
          <a:lstStyle/>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The purpose of each example is to illustrate how a student could demonstrate the skill at each proficiency level.</a:t>
            </a:r>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There are many other classroom activities that could be used as examples for the Observable Behaviors.</a:t>
            </a:r>
          </a:p>
          <a:p>
            <a:pPr marL="457200" lvl="1" indent="-457200" fontAlgn="base">
              <a:lnSpc>
                <a:spcPct val="110000"/>
              </a:lnSpc>
              <a:spcBef>
                <a:spcPts val="1000"/>
              </a:spcBef>
              <a:spcAft>
                <a:spcPct val="0"/>
              </a:spcAft>
              <a:buClr>
                <a:srgbClr val="F16038"/>
              </a:buClr>
              <a:buFont typeface="Wingdings" panose="05000000000000000000" pitchFamily="2" charset="2"/>
              <a:buChar char="§"/>
              <a:defRPr/>
            </a:pPr>
            <a:r>
              <a:rPr lang="en-US"/>
              <a:t>These examples are not intended to be used as test questions or performance tasks for teachers to replicate, although using them for this purpose is acceptable if needed. </a:t>
            </a:r>
          </a:p>
          <a:p>
            <a:pPr marL="457200" lvl="1" indent="-457200" fontAlgn="base">
              <a:lnSpc>
                <a:spcPct val="120000"/>
              </a:lnSpc>
              <a:spcBef>
                <a:spcPts val="1000"/>
              </a:spcBef>
              <a:spcAft>
                <a:spcPct val="0"/>
              </a:spcAft>
              <a:buClr>
                <a:srgbClr val="F16038"/>
              </a:buClr>
              <a:buFont typeface="Wingdings" panose="05000000000000000000" pitchFamily="2" charset="2"/>
              <a:buChar char="§"/>
              <a:defRPr/>
            </a:pPr>
            <a:r>
              <a:rPr lang="en-US"/>
              <a:t>Teachers are encouraged to use their own activities in the regular classroom setting when determining a student’s ability to understand and use English.</a:t>
            </a:r>
          </a:p>
          <a:p>
            <a:endParaRPr lang="en-US"/>
          </a:p>
        </p:txBody>
      </p:sp>
      <p:sp>
        <p:nvSpPr>
          <p:cNvPr id="6" name="Slide Number Placeholder 5">
            <a:extLst>
              <a:ext uri="{FF2B5EF4-FFF2-40B4-BE49-F238E27FC236}">
                <a16:creationId xmlns:a16="http://schemas.microsoft.com/office/drawing/2014/main" id="{EB47C7C7-E3D8-41D0-B09D-14785FBBC595}"/>
              </a:ext>
            </a:extLst>
          </p:cNvPr>
          <p:cNvSpPr>
            <a:spLocks noGrp="1"/>
          </p:cNvSpPr>
          <p:nvPr>
            <p:ph type="sldNum" sz="quarter" idx="4"/>
          </p:nvPr>
        </p:nvSpPr>
        <p:spPr/>
        <p:txBody>
          <a:bodyPr/>
          <a:lstStyle/>
          <a:p>
            <a:fld id="{69C126A4-BD19-47E2-8A0E-0DE1B9D8C925}" type="slidenum">
              <a:rPr lang="en-US" smtClean="0"/>
              <a:pPr/>
              <a:t>77</a:t>
            </a:fld>
            <a:endParaRPr lang="en-US"/>
          </a:p>
        </p:txBody>
      </p:sp>
    </p:spTree>
    <p:extLst>
      <p:ext uri="{BB962C8B-B14F-4D97-AF65-F5344CB8AC3E}">
        <p14:creationId xmlns:p14="http://schemas.microsoft.com/office/powerpoint/2010/main" val="1100620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E155-B68E-46BB-80A3-7EDC719B35C4}"/>
              </a:ext>
            </a:extLst>
          </p:cNvPr>
          <p:cNvSpPr>
            <a:spLocks noGrp="1"/>
          </p:cNvSpPr>
          <p:nvPr>
            <p:ph type="title"/>
          </p:nvPr>
        </p:nvSpPr>
        <p:spPr/>
        <p:txBody>
          <a:bodyPr>
            <a:normAutofit fontScale="90000"/>
          </a:bodyPr>
          <a:lstStyle/>
          <a:p>
            <a:r>
              <a:rPr lang="en-US"/>
              <a:t>TELPAS Alternate Observable Behaviors (Electronic Version)</a:t>
            </a:r>
          </a:p>
        </p:txBody>
      </p:sp>
      <p:pic>
        <p:nvPicPr>
          <p:cNvPr id="3" name="Picture 5" descr="Screenshot of Testing Personnel webpage Resources section in texas assessment site">
            <a:extLst>
              <a:ext uri="{FF2B5EF4-FFF2-40B4-BE49-F238E27FC236}">
                <a16:creationId xmlns:a16="http://schemas.microsoft.com/office/drawing/2014/main" id="{BEA8D3EC-19F8-46A0-9C5A-B4A9F6E467BD}"/>
              </a:ext>
            </a:extLst>
          </p:cNvPr>
          <p:cNvPicPr>
            <a:picLocks noChangeAspect="1"/>
          </p:cNvPicPr>
          <p:nvPr/>
        </p:nvPicPr>
        <p:blipFill>
          <a:blip r:embed="rId3"/>
          <a:stretch>
            <a:fillRect/>
          </a:stretch>
        </p:blipFill>
        <p:spPr>
          <a:xfrm>
            <a:off x="357963" y="817494"/>
            <a:ext cx="6880284" cy="4614863"/>
          </a:xfrm>
          <a:prstGeom prst="rect">
            <a:avLst/>
          </a:prstGeom>
          <a:ln w="28575">
            <a:solidFill>
              <a:schemeClr val="accent2"/>
            </a:solidFill>
          </a:ln>
        </p:spPr>
      </p:pic>
      <p:cxnSp>
        <p:nvCxnSpPr>
          <p:cNvPr id="7" name="Straight Arrow Connector 6" descr="Arrow pointing to the TELPAS Alternate Observable Behaviors Electronic Version link on the texasassessment.gov Testing Personnel webpage">
            <a:extLst>
              <a:ext uri="{FF2B5EF4-FFF2-40B4-BE49-F238E27FC236}">
                <a16:creationId xmlns:a16="http://schemas.microsoft.com/office/drawing/2014/main" id="{CE01C78E-7EF7-44FB-9554-89CAA4D3CEF5}"/>
              </a:ext>
            </a:extLst>
          </p:cNvPr>
          <p:cNvCxnSpPr/>
          <p:nvPr/>
        </p:nvCxnSpPr>
        <p:spPr>
          <a:xfrm flipH="1">
            <a:off x="4027714" y="3831771"/>
            <a:ext cx="1926772"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9" descr="A screenshot of the TELPAS Observable behaviors inventory electronic version">
            <a:extLst>
              <a:ext uri="{FF2B5EF4-FFF2-40B4-BE49-F238E27FC236}">
                <a16:creationId xmlns:a16="http://schemas.microsoft.com/office/drawing/2014/main" id="{27DBBEB7-3E71-40A4-9596-215A1859455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54486" y="2609304"/>
            <a:ext cx="4192155" cy="2444934"/>
          </a:xfrm>
          <a:ln w="19050">
            <a:solidFill>
              <a:schemeClr val="accent2"/>
            </a:solidFill>
          </a:ln>
        </p:spPr>
      </p:pic>
      <p:sp>
        <p:nvSpPr>
          <p:cNvPr id="8" name="TextBox 7">
            <a:extLst>
              <a:ext uri="{FF2B5EF4-FFF2-40B4-BE49-F238E27FC236}">
                <a16:creationId xmlns:a16="http://schemas.microsoft.com/office/drawing/2014/main" id="{C03A254B-1972-49D8-B7D7-3E4C3E972741}"/>
              </a:ext>
            </a:extLst>
          </p:cNvPr>
          <p:cNvSpPr txBox="1"/>
          <p:nvPr/>
        </p:nvSpPr>
        <p:spPr>
          <a:xfrm>
            <a:off x="8240751" y="4460488"/>
            <a:ext cx="3713124" cy="1938992"/>
          </a:xfrm>
          <a:prstGeom prst="rect">
            <a:avLst/>
          </a:prstGeom>
          <a:solidFill>
            <a:schemeClr val="accent2">
              <a:lumMod val="20000"/>
              <a:lumOff val="80000"/>
            </a:schemeClr>
          </a:solidFill>
          <a:ln w="28575">
            <a:solidFill>
              <a:schemeClr val="accent2"/>
            </a:solidFill>
          </a:ln>
        </p:spPr>
        <p:txBody>
          <a:bodyPr wrap="square" rtlCol="0">
            <a:spAutoFit/>
          </a:bodyPr>
          <a:lstStyle/>
          <a:p>
            <a:r>
              <a:rPr lang="en-US" sz="2400" b="1"/>
              <a:t>The </a:t>
            </a:r>
            <a:r>
              <a:rPr lang="en-US" sz="2400" b="1">
                <a:hlinkClick r:id="rId5"/>
              </a:rPr>
              <a:t>TELPAS Alternate Observable Behaviors (electronic version) </a:t>
            </a:r>
            <a:r>
              <a:rPr lang="en-US" sz="2400" b="1"/>
              <a:t>is posted on the Texas Assessment webpage. </a:t>
            </a:r>
          </a:p>
        </p:txBody>
      </p:sp>
      <p:sp>
        <p:nvSpPr>
          <p:cNvPr id="9" name="Slide Number Placeholder 8">
            <a:extLst>
              <a:ext uri="{FF2B5EF4-FFF2-40B4-BE49-F238E27FC236}">
                <a16:creationId xmlns:a16="http://schemas.microsoft.com/office/drawing/2014/main" id="{C5A76D3C-40C6-4AC9-96DA-E08603AEA339}"/>
              </a:ext>
            </a:extLst>
          </p:cNvPr>
          <p:cNvSpPr>
            <a:spLocks noGrp="1"/>
          </p:cNvSpPr>
          <p:nvPr>
            <p:ph type="sldNum" sz="quarter" idx="4"/>
          </p:nvPr>
        </p:nvSpPr>
        <p:spPr/>
        <p:txBody>
          <a:bodyPr/>
          <a:lstStyle/>
          <a:p>
            <a:fld id="{69C126A4-BD19-47E2-8A0E-0DE1B9D8C925}" type="slidenum">
              <a:rPr lang="en-US" smtClean="0"/>
              <a:pPr/>
              <a:t>78</a:t>
            </a:fld>
            <a:endParaRPr lang="en-US"/>
          </a:p>
        </p:txBody>
      </p:sp>
    </p:spTree>
    <p:extLst>
      <p:ext uri="{BB962C8B-B14F-4D97-AF65-F5344CB8AC3E}">
        <p14:creationId xmlns:p14="http://schemas.microsoft.com/office/powerpoint/2010/main" val="37422053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0AF0-6B08-43DB-A139-CFA1EEC65B4F}"/>
              </a:ext>
            </a:extLst>
          </p:cNvPr>
          <p:cNvSpPr>
            <a:spLocks noGrp="1"/>
          </p:cNvSpPr>
          <p:nvPr>
            <p:ph type="title"/>
          </p:nvPr>
        </p:nvSpPr>
        <p:spPr>
          <a:xfrm>
            <a:off x="712380" y="428397"/>
            <a:ext cx="11121657" cy="751350"/>
          </a:xfrm>
        </p:spPr>
        <p:txBody>
          <a:bodyPr>
            <a:normAutofit/>
          </a:bodyPr>
          <a:lstStyle/>
          <a:p>
            <a:r>
              <a:rPr lang="en-US">
                <a:cs typeface="Calibri"/>
              </a:rPr>
              <a:t>TELPAS Alternate Administration Training </a:t>
            </a:r>
            <a:endParaRPr lang="en-US"/>
          </a:p>
        </p:txBody>
      </p:sp>
      <p:sp>
        <p:nvSpPr>
          <p:cNvPr id="3" name="Content Placeholder 2">
            <a:extLst>
              <a:ext uri="{FF2B5EF4-FFF2-40B4-BE49-F238E27FC236}">
                <a16:creationId xmlns:a16="http://schemas.microsoft.com/office/drawing/2014/main" id="{2B32C5E1-7698-436A-822D-A6DD8B494456}"/>
              </a:ext>
            </a:extLst>
          </p:cNvPr>
          <p:cNvSpPr>
            <a:spLocks noGrp="1"/>
          </p:cNvSpPr>
          <p:nvPr>
            <p:ph idx="1"/>
          </p:nvPr>
        </p:nvSpPr>
        <p:spPr/>
        <p:txBody>
          <a:bodyPr lIns="91440" tIns="45720" rIns="91440" bIns="45720" anchor="t"/>
          <a:lstStyle/>
          <a:p>
            <a:r>
              <a:rPr lang="en-US" sz="2600">
                <a:ea typeface="+mn-lt"/>
                <a:cs typeface="+mn-lt"/>
              </a:rPr>
              <a:t>SB 1267 also has an impact on annual TELPAS Alternate administration procedures training. </a:t>
            </a:r>
          </a:p>
          <a:p>
            <a:r>
              <a:rPr lang="en-US" sz="2600">
                <a:ea typeface="+mn-lt"/>
                <a:cs typeface="+mn-lt"/>
              </a:rPr>
              <a:t>As with TELPAS administration training, testing personnel are required to receive training at least once in test security and administration procedures, sign a test security oath each year, and are responsible for complying with state assessment requirements. </a:t>
            </a:r>
          </a:p>
          <a:p>
            <a:r>
              <a:rPr lang="en-US" sz="2600">
                <a:ea typeface="+mn-lt"/>
                <a:cs typeface="+mn-lt"/>
              </a:rPr>
              <a:t>In addition, testing personnel must receive training at least once in testing policies and procedures specific to each administration and, if applicable, training related to security protocols for authorized viewing of state assessments. </a:t>
            </a:r>
          </a:p>
          <a:p>
            <a:pPr marL="0" indent="0">
              <a:buNone/>
            </a:pPr>
            <a:endParaRPr lang="en-US">
              <a:cs typeface="Calibri"/>
            </a:endParaRPr>
          </a:p>
        </p:txBody>
      </p:sp>
      <p:sp>
        <p:nvSpPr>
          <p:cNvPr id="6" name="Slide Number Placeholder 5">
            <a:extLst>
              <a:ext uri="{FF2B5EF4-FFF2-40B4-BE49-F238E27FC236}">
                <a16:creationId xmlns:a16="http://schemas.microsoft.com/office/drawing/2014/main" id="{69DA30A7-91AB-4CCF-B239-B3C489B49A73}"/>
              </a:ext>
            </a:extLst>
          </p:cNvPr>
          <p:cNvSpPr>
            <a:spLocks noGrp="1"/>
          </p:cNvSpPr>
          <p:nvPr>
            <p:ph type="sldNum" sz="quarter" idx="4"/>
          </p:nvPr>
        </p:nvSpPr>
        <p:spPr/>
        <p:txBody>
          <a:bodyPr/>
          <a:lstStyle/>
          <a:p>
            <a:fld id="{69C126A4-BD19-47E2-8A0E-0DE1B9D8C925}" type="slidenum">
              <a:rPr lang="en-US" smtClean="0"/>
              <a:pPr/>
              <a:t>79</a:t>
            </a:fld>
            <a:endParaRPr lang="en-US"/>
          </a:p>
        </p:txBody>
      </p:sp>
    </p:spTree>
    <p:extLst>
      <p:ext uri="{BB962C8B-B14F-4D97-AF65-F5344CB8AC3E}">
        <p14:creationId xmlns:p14="http://schemas.microsoft.com/office/powerpoint/2010/main" val="1171140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3C00-557F-4CBD-8597-054DA9CC6C8A}"/>
              </a:ext>
            </a:extLst>
          </p:cNvPr>
          <p:cNvSpPr>
            <a:spLocks noGrp="1"/>
          </p:cNvSpPr>
          <p:nvPr>
            <p:ph type="title"/>
          </p:nvPr>
        </p:nvSpPr>
        <p:spPr>
          <a:xfrm>
            <a:off x="712380" y="153230"/>
            <a:ext cx="11121657" cy="751350"/>
          </a:xfrm>
        </p:spPr>
        <p:txBody>
          <a:bodyPr anchor="ctr">
            <a:normAutofit/>
          </a:bodyPr>
          <a:lstStyle/>
          <a:p>
            <a:r>
              <a:rPr lang="en-US"/>
              <a:t>Special Administration Request Form in TIDE</a:t>
            </a:r>
          </a:p>
        </p:txBody>
      </p:sp>
      <p:pic>
        <p:nvPicPr>
          <p:cNvPr id="10" name="Picture 9" descr="Screenshot of Preparing for Testing in TIDE">
            <a:extLst>
              <a:ext uri="{FF2B5EF4-FFF2-40B4-BE49-F238E27FC236}">
                <a16:creationId xmlns:a16="http://schemas.microsoft.com/office/drawing/2014/main" id="{B9A7A570-A3E7-4BBA-BEAC-E1741ABE16D8}"/>
              </a:ext>
            </a:extLst>
          </p:cNvPr>
          <p:cNvPicPr>
            <a:picLocks noChangeAspect="1"/>
          </p:cNvPicPr>
          <p:nvPr/>
        </p:nvPicPr>
        <p:blipFill rotWithShape="1">
          <a:blip r:embed="rId3"/>
          <a:srcRect l="2258" t="27568" r="56064" b="12657"/>
          <a:stretch/>
        </p:blipFill>
        <p:spPr bwMode="auto">
          <a:xfrm>
            <a:off x="1192696" y="1317367"/>
            <a:ext cx="4903304" cy="3955136"/>
          </a:xfrm>
          <a:prstGeom prst="rect">
            <a:avLst/>
          </a:prstGeom>
          <a:ln>
            <a:noFill/>
          </a:ln>
          <a:extLst>
            <a:ext uri="{53640926-AAD7-44D8-BBD7-CCE9431645EC}">
              <a14:shadowObscured xmlns:a14="http://schemas.microsoft.com/office/drawing/2010/main"/>
            </a:ext>
          </a:extLst>
        </p:spPr>
      </p:pic>
      <p:pic>
        <p:nvPicPr>
          <p:cNvPr id="12" name="Picture 11" descr="Screenshot of the Submit a Form drop down menu with Special Administration Request highlighted">
            <a:extLst>
              <a:ext uri="{FF2B5EF4-FFF2-40B4-BE49-F238E27FC236}">
                <a16:creationId xmlns:a16="http://schemas.microsoft.com/office/drawing/2014/main" id="{91D540FB-0872-49AD-94D1-FE75BD7B7FCA}"/>
              </a:ext>
            </a:extLst>
          </p:cNvPr>
          <p:cNvPicPr>
            <a:picLocks noChangeAspect="1"/>
          </p:cNvPicPr>
          <p:nvPr/>
        </p:nvPicPr>
        <p:blipFill rotWithShape="1">
          <a:blip r:embed="rId4"/>
          <a:srcRect l="15757" t="26173" r="53034" b="24227"/>
          <a:stretch/>
        </p:blipFill>
        <p:spPr bwMode="auto">
          <a:xfrm>
            <a:off x="5208496" y="1585497"/>
            <a:ext cx="4903304" cy="4382570"/>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42EEBFE8-ACC6-4C67-A7F7-309F247B9E97}"/>
              </a:ext>
            </a:extLst>
          </p:cNvPr>
          <p:cNvSpPr>
            <a:spLocks noGrp="1"/>
          </p:cNvSpPr>
          <p:nvPr>
            <p:ph type="sldNum" sz="quarter" idx="4"/>
          </p:nvPr>
        </p:nvSpPr>
        <p:spPr>
          <a:xfrm>
            <a:off x="9210675" y="6529126"/>
            <a:ext cx="2743200" cy="365125"/>
          </a:xfrm>
        </p:spPr>
        <p:txBody>
          <a:bodyPr anchor="ctr">
            <a:normAutofit/>
          </a:bodyPr>
          <a:lstStyle/>
          <a:p>
            <a:pPr>
              <a:spcAft>
                <a:spcPts val="600"/>
              </a:spcAft>
            </a:pPr>
            <a:fld id="{69C126A4-BD19-47E2-8A0E-0DE1B9D8C925}" type="slidenum">
              <a:rPr lang="en-US" smtClean="0"/>
              <a:pPr>
                <a:spcAft>
                  <a:spcPts val="600"/>
                </a:spcAft>
              </a:pPr>
              <a:t>8</a:t>
            </a:fld>
            <a:endParaRPr lang="en-US"/>
          </a:p>
        </p:txBody>
      </p:sp>
    </p:spTree>
    <p:extLst>
      <p:ext uri="{BB962C8B-B14F-4D97-AF65-F5344CB8AC3E}">
        <p14:creationId xmlns:p14="http://schemas.microsoft.com/office/powerpoint/2010/main" val="367440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5A0B-DF5F-415E-AEC6-81A5C5A041E2}"/>
              </a:ext>
            </a:extLst>
          </p:cNvPr>
          <p:cNvSpPr>
            <a:spLocks noGrp="1"/>
          </p:cNvSpPr>
          <p:nvPr>
            <p:ph type="title"/>
          </p:nvPr>
        </p:nvSpPr>
        <p:spPr/>
        <p:txBody>
          <a:bodyPr/>
          <a:lstStyle/>
          <a:p>
            <a:r>
              <a:rPr lang="en-US"/>
              <a:t>TELPAS Alternate Test Administrator Manual </a:t>
            </a:r>
          </a:p>
        </p:txBody>
      </p:sp>
      <p:sp>
        <p:nvSpPr>
          <p:cNvPr id="7" name="Explosion: 8 Points 5" descr="New icon">
            <a:extLst>
              <a:ext uri="{FF2B5EF4-FFF2-40B4-BE49-F238E27FC236}">
                <a16:creationId xmlns:a16="http://schemas.microsoft.com/office/drawing/2014/main" id="{43E557CF-33A0-44B6-A9BC-818C38783AB8}"/>
              </a:ext>
            </a:extLst>
          </p:cNvPr>
          <p:cNvSpPr/>
          <p:nvPr/>
        </p:nvSpPr>
        <p:spPr>
          <a:xfrm>
            <a:off x="9668107" y="153230"/>
            <a:ext cx="1650381" cy="1561576"/>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NEW</a:t>
            </a:r>
          </a:p>
        </p:txBody>
      </p:sp>
      <p:sp>
        <p:nvSpPr>
          <p:cNvPr id="5" name="Text Placeholder 9">
            <a:extLst>
              <a:ext uri="{FF2B5EF4-FFF2-40B4-BE49-F238E27FC236}">
                <a16:creationId xmlns:a16="http://schemas.microsoft.com/office/drawing/2014/main" id="{6C448127-C374-4455-81D9-2290085D5679}"/>
              </a:ext>
            </a:extLst>
          </p:cNvPr>
          <p:cNvSpPr>
            <a:spLocks noGrp="1"/>
          </p:cNvSpPr>
          <p:nvPr>
            <p:ph idx="1"/>
          </p:nvPr>
        </p:nvSpPr>
        <p:spPr>
          <a:xfrm>
            <a:off x="458146" y="1379678"/>
            <a:ext cx="7686472" cy="3674236"/>
          </a:xfrm>
        </p:spPr>
        <p:txBody>
          <a:bodyPr>
            <a:normAutofit/>
          </a:bodyPr>
          <a:lstStyle/>
          <a:p>
            <a:pPr marL="457200" indent="-457200">
              <a:buClr>
                <a:schemeClr val="accent2"/>
              </a:buClr>
              <a:buFont typeface="Wingdings" panose="05000000000000000000" pitchFamily="2" charset="2"/>
              <a:buChar char="§"/>
            </a:pPr>
            <a:r>
              <a:rPr lang="en-US">
                <a:ea typeface="Open Sans Semibold" panose="020B0706030804020204" pitchFamily="34" charset="0"/>
                <a:cs typeface="Open Sans Semibold" panose="020B0706030804020204" pitchFamily="34" charset="0"/>
              </a:rPr>
              <a:t>Manuals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available online only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not shipped to districts</a:t>
            </a:r>
          </a:p>
          <a:p>
            <a:pPr marL="457200" indent="-457200">
              <a:buClr>
                <a:schemeClr val="accent2"/>
              </a:buClr>
              <a:buFont typeface="Wingdings" panose="05000000000000000000" pitchFamily="2" charset="2"/>
              <a:buChar char="§"/>
            </a:pPr>
            <a:r>
              <a:rPr lang="en-US">
                <a:ea typeface="Open Sans Semibold" panose="020B0706030804020204" pitchFamily="34" charset="0"/>
                <a:cs typeface="Open Sans Semibold" panose="020B0706030804020204" pitchFamily="34" charset="0"/>
              </a:rPr>
              <a:t>Observable Behaviors shipped to districts</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Based on registration counts + 10% overage</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Observable Behaviors will be packed in 3’s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Districts are not able to place additional orders</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Observable Behaviors PDF available online for printing</a:t>
            </a:r>
          </a:p>
        </p:txBody>
      </p:sp>
      <p:pic>
        <p:nvPicPr>
          <p:cNvPr id="6" name="Picture 5" descr="Screenshot of the TELPAS Alternate test administrator manual.">
            <a:extLst>
              <a:ext uri="{FF2B5EF4-FFF2-40B4-BE49-F238E27FC236}">
                <a16:creationId xmlns:a16="http://schemas.microsoft.com/office/drawing/2014/main" id="{16B1959B-FFC8-4F9D-B840-585DDE3C2D4C}"/>
              </a:ext>
            </a:extLst>
          </p:cNvPr>
          <p:cNvPicPr>
            <a:picLocks noChangeAspect="1"/>
          </p:cNvPicPr>
          <p:nvPr/>
        </p:nvPicPr>
        <p:blipFill>
          <a:blip r:embed="rId2"/>
          <a:stretch>
            <a:fillRect/>
          </a:stretch>
        </p:blipFill>
        <p:spPr>
          <a:xfrm>
            <a:off x="8243473" y="1714806"/>
            <a:ext cx="2674392" cy="3428387"/>
          </a:xfrm>
          <a:prstGeom prst="rect">
            <a:avLst/>
          </a:prstGeom>
          <a:solidFill>
            <a:schemeClr val="bg1">
              <a:lumMod val="85000"/>
            </a:schemeClr>
          </a:solidFill>
          <a:ln>
            <a:solidFill>
              <a:schemeClr val="bg1">
                <a:lumMod val="85000"/>
              </a:schemeClr>
            </a:solidFill>
          </a:ln>
        </p:spPr>
      </p:pic>
      <p:sp>
        <p:nvSpPr>
          <p:cNvPr id="4" name="TextBox 3">
            <a:extLst>
              <a:ext uri="{FF2B5EF4-FFF2-40B4-BE49-F238E27FC236}">
                <a16:creationId xmlns:a16="http://schemas.microsoft.com/office/drawing/2014/main" id="{B63A3205-9DB0-4070-8F9A-728215068F98}"/>
              </a:ext>
            </a:extLst>
          </p:cNvPr>
          <p:cNvSpPr txBox="1"/>
          <p:nvPr/>
        </p:nvSpPr>
        <p:spPr>
          <a:xfrm>
            <a:off x="599440" y="5143193"/>
            <a:ext cx="7305040" cy="400110"/>
          </a:xfrm>
          <a:prstGeom prst="rect">
            <a:avLst/>
          </a:prstGeom>
          <a:solidFill>
            <a:schemeClr val="accent2">
              <a:lumMod val="20000"/>
              <a:lumOff val="80000"/>
            </a:schemeClr>
          </a:solidFill>
          <a:ln w="19050">
            <a:solidFill>
              <a:schemeClr val="bg2">
                <a:lumMod val="50000"/>
              </a:schemeClr>
            </a:solidFill>
          </a:ln>
        </p:spPr>
        <p:txBody>
          <a:bodyPr wrap="square" rtlCol="0">
            <a:spAutoFit/>
          </a:bodyPr>
          <a:lstStyle/>
          <a:p>
            <a:r>
              <a:rPr lang="en-US" sz="2000"/>
              <a:t>TELPAS Alternate assessment window is February 21 to April 1. </a:t>
            </a:r>
          </a:p>
        </p:txBody>
      </p:sp>
      <p:sp>
        <p:nvSpPr>
          <p:cNvPr id="8" name="Slide Number Placeholder 7">
            <a:extLst>
              <a:ext uri="{FF2B5EF4-FFF2-40B4-BE49-F238E27FC236}">
                <a16:creationId xmlns:a16="http://schemas.microsoft.com/office/drawing/2014/main" id="{69E3FF9E-EB11-4686-9383-33F2B799B370}"/>
              </a:ext>
            </a:extLst>
          </p:cNvPr>
          <p:cNvSpPr>
            <a:spLocks noGrp="1"/>
          </p:cNvSpPr>
          <p:nvPr>
            <p:ph type="sldNum" sz="quarter" idx="4"/>
          </p:nvPr>
        </p:nvSpPr>
        <p:spPr/>
        <p:txBody>
          <a:bodyPr/>
          <a:lstStyle/>
          <a:p>
            <a:fld id="{69C126A4-BD19-47E2-8A0E-0DE1B9D8C925}" type="slidenum">
              <a:rPr lang="en-US" smtClean="0"/>
              <a:pPr/>
              <a:t>80</a:t>
            </a:fld>
            <a:endParaRPr lang="en-US"/>
          </a:p>
        </p:txBody>
      </p:sp>
    </p:spTree>
    <p:extLst>
      <p:ext uri="{BB962C8B-B14F-4D97-AF65-F5344CB8AC3E}">
        <p14:creationId xmlns:p14="http://schemas.microsoft.com/office/powerpoint/2010/main" val="21898510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B2A9-1077-4CCC-AC39-02D262FD998A}"/>
              </a:ext>
            </a:extLst>
          </p:cNvPr>
          <p:cNvSpPr>
            <a:spLocks noGrp="1"/>
          </p:cNvSpPr>
          <p:nvPr>
            <p:ph type="title"/>
          </p:nvPr>
        </p:nvSpPr>
        <p:spPr/>
        <p:txBody>
          <a:bodyPr>
            <a:normAutofit/>
          </a:bodyPr>
          <a:lstStyle/>
          <a:p>
            <a:r>
              <a:rPr lang="en-US"/>
              <a:t>TELPAS Alternate: Observable Behaviors Ratings</a:t>
            </a:r>
          </a:p>
        </p:txBody>
      </p:sp>
      <p:sp>
        <p:nvSpPr>
          <p:cNvPr id="3" name="Content Placeholder 2">
            <a:extLst>
              <a:ext uri="{FF2B5EF4-FFF2-40B4-BE49-F238E27FC236}">
                <a16:creationId xmlns:a16="http://schemas.microsoft.com/office/drawing/2014/main" id="{AD2B10F0-80E5-43E5-A922-161C877F3D88}"/>
              </a:ext>
            </a:extLst>
          </p:cNvPr>
          <p:cNvSpPr>
            <a:spLocks noGrp="1"/>
          </p:cNvSpPr>
          <p:nvPr>
            <p:ph idx="1"/>
          </p:nvPr>
        </p:nvSpPr>
        <p:spPr>
          <a:xfrm>
            <a:off x="712380" y="1495651"/>
            <a:ext cx="5017860" cy="4351338"/>
          </a:xfrm>
        </p:spPr>
        <p:txBody>
          <a:bodyPr/>
          <a:lstStyle/>
          <a:p>
            <a:r>
              <a:rPr lang="en-US"/>
              <a:t>Observable Behaviors Ratings (awareness, imitation, early independence, developing independence, and basic fluency) will be entered in Cambium’s Data Entry Interface (DEI). </a:t>
            </a:r>
          </a:p>
        </p:txBody>
      </p:sp>
      <p:pic>
        <p:nvPicPr>
          <p:cNvPr id="6" name="Picture 5" descr="Screenshot of Data Entry Interface link on the texas assessment website">
            <a:extLst>
              <a:ext uri="{FF2B5EF4-FFF2-40B4-BE49-F238E27FC236}">
                <a16:creationId xmlns:a16="http://schemas.microsoft.com/office/drawing/2014/main" id="{6391697F-F069-4144-BD99-0AEC6ABB3474}"/>
              </a:ext>
            </a:extLst>
          </p:cNvPr>
          <p:cNvPicPr/>
          <p:nvPr/>
        </p:nvPicPr>
        <p:blipFill rotWithShape="1">
          <a:blip r:embed="rId2"/>
          <a:srcRect l="25961" t="37227" r="50534" b="16239"/>
          <a:stretch/>
        </p:blipFill>
        <p:spPr bwMode="auto">
          <a:xfrm>
            <a:off x="6626860" y="1495650"/>
            <a:ext cx="3675380" cy="3980589"/>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F591E0F-E710-4519-BA70-A17E5DE16E3E}"/>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15837108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3D4A-3FAC-4F4F-B52A-6FE76A025164}"/>
              </a:ext>
            </a:extLst>
          </p:cNvPr>
          <p:cNvSpPr>
            <a:spLocks noGrp="1"/>
          </p:cNvSpPr>
          <p:nvPr>
            <p:ph type="title"/>
          </p:nvPr>
        </p:nvSpPr>
        <p:spPr/>
        <p:txBody>
          <a:bodyPr/>
          <a:lstStyle/>
          <a:p>
            <a:r>
              <a:rPr lang="en-US"/>
              <a:t>Entering Ratings for Observable Behaviors in DEI </a:t>
            </a:r>
          </a:p>
        </p:txBody>
      </p:sp>
      <p:sp>
        <p:nvSpPr>
          <p:cNvPr id="6" name="Content Placeholder 2">
            <a:extLst>
              <a:ext uri="{FF2B5EF4-FFF2-40B4-BE49-F238E27FC236}">
                <a16:creationId xmlns:a16="http://schemas.microsoft.com/office/drawing/2014/main" id="{BA06F70C-AAE5-420E-9BF2-4B3AF92AD0CC}"/>
              </a:ext>
            </a:extLst>
          </p:cNvPr>
          <p:cNvSpPr txBox="1">
            <a:spLocks/>
          </p:cNvSpPr>
          <p:nvPr/>
        </p:nvSpPr>
        <p:spPr>
          <a:xfrm>
            <a:off x="407784" y="1083775"/>
            <a:ext cx="10351260" cy="43710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DEI will have one screen with 10 Observable Behaviors per language domain and ratings A-E corresponding to the Observable Behavior document.</a:t>
            </a:r>
          </a:p>
          <a:p>
            <a:r>
              <a:rPr lang="en-US"/>
              <a:t>Users will click through four screens to enter ratings for all four language domains before submitting.</a:t>
            </a:r>
            <a:endParaRPr lang="en-US">
              <a:cs typeface="Calibri"/>
            </a:endParaRPr>
          </a:p>
          <a:p>
            <a:r>
              <a:rPr lang="en-US"/>
              <a:t>In order to submit ratings, a student should have ratings for all 40 Observable Behaviors. </a:t>
            </a:r>
            <a:endParaRPr lang="en-US">
              <a:cs typeface="Calibri"/>
            </a:endParaRPr>
          </a:p>
          <a:p>
            <a:r>
              <a:rPr lang="en-US"/>
              <a:t>If a student is not rated in all 40 Observable Behaviors, no ratings can be submitted; in those cases, the appropriate score code (E, N, or M) should be entered in TIDE. </a:t>
            </a:r>
            <a:endParaRPr lang="en-US">
              <a:cs typeface="Calibri"/>
            </a:endParaRPr>
          </a:p>
          <a:p>
            <a:pPr marL="0" indent="0">
              <a:buNone/>
            </a:pPr>
            <a:endParaRPr lang="en-US"/>
          </a:p>
        </p:txBody>
      </p:sp>
      <p:sp>
        <p:nvSpPr>
          <p:cNvPr id="4" name="Slide Number Placeholder 3">
            <a:extLst>
              <a:ext uri="{FF2B5EF4-FFF2-40B4-BE49-F238E27FC236}">
                <a16:creationId xmlns:a16="http://schemas.microsoft.com/office/drawing/2014/main" id="{7274F3E8-0DA1-4953-B183-E1A93A7EC8BA}"/>
              </a:ext>
            </a:extLst>
          </p:cNvPr>
          <p:cNvSpPr>
            <a:spLocks noGrp="1"/>
          </p:cNvSpPr>
          <p:nvPr>
            <p:ph type="sldNum" sz="quarter" idx="4"/>
          </p:nvPr>
        </p:nvSpPr>
        <p:spPr/>
        <p:txBody>
          <a:bodyPr/>
          <a:lstStyle/>
          <a:p>
            <a:fld id="{69C126A4-BD19-47E2-8A0E-0DE1B9D8C925}" type="slidenum">
              <a:rPr lang="en-US" smtClean="0"/>
              <a:pPr/>
              <a:t>82</a:t>
            </a:fld>
            <a:endParaRPr lang="en-US"/>
          </a:p>
        </p:txBody>
      </p:sp>
    </p:spTree>
    <p:extLst>
      <p:ext uri="{BB962C8B-B14F-4D97-AF65-F5344CB8AC3E}">
        <p14:creationId xmlns:p14="http://schemas.microsoft.com/office/powerpoint/2010/main" val="3038591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88E5-5BEF-42AD-9773-3F29B4D7E0B7}"/>
              </a:ext>
            </a:extLst>
          </p:cNvPr>
          <p:cNvSpPr>
            <a:spLocks noGrp="1"/>
          </p:cNvSpPr>
          <p:nvPr>
            <p:ph type="title"/>
          </p:nvPr>
        </p:nvSpPr>
        <p:spPr/>
        <p:txBody>
          <a:bodyPr>
            <a:normAutofit fontScale="90000"/>
          </a:bodyPr>
          <a:lstStyle/>
          <a:p>
            <a:r>
              <a:rPr lang="en-US"/>
              <a:t>Entering Ratings for Observable Behaviors in DEI (continued)</a:t>
            </a:r>
          </a:p>
        </p:txBody>
      </p:sp>
      <p:pic>
        <p:nvPicPr>
          <p:cNvPr id="6" name="Picture 5" descr="Screenshot of student login screen in TDS">
            <a:extLst>
              <a:ext uri="{FF2B5EF4-FFF2-40B4-BE49-F238E27FC236}">
                <a16:creationId xmlns:a16="http://schemas.microsoft.com/office/drawing/2014/main" id="{2D60C19A-7479-46A6-923A-02E01D412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08" y="1183609"/>
            <a:ext cx="6000000" cy="3780952"/>
          </a:xfrm>
          <a:prstGeom prst="rect">
            <a:avLst/>
          </a:prstGeom>
        </p:spPr>
      </p:pic>
      <p:pic>
        <p:nvPicPr>
          <p:cNvPr id="5" name="Picture 4" descr="Screenshot of DEI and answer page with 10 questions and answer choices of A though E which correspond with the observable behaviors in a domain">
            <a:extLst>
              <a:ext uri="{FF2B5EF4-FFF2-40B4-BE49-F238E27FC236}">
                <a16:creationId xmlns:a16="http://schemas.microsoft.com/office/drawing/2014/main" id="{CB97BED7-58E0-4537-83B7-7996E1E22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631" y="904580"/>
            <a:ext cx="3803689" cy="5086502"/>
          </a:xfrm>
          <a:prstGeom prst="rect">
            <a:avLst/>
          </a:prstGeom>
        </p:spPr>
      </p:pic>
      <p:sp>
        <p:nvSpPr>
          <p:cNvPr id="4" name="Slide Number Placeholder 3">
            <a:extLst>
              <a:ext uri="{FF2B5EF4-FFF2-40B4-BE49-F238E27FC236}">
                <a16:creationId xmlns:a16="http://schemas.microsoft.com/office/drawing/2014/main" id="{E907C948-5237-4EC8-A2C6-BD5BA0073CEA}"/>
              </a:ext>
            </a:extLst>
          </p:cNvPr>
          <p:cNvSpPr>
            <a:spLocks noGrp="1"/>
          </p:cNvSpPr>
          <p:nvPr>
            <p:ph type="sldNum" sz="quarter" idx="4"/>
          </p:nvPr>
        </p:nvSpPr>
        <p:spPr/>
        <p:txBody>
          <a:bodyPr/>
          <a:lstStyle/>
          <a:p>
            <a:fld id="{69C126A4-BD19-47E2-8A0E-0DE1B9D8C925}" type="slidenum">
              <a:rPr lang="en-US" smtClean="0"/>
              <a:pPr/>
              <a:t>83</a:t>
            </a:fld>
            <a:endParaRPr lang="en-US"/>
          </a:p>
        </p:txBody>
      </p:sp>
    </p:spTree>
    <p:extLst>
      <p:ext uri="{BB962C8B-B14F-4D97-AF65-F5344CB8AC3E}">
        <p14:creationId xmlns:p14="http://schemas.microsoft.com/office/powerpoint/2010/main" val="1312738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4EE4-B21A-4AB2-BD59-2AE1A38CF67C}"/>
              </a:ext>
            </a:extLst>
          </p:cNvPr>
          <p:cNvSpPr>
            <a:spLocks noGrp="1"/>
          </p:cNvSpPr>
          <p:nvPr>
            <p:ph type="title"/>
          </p:nvPr>
        </p:nvSpPr>
        <p:spPr/>
        <p:txBody>
          <a:bodyPr/>
          <a:lstStyle/>
          <a:p>
            <a:r>
              <a:rPr lang="en-US"/>
              <a:t>TELPAS Alternate: Score Codes </a:t>
            </a:r>
          </a:p>
        </p:txBody>
      </p:sp>
      <p:sp>
        <p:nvSpPr>
          <p:cNvPr id="3" name="Content Placeholder 2">
            <a:extLst>
              <a:ext uri="{FF2B5EF4-FFF2-40B4-BE49-F238E27FC236}">
                <a16:creationId xmlns:a16="http://schemas.microsoft.com/office/drawing/2014/main" id="{37EBACE4-CB92-4237-99FD-450BA741E537}"/>
              </a:ext>
            </a:extLst>
          </p:cNvPr>
          <p:cNvSpPr>
            <a:spLocks noGrp="1"/>
          </p:cNvSpPr>
          <p:nvPr>
            <p:ph idx="1"/>
          </p:nvPr>
        </p:nvSpPr>
        <p:spPr>
          <a:xfrm>
            <a:off x="712380" y="1495651"/>
            <a:ext cx="6582500" cy="4351338"/>
          </a:xfrm>
        </p:spPr>
        <p:txBody>
          <a:bodyPr/>
          <a:lstStyle/>
          <a:p>
            <a:r>
              <a:rPr lang="en-US"/>
              <a:t>Score codes for TELPAS Alternate include the following:</a:t>
            </a:r>
          </a:p>
          <a:p>
            <a:pPr lvl="1">
              <a:buClr>
                <a:schemeClr val="accent1"/>
              </a:buClr>
              <a:buFont typeface="Arial" panose="020B0604020202020204" pitchFamily="34" charset="0"/>
              <a:buChar char="•"/>
            </a:pPr>
            <a:r>
              <a:rPr lang="en-US"/>
              <a:t>Extenuating Circumstances (E)</a:t>
            </a:r>
          </a:p>
          <a:p>
            <a:pPr lvl="1">
              <a:buClr>
                <a:schemeClr val="accent1"/>
              </a:buClr>
              <a:buFont typeface="Arial" panose="020B0604020202020204" pitchFamily="34" charset="0"/>
              <a:buChar char="•"/>
            </a:pPr>
            <a:r>
              <a:rPr lang="en-US"/>
              <a:t>Medical Exception (M)</a:t>
            </a:r>
          </a:p>
          <a:p>
            <a:pPr lvl="1">
              <a:buClr>
                <a:schemeClr val="accent1"/>
              </a:buClr>
              <a:buFont typeface="Arial" panose="020B0604020202020204" pitchFamily="34" charset="0"/>
              <a:buChar char="•"/>
            </a:pPr>
            <a:r>
              <a:rPr lang="en-US"/>
              <a:t>No Authentic Academic Response (N)</a:t>
            </a:r>
          </a:p>
          <a:p>
            <a:r>
              <a:rPr lang="en-US"/>
              <a:t>Score codes for TELPAS holistic components will be entered in Cambium’s Test Information Distribution Engine (TIDE). </a:t>
            </a:r>
          </a:p>
        </p:txBody>
      </p:sp>
      <p:pic>
        <p:nvPicPr>
          <p:cNvPr id="6" name="Picture 5" descr="screenshot of Test information distribution engine link on texas assessment website&#10;">
            <a:extLst>
              <a:ext uri="{FF2B5EF4-FFF2-40B4-BE49-F238E27FC236}">
                <a16:creationId xmlns:a16="http://schemas.microsoft.com/office/drawing/2014/main" id="{41DA91CF-05C8-4084-90C8-E0C9EE7A3ACF}"/>
              </a:ext>
            </a:extLst>
          </p:cNvPr>
          <p:cNvPicPr/>
          <p:nvPr/>
        </p:nvPicPr>
        <p:blipFill rotWithShape="1">
          <a:blip r:embed="rId2"/>
          <a:srcRect l="2352" t="40836" r="73610" b="8072"/>
          <a:stretch/>
        </p:blipFill>
        <p:spPr bwMode="auto">
          <a:xfrm>
            <a:off x="7559745" y="1495651"/>
            <a:ext cx="3597989" cy="3774992"/>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4AB3F14-2935-4C75-854A-70A168009E17}"/>
              </a:ext>
            </a:extLst>
          </p:cNvPr>
          <p:cNvSpPr>
            <a:spLocks noGrp="1"/>
          </p:cNvSpPr>
          <p:nvPr>
            <p:ph type="sldNum" sz="quarter" idx="4"/>
          </p:nvPr>
        </p:nvSpPr>
        <p:spPr/>
        <p:txBody>
          <a:bodyPr/>
          <a:lstStyle/>
          <a:p>
            <a:fld id="{69C126A4-BD19-47E2-8A0E-0DE1B9D8C925}" type="slidenum">
              <a:rPr lang="en-US" smtClean="0"/>
              <a:pPr/>
              <a:t>84</a:t>
            </a:fld>
            <a:endParaRPr lang="en-US"/>
          </a:p>
        </p:txBody>
      </p:sp>
    </p:spTree>
    <p:extLst>
      <p:ext uri="{BB962C8B-B14F-4D97-AF65-F5344CB8AC3E}">
        <p14:creationId xmlns:p14="http://schemas.microsoft.com/office/powerpoint/2010/main" val="387531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D66F-42B4-4EB9-B505-4E773036FEA6}"/>
              </a:ext>
            </a:extLst>
          </p:cNvPr>
          <p:cNvSpPr>
            <a:spLocks noGrp="1"/>
          </p:cNvSpPr>
          <p:nvPr>
            <p:ph type="title"/>
          </p:nvPr>
        </p:nvSpPr>
        <p:spPr/>
        <p:txBody>
          <a:bodyPr/>
          <a:lstStyle/>
          <a:p>
            <a:r>
              <a:rPr lang="en-US"/>
              <a:t>Screenshots of TIDE Appeals and File Upload</a:t>
            </a:r>
          </a:p>
        </p:txBody>
      </p:sp>
      <p:pic>
        <p:nvPicPr>
          <p:cNvPr id="10" name="Content Placeholder 9" descr="Screenshot of TIDE Administering Tests, Appeals/Score Codes drop down menu with Upload requests highlighted">
            <a:extLst>
              <a:ext uri="{FF2B5EF4-FFF2-40B4-BE49-F238E27FC236}">
                <a16:creationId xmlns:a16="http://schemas.microsoft.com/office/drawing/2014/main" id="{A924B5A4-FE97-4CF3-ABB1-2CAD6C3DF4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976" y="1019175"/>
            <a:ext cx="4890404" cy="4803542"/>
          </a:xfrm>
          <a:prstGeom prst="rect">
            <a:avLst/>
          </a:prstGeom>
        </p:spPr>
      </p:pic>
      <p:pic>
        <p:nvPicPr>
          <p:cNvPr id="11" name="Content Placeholder 10" descr="Screenshot of file upload screen in TIDE">
            <a:extLst>
              <a:ext uri="{FF2B5EF4-FFF2-40B4-BE49-F238E27FC236}">
                <a16:creationId xmlns:a16="http://schemas.microsoft.com/office/drawing/2014/main" id="{1181C998-7EE9-4053-A8BE-EFA424A5E29A}"/>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5198652" y="1019175"/>
            <a:ext cx="6755223" cy="3664978"/>
          </a:xfrm>
          <a:prstGeom prst="rect">
            <a:avLst/>
          </a:prstGeom>
        </p:spPr>
      </p:pic>
      <p:pic>
        <p:nvPicPr>
          <p:cNvPr id="7" name="Picture 6" descr="Screenshot of excel file to be uploaded">
            <a:extLst>
              <a:ext uri="{FF2B5EF4-FFF2-40B4-BE49-F238E27FC236}">
                <a16:creationId xmlns:a16="http://schemas.microsoft.com/office/drawing/2014/main" id="{756665AB-1BE3-4873-821D-8A424421F424}"/>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379" y="3635703"/>
            <a:ext cx="5682628" cy="2326089"/>
          </a:xfrm>
          <a:prstGeom prst="rect">
            <a:avLst/>
          </a:prstGeom>
        </p:spPr>
      </p:pic>
      <p:sp>
        <p:nvSpPr>
          <p:cNvPr id="4" name="Slide Number Placeholder 3">
            <a:extLst>
              <a:ext uri="{FF2B5EF4-FFF2-40B4-BE49-F238E27FC236}">
                <a16:creationId xmlns:a16="http://schemas.microsoft.com/office/drawing/2014/main" id="{C0D96AF1-D7C3-41A0-91A0-F9A6DC3AC41D}"/>
              </a:ext>
            </a:extLst>
          </p:cNvPr>
          <p:cNvSpPr>
            <a:spLocks noGrp="1"/>
          </p:cNvSpPr>
          <p:nvPr>
            <p:ph type="sldNum" sz="quarter" idx="4"/>
          </p:nvPr>
        </p:nvSpPr>
        <p:spPr/>
        <p:txBody>
          <a:bodyPr/>
          <a:lstStyle/>
          <a:p>
            <a:fld id="{69C126A4-BD19-47E2-8A0E-0DE1B9D8C925}" type="slidenum">
              <a:rPr lang="en-US" smtClean="0"/>
              <a:pPr/>
              <a:t>85</a:t>
            </a:fld>
            <a:endParaRPr lang="en-US"/>
          </a:p>
        </p:txBody>
      </p:sp>
    </p:spTree>
    <p:extLst>
      <p:ext uri="{BB962C8B-B14F-4D97-AF65-F5344CB8AC3E}">
        <p14:creationId xmlns:p14="http://schemas.microsoft.com/office/powerpoint/2010/main" val="39633328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8924-DCE3-4A25-BB70-D39E38B8A3E0}"/>
              </a:ext>
            </a:extLst>
          </p:cNvPr>
          <p:cNvSpPr>
            <a:spLocks noGrp="1"/>
          </p:cNvSpPr>
          <p:nvPr>
            <p:ph type="title"/>
          </p:nvPr>
        </p:nvSpPr>
        <p:spPr/>
        <p:txBody>
          <a:bodyPr/>
          <a:lstStyle/>
          <a:p>
            <a:r>
              <a:rPr lang="en-US">
                <a:latin typeface="+mn-lt"/>
              </a:rPr>
              <a:t>TELPAS Alternate Training</a:t>
            </a:r>
          </a:p>
        </p:txBody>
      </p:sp>
      <p:sp>
        <p:nvSpPr>
          <p:cNvPr id="4" name="Content Placeholder 3">
            <a:extLst>
              <a:ext uri="{FF2B5EF4-FFF2-40B4-BE49-F238E27FC236}">
                <a16:creationId xmlns:a16="http://schemas.microsoft.com/office/drawing/2014/main" id="{BCF8D2E7-22DB-470B-BB5A-9B5696B9BE1F}"/>
              </a:ext>
            </a:extLst>
          </p:cNvPr>
          <p:cNvSpPr>
            <a:spLocks noGrp="1"/>
          </p:cNvSpPr>
          <p:nvPr>
            <p:ph idx="1"/>
          </p:nvPr>
        </p:nvSpPr>
        <p:spPr>
          <a:xfrm>
            <a:off x="488829" y="904580"/>
            <a:ext cx="11214342" cy="4523946"/>
          </a:xfrm>
        </p:spPr>
        <p:txBody>
          <a:bodyPr lIns="91440" tIns="45720" rIns="91440" bIns="45720" anchor="t">
            <a:normAutofit fontScale="92500" lnSpcReduction="20000"/>
          </a:bodyPr>
          <a:lstStyle/>
          <a:p>
            <a:pPr marL="342900" lvl="1" indent="-342900" fontAlgn="base">
              <a:spcBef>
                <a:spcPts val="1000"/>
              </a:spcBef>
              <a:spcAft>
                <a:spcPct val="0"/>
              </a:spcAft>
              <a:buClr>
                <a:srgbClr val="F16038"/>
              </a:buClr>
              <a:defRPr/>
            </a:pPr>
            <a:r>
              <a:rPr lang="en-US"/>
              <a:t>TELPAS Alternate Test Administrator Manual</a:t>
            </a:r>
            <a:endParaRPr lang="en-US">
              <a:cs typeface="Calibri"/>
            </a:endParaRPr>
          </a:p>
          <a:p>
            <a:pPr marL="342900" lvl="1" indent="-342900" fontAlgn="base">
              <a:spcBef>
                <a:spcPts val="1000"/>
              </a:spcBef>
              <a:spcAft>
                <a:spcPct val="0"/>
              </a:spcAft>
              <a:buClr>
                <a:srgbClr val="F16038"/>
              </a:buClr>
              <a:defRPr/>
            </a:pPr>
            <a:r>
              <a:rPr lang="en-US"/>
              <a:t>A series of training PowerPoints is available on TEA’s TELPAS Alternate Resources webpage. Each PPT can be reviewed in about 10–15 minutes.</a:t>
            </a:r>
            <a:endParaRPr lang="en-US">
              <a:highlight>
                <a:srgbClr val="FFFF00"/>
              </a:highlight>
              <a:cs typeface="Calibri"/>
            </a:endParaRPr>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3"/>
              </a:rPr>
              <a:t>Introduction to TELPAS Alternate</a:t>
            </a:r>
            <a:endParaRPr lang="en-US" sz="1900"/>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4"/>
              </a:rPr>
              <a:t>TELPAS Alternate Student Eligibility</a:t>
            </a:r>
            <a:r>
              <a:rPr lang="en-US" sz="1900"/>
              <a:t> </a:t>
            </a:r>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5"/>
              </a:rPr>
              <a:t>TELPAS Alternate Accessibility</a:t>
            </a:r>
            <a:endParaRPr lang="en-US" sz="1900"/>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6"/>
              </a:rPr>
              <a:t>TELPAS Alternate Listening Domain </a:t>
            </a:r>
            <a:endParaRPr lang="en-US" sz="1900"/>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7"/>
              </a:rPr>
              <a:t>TELPAS Alternate Speaking Domain</a:t>
            </a:r>
            <a:endParaRPr lang="en-US" sz="1900"/>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8"/>
              </a:rPr>
              <a:t>TELPAS Alternate Reading Domain</a:t>
            </a:r>
            <a:endParaRPr lang="en-US" sz="1900"/>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9"/>
              </a:rPr>
              <a:t>TELPAS Alternate Writing Domain</a:t>
            </a:r>
            <a:endParaRPr lang="en-US" sz="1900"/>
          </a:p>
          <a:p>
            <a:pPr marL="1371600" lvl="3" indent="-457200" fontAlgn="base">
              <a:spcBef>
                <a:spcPts val="1000"/>
              </a:spcBef>
              <a:spcAft>
                <a:spcPct val="0"/>
              </a:spcAft>
              <a:buClr>
                <a:schemeClr val="accent1"/>
              </a:buClr>
              <a:buFont typeface="Arial" panose="020B0604020202020204" pitchFamily="34" charset="0"/>
              <a:buChar char="•"/>
              <a:defRPr/>
            </a:pPr>
            <a:r>
              <a:rPr lang="en-US" sz="1900">
                <a:hlinkClick r:id="rId10"/>
              </a:rPr>
              <a:t>TELPAS Test Administration</a:t>
            </a:r>
            <a:endParaRPr lang="en-US" sz="1900"/>
          </a:p>
          <a:p>
            <a:pPr marL="342900" lvl="1" indent="-342900" fontAlgn="base">
              <a:spcBef>
                <a:spcPts val="1000"/>
              </a:spcBef>
              <a:spcAft>
                <a:spcPct val="0"/>
              </a:spcAft>
              <a:buClr>
                <a:srgbClr val="F16038"/>
              </a:buClr>
              <a:defRPr/>
            </a:pPr>
            <a:r>
              <a:rPr lang="en-US"/>
              <a:t>While the PPTs are not required, TEA highly recommends that test administrators assessing students using TELPAS Alternate view these PPTs to become familiar with unique aspects of a TELPAS Alternate administration. </a:t>
            </a:r>
            <a:endParaRPr lang="en-US">
              <a:cs typeface="Calibri"/>
            </a:endParaRPr>
          </a:p>
          <a:p>
            <a:pPr>
              <a:buClr>
                <a:schemeClr val="accent2">
                  <a:lumMod val="75000"/>
                </a:schemeClr>
              </a:buClr>
            </a:pPr>
            <a:endParaRPr lang="en-US"/>
          </a:p>
        </p:txBody>
      </p:sp>
      <p:sp>
        <p:nvSpPr>
          <p:cNvPr id="7" name="TextBox 6">
            <a:extLst>
              <a:ext uri="{FF2B5EF4-FFF2-40B4-BE49-F238E27FC236}">
                <a16:creationId xmlns:a16="http://schemas.microsoft.com/office/drawing/2014/main" id="{63617027-D8D3-442E-AF2B-38E2B0AE9B4C}"/>
              </a:ext>
            </a:extLst>
          </p:cNvPr>
          <p:cNvSpPr txBox="1"/>
          <p:nvPr/>
        </p:nvSpPr>
        <p:spPr>
          <a:xfrm>
            <a:off x="109728" y="5235161"/>
            <a:ext cx="12009120" cy="707886"/>
          </a:xfrm>
          <a:prstGeom prst="rect">
            <a:avLst/>
          </a:prstGeom>
          <a:solidFill>
            <a:schemeClr val="accent3">
              <a:lumMod val="40000"/>
              <a:lumOff val="60000"/>
            </a:schemeClr>
          </a:solidFill>
          <a:ln w="19050">
            <a:solidFill>
              <a:schemeClr val="accent2"/>
            </a:solidFill>
          </a:ln>
        </p:spPr>
        <p:txBody>
          <a:bodyPr wrap="square" rtlCol="0">
            <a:spAutoFit/>
          </a:bodyPr>
          <a:lstStyle/>
          <a:p>
            <a:r>
              <a:rPr lang="en-US" sz="2000"/>
              <a:t>TELPAS Alternate training PowerPoints with narration are available in the LMS under the </a:t>
            </a:r>
            <a:r>
              <a:rPr lang="en-US" sz="2000" i="1"/>
              <a:t>Teacher</a:t>
            </a:r>
            <a:r>
              <a:rPr lang="en-US" sz="2000"/>
              <a:t> tab in the courses section. If an educator completes all the TELPAS Alternate trainings in the LMS, they will receive CPE hours. </a:t>
            </a:r>
          </a:p>
        </p:txBody>
      </p:sp>
      <p:sp>
        <p:nvSpPr>
          <p:cNvPr id="6" name="Slide Number Placeholder 5">
            <a:extLst>
              <a:ext uri="{FF2B5EF4-FFF2-40B4-BE49-F238E27FC236}">
                <a16:creationId xmlns:a16="http://schemas.microsoft.com/office/drawing/2014/main" id="{094D1C2F-3F6C-4E09-8379-63F20494A962}"/>
              </a:ext>
            </a:extLst>
          </p:cNvPr>
          <p:cNvSpPr>
            <a:spLocks noGrp="1"/>
          </p:cNvSpPr>
          <p:nvPr>
            <p:ph type="sldNum" sz="quarter" idx="4"/>
          </p:nvPr>
        </p:nvSpPr>
        <p:spPr/>
        <p:txBody>
          <a:bodyPr/>
          <a:lstStyle/>
          <a:p>
            <a:fld id="{69C126A4-BD19-47E2-8A0E-0DE1B9D8C925}" type="slidenum">
              <a:rPr lang="en-US" smtClean="0"/>
              <a:pPr/>
              <a:t>86</a:t>
            </a:fld>
            <a:endParaRPr lang="en-US"/>
          </a:p>
        </p:txBody>
      </p:sp>
    </p:spTree>
    <p:extLst>
      <p:ext uri="{BB962C8B-B14F-4D97-AF65-F5344CB8AC3E}">
        <p14:creationId xmlns:p14="http://schemas.microsoft.com/office/powerpoint/2010/main" val="3931709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Alternate Resources</a:t>
            </a:r>
          </a:p>
        </p:txBody>
      </p:sp>
      <p:sp>
        <p:nvSpPr>
          <p:cNvPr id="4" name="Content Placeholder 3">
            <a:extLst>
              <a:ext uri="{FF2B5EF4-FFF2-40B4-BE49-F238E27FC236}">
                <a16:creationId xmlns:a16="http://schemas.microsoft.com/office/drawing/2014/main" id="{08F87EEF-FDFD-2B47-B99E-9A0C6748BE37}"/>
              </a:ext>
            </a:extLst>
          </p:cNvPr>
          <p:cNvSpPr>
            <a:spLocks noGrp="1"/>
          </p:cNvSpPr>
          <p:nvPr>
            <p:ph idx="1"/>
          </p:nvPr>
        </p:nvSpPr>
        <p:spPr/>
        <p:txBody>
          <a:bodyPr/>
          <a:lstStyle/>
          <a:p>
            <a:endParaRPr lang="en-US"/>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411835332"/>
              </p:ext>
            </p:extLst>
          </p:nvPr>
        </p:nvGraphicFramePr>
        <p:xfrm>
          <a:off x="463432" y="1138755"/>
          <a:ext cx="11121657" cy="4795597"/>
        </p:xfrm>
        <a:graphic>
          <a:graphicData uri="http://schemas.openxmlformats.org/drawingml/2006/table">
            <a:tbl>
              <a:tblPr firstRow="1" bandRow="1">
                <a:tableStyleId>{7DF18680-E054-41AD-8BC1-D1AEF772440D}</a:tableStyleId>
              </a:tblPr>
              <a:tblGrid>
                <a:gridCol w="1840990">
                  <a:extLst>
                    <a:ext uri="{9D8B030D-6E8A-4147-A177-3AD203B41FA5}">
                      <a16:colId xmlns:a16="http://schemas.microsoft.com/office/drawing/2014/main" val="2541376817"/>
                    </a:ext>
                  </a:extLst>
                </a:gridCol>
                <a:gridCol w="7220128">
                  <a:extLst>
                    <a:ext uri="{9D8B030D-6E8A-4147-A177-3AD203B41FA5}">
                      <a16:colId xmlns:a16="http://schemas.microsoft.com/office/drawing/2014/main" val="308167985"/>
                    </a:ext>
                  </a:extLst>
                </a:gridCol>
                <a:gridCol w="2060539">
                  <a:extLst>
                    <a:ext uri="{9D8B030D-6E8A-4147-A177-3AD203B41FA5}">
                      <a16:colId xmlns:a16="http://schemas.microsoft.com/office/drawing/2014/main" val="799887904"/>
                    </a:ext>
                  </a:extLst>
                </a:gridCol>
              </a:tblGrid>
              <a:tr h="486914">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942779">
                <a:tc>
                  <a:txBody>
                    <a:bodyPr/>
                    <a:lstStyle/>
                    <a:p>
                      <a:r>
                        <a:rPr lang="en-US">
                          <a:solidFill>
                            <a:schemeClr val="tx2"/>
                          </a:solidFill>
                          <a:latin typeface="+mn-lt"/>
                          <a:hlinkClick r:id="rId3">
                            <a:extLst>
                              <a:ext uri="{A12FA001-AC4F-418D-AE19-62706E023703}">
                                <ahyp:hlinkClr xmlns:ahyp="http://schemas.microsoft.com/office/drawing/2018/hyperlinkcolor" val="tx"/>
                              </a:ext>
                            </a:extLst>
                          </a:hlinkClick>
                        </a:rPr>
                        <a:t>TELPAS and TELPAS Alternate Educator Guide</a:t>
                      </a:r>
                      <a:r>
                        <a:rPr lang="en-US" sz="1800" b="0" i="0" u="none" strike="noStrike" noProof="0">
                          <a:solidFill>
                            <a:schemeClr val="tx2"/>
                          </a:solidFill>
                          <a:latin typeface="Calibri"/>
                        </a:rPr>
                        <a:t> </a:t>
                      </a:r>
                      <a:endParaRPr lang="en-US">
                        <a:solidFill>
                          <a:schemeClr val="tx2"/>
                        </a:solidFill>
                        <a:latin typeface="+mn-lt"/>
                      </a:endParaRPr>
                    </a:p>
                  </a:txBody>
                  <a:tcPr/>
                </a:tc>
                <a:tc>
                  <a:txBody>
                    <a:bodyPr/>
                    <a:lstStyle/>
                    <a:p>
                      <a:r>
                        <a:rPr lang="en-US">
                          <a:latin typeface="+mn-lt"/>
                        </a:rPr>
                        <a:t>Provides an overview of TELPAS and TELPAS Alternate and serves to support effective implementation of the ELPS </a:t>
                      </a:r>
                    </a:p>
                  </a:txBody>
                  <a:tcPr/>
                </a:tc>
                <a:tc>
                  <a:txBody>
                    <a:bodyPr/>
                    <a:lstStyle/>
                    <a:p>
                      <a:r>
                        <a:rPr lang="en-US">
                          <a:latin typeface="+mn-lt"/>
                        </a:rPr>
                        <a:t>Administrators, Coordinators, Teachers  </a:t>
                      </a:r>
                    </a:p>
                  </a:txBody>
                  <a:tcPr/>
                </a:tc>
                <a:extLst>
                  <a:ext uri="{0D108BD9-81ED-4DB2-BD59-A6C34878D82A}">
                    <a16:rowId xmlns:a16="http://schemas.microsoft.com/office/drawing/2014/main" val="595102743"/>
                  </a:ext>
                </a:extLst>
              </a:tr>
              <a:tr h="872971">
                <a:tc>
                  <a:txBody>
                    <a:bodyPr/>
                    <a:lstStyle/>
                    <a:p>
                      <a:r>
                        <a:rPr lang="en-US">
                          <a:latin typeface="+mn-lt"/>
                          <a:hlinkClick r:id="rId4"/>
                        </a:rPr>
                        <a:t>Participation Requirements</a:t>
                      </a:r>
                      <a:endParaRPr lang="en-US">
                        <a:latin typeface="+mn-lt"/>
                      </a:endParaRPr>
                    </a:p>
                  </a:txBody>
                  <a:tcPr/>
                </a:tc>
                <a:tc>
                  <a:txBody>
                    <a:bodyPr/>
                    <a:lstStyle/>
                    <a:p>
                      <a:r>
                        <a:rPr lang="en-US">
                          <a:latin typeface="+mn-lt"/>
                        </a:rPr>
                        <a:t>Used by ARD committee, in conjunction with the LPAC, to make decisions about TELPAS Alternate</a:t>
                      </a:r>
                    </a:p>
                  </a:txBody>
                  <a:tcPr/>
                </a:tc>
                <a:tc>
                  <a:txBody>
                    <a:bodyPr/>
                    <a:lstStyle/>
                    <a:p>
                      <a:r>
                        <a:rPr lang="en-US">
                          <a:latin typeface="+mn-lt"/>
                        </a:rPr>
                        <a:t>Members of ARD committees and LPACs</a:t>
                      </a:r>
                    </a:p>
                  </a:txBody>
                  <a:tcPr/>
                </a:tc>
                <a:extLst>
                  <a:ext uri="{0D108BD9-81ED-4DB2-BD59-A6C34878D82A}">
                    <a16:rowId xmlns:a16="http://schemas.microsoft.com/office/drawing/2014/main" val="1366151949"/>
                  </a:ext>
                </a:extLst>
              </a:tr>
              <a:tr h="1032770">
                <a:tc>
                  <a:txBody>
                    <a:bodyPr/>
                    <a:lstStyle/>
                    <a:p>
                      <a:r>
                        <a:rPr lang="en-US">
                          <a:solidFill>
                            <a:schemeClr val="tx2"/>
                          </a:solidFill>
                          <a:latin typeface="+mn-lt"/>
                          <a:hlinkClick r:id="rId3">
                            <a:extLst>
                              <a:ext uri="{A12FA001-AC4F-418D-AE19-62706E023703}">
                                <ahyp:hlinkClr xmlns:ahyp="http://schemas.microsoft.com/office/drawing/2018/hyperlinkcolor" val="tx"/>
                              </a:ext>
                            </a:extLst>
                          </a:hlinkClick>
                        </a:rPr>
                        <a:t>Observable Behaviors (Notes Version)</a:t>
                      </a:r>
                      <a:endParaRPr lang="en-US">
                        <a:solidFill>
                          <a:schemeClr val="tx2"/>
                        </a:solidFill>
                        <a:latin typeface="+mn-lt"/>
                      </a:endParaRPr>
                    </a:p>
                  </a:txBody>
                  <a:tcPr/>
                </a:tc>
                <a:tc>
                  <a:txBody>
                    <a:bodyPr/>
                    <a:lstStyle/>
                    <a:p>
                      <a:r>
                        <a:rPr lang="en-US">
                          <a:latin typeface="+mn-lt"/>
                        </a:rPr>
                        <a:t>Measure the student’s use of English and contain a notes section that can be used to become accustomed to TELPAS Alternate prior to the assessment window </a:t>
                      </a:r>
                    </a:p>
                  </a:txBody>
                  <a:tcPr/>
                </a:tc>
                <a:tc>
                  <a:txBody>
                    <a:bodyPr/>
                    <a:lstStyle/>
                    <a:p>
                      <a:r>
                        <a:rPr lang="en-US">
                          <a:latin typeface="+mn-lt"/>
                        </a:rPr>
                        <a:t>Educators</a:t>
                      </a:r>
                    </a:p>
                  </a:txBody>
                  <a:tcPr/>
                </a:tc>
                <a:extLst>
                  <a:ext uri="{0D108BD9-81ED-4DB2-BD59-A6C34878D82A}">
                    <a16:rowId xmlns:a16="http://schemas.microsoft.com/office/drawing/2014/main" val="2430715176"/>
                  </a:ext>
                </a:extLst>
              </a:tr>
              <a:tr h="1418734">
                <a:tc>
                  <a:txBody>
                    <a:bodyPr/>
                    <a:lstStyle/>
                    <a:p>
                      <a:r>
                        <a:rPr lang="en-US">
                          <a:latin typeface="+mn-lt"/>
                          <a:hlinkClick r:id="rId5"/>
                        </a:rPr>
                        <a:t>Observable Behaviors (Classroom Examples)</a:t>
                      </a:r>
                      <a:endParaRPr lang="en-US">
                        <a:latin typeface="+mn-lt"/>
                      </a:endParaRPr>
                    </a:p>
                  </a:txBody>
                  <a:tcPr/>
                </a:tc>
                <a:tc>
                  <a:txBody>
                    <a:bodyPr/>
                    <a:lstStyle/>
                    <a:p>
                      <a:r>
                        <a:rPr lang="en-US" sz="1800">
                          <a:latin typeface="+mn-lt"/>
                        </a:rPr>
                        <a:t>Provide elementary and secondary classroom examples to help test administrators better understand the descriptions of student performance for each Observable Behavior</a:t>
                      </a:r>
                      <a:endParaRPr lang="en-US">
                        <a:latin typeface="+mn-lt"/>
                      </a:endParaRPr>
                    </a:p>
                  </a:txBody>
                  <a:tcPr/>
                </a:tc>
                <a:tc>
                  <a:txBody>
                    <a:bodyPr/>
                    <a:lstStyle/>
                    <a:p>
                      <a:r>
                        <a:rPr lang="en-US">
                          <a:latin typeface="+mn-lt"/>
                        </a:rPr>
                        <a:t>Educators</a:t>
                      </a:r>
                    </a:p>
                  </a:txBody>
                  <a:tcPr/>
                </a:tc>
                <a:extLst>
                  <a:ext uri="{0D108BD9-81ED-4DB2-BD59-A6C34878D82A}">
                    <a16:rowId xmlns:a16="http://schemas.microsoft.com/office/drawing/2014/main" val="3158344681"/>
                  </a:ext>
                </a:extLst>
              </a:tr>
            </a:tbl>
          </a:graphicData>
        </a:graphic>
      </p:graphicFrame>
      <p:sp>
        <p:nvSpPr>
          <p:cNvPr id="7" name="Slide Number Placeholder 6">
            <a:extLst>
              <a:ext uri="{FF2B5EF4-FFF2-40B4-BE49-F238E27FC236}">
                <a16:creationId xmlns:a16="http://schemas.microsoft.com/office/drawing/2014/main" id="{0FF2CBD1-DC6B-4D45-800E-79DF7D054F26}"/>
              </a:ext>
            </a:extLst>
          </p:cNvPr>
          <p:cNvSpPr>
            <a:spLocks noGrp="1"/>
          </p:cNvSpPr>
          <p:nvPr>
            <p:ph type="sldNum" sz="quarter" idx="4"/>
          </p:nvPr>
        </p:nvSpPr>
        <p:spPr/>
        <p:txBody>
          <a:bodyPr/>
          <a:lstStyle/>
          <a:p>
            <a:fld id="{69C126A4-BD19-47E2-8A0E-0DE1B9D8C925}" type="slidenum">
              <a:rPr lang="en-US" smtClean="0"/>
              <a:pPr/>
              <a:t>87</a:t>
            </a:fld>
            <a:endParaRPr lang="en-US"/>
          </a:p>
        </p:txBody>
      </p:sp>
    </p:spTree>
    <p:extLst>
      <p:ext uri="{BB962C8B-B14F-4D97-AF65-F5344CB8AC3E}">
        <p14:creationId xmlns:p14="http://schemas.microsoft.com/office/powerpoint/2010/main" val="1718928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Alternate Resources (</a:t>
            </a:r>
            <a:r>
              <a:rPr lang="en-US"/>
              <a:t>cont.)</a:t>
            </a:r>
            <a:endParaRPr lang="en-US">
              <a:latin typeface="+mn-lt"/>
            </a:endParaRPr>
          </a:p>
        </p:txBody>
      </p:sp>
      <p:sp>
        <p:nvSpPr>
          <p:cNvPr id="4" name="Content Placeholder 3">
            <a:extLst>
              <a:ext uri="{FF2B5EF4-FFF2-40B4-BE49-F238E27FC236}">
                <a16:creationId xmlns:a16="http://schemas.microsoft.com/office/drawing/2014/main" id="{7DACEA2F-26C5-E044-8025-B609728D52E6}"/>
              </a:ext>
            </a:extLst>
          </p:cNvPr>
          <p:cNvSpPr>
            <a:spLocks noGrp="1"/>
          </p:cNvSpPr>
          <p:nvPr>
            <p:ph idx="1"/>
          </p:nvPr>
        </p:nvSpPr>
        <p:spPr/>
        <p:txBody>
          <a:bodyPr/>
          <a:lstStyle/>
          <a:p>
            <a:endParaRPr lang="en-US"/>
          </a:p>
        </p:txBody>
      </p:sp>
      <p:graphicFrame>
        <p:nvGraphicFramePr>
          <p:cNvPr id="5" name="Table 4" descr="Chart listing available training resources for TELPAS Alternate along with their purpose and intended audience, continued from chart on previous slide"/>
          <p:cNvGraphicFramePr>
            <a:graphicFrameLocks noGrp="1"/>
          </p:cNvGraphicFramePr>
          <p:nvPr>
            <p:extLst>
              <p:ext uri="{D42A27DB-BD31-4B8C-83A1-F6EECF244321}">
                <p14:modId xmlns:p14="http://schemas.microsoft.com/office/powerpoint/2010/main" val="2490051498"/>
              </p:ext>
            </p:extLst>
          </p:nvPr>
        </p:nvGraphicFramePr>
        <p:xfrm>
          <a:off x="387234" y="807365"/>
          <a:ext cx="11274053" cy="5186644"/>
        </p:xfrm>
        <a:graphic>
          <a:graphicData uri="http://schemas.openxmlformats.org/drawingml/2006/table">
            <a:tbl>
              <a:tblPr firstRow="1" bandRow="1">
                <a:tableStyleId>{7DF18680-E054-41AD-8BC1-D1AEF772440D}</a:tableStyleId>
              </a:tblPr>
              <a:tblGrid>
                <a:gridCol w="2166395">
                  <a:extLst>
                    <a:ext uri="{9D8B030D-6E8A-4147-A177-3AD203B41FA5}">
                      <a16:colId xmlns:a16="http://schemas.microsoft.com/office/drawing/2014/main" val="2541376817"/>
                    </a:ext>
                  </a:extLst>
                </a:gridCol>
                <a:gridCol w="6903191">
                  <a:extLst>
                    <a:ext uri="{9D8B030D-6E8A-4147-A177-3AD203B41FA5}">
                      <a16:colId xmlns:a16="http://schemas.microsoft.com/office/drawing/2014/main" val="308167985"/>
                    </a:ext>
                  </a:extLst>
                </a:gridCol>
                <a:gridCol w="2204467">
                  <a:extLst>
                    <a:ext uri="{9D8B030D-6E8A-4147-A177-3AD203B41FA5}">
                      <a16:colId xmlns:a16="http://schemas.microsoft.com/office/drawing/2014/main" val="799887904"/>
                    </a:ext>
                  </a:extLst>
                </a:gridCol>
              </a:tblGrid>
              <a:tr h="360021">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900051">
                <a:tc>
                  <a:txBody>
                    <a:bodyPr/>
                    <a:lstStyle/>
                    <a:p>
                      <a:r>
                        <a:rPr lang="en-US">
                          <a:solidFill>
                            <a:schemeClr val="tx2"/>
                          </a:solidFill>
                          <a:latin typeface="+mn-lt"/>
                          <a:hlinkClick r:id="rId3">
                            <a:extLst>
                              <a:ext uri="{A12FA001-AC4F-418D-AE19-62706E023703}">
                                <ahyp:hlinkClr xmlns:ahyp="http://schemas.microsoft.com/office/drawing/2018/hyperlinkcolor" val="tx"/>
                              </a:ext>
                            </a:extLst>
                          </a:hlinkClick>
                        </a:rPr>
                        <a:t>Observable </a:t>
                      </a:r>
                      <a:r>
                        <a:rPr lang="en-US">
                          <a:solidFill>
                            <a:schemeClr val="tx2"/>
                          </a:solidFill>
                          <a:latin typeface="+mn-lt"/>
                          <a:hlinkClick r:id="rId4">
                            <a:extLst>
                              <a:ext uri="{A12FA001-AC4F-418D-AE19-62706E023703}">
                                <ahyp:hlinkClr xmlns:ahyp="http://schemas.microsoft.com/office/drawing/2018/hyperlinkcolor" val="tx"/>
                              </a:ext>
                            </a:extLst>
                          </a:hlinkClick>
                        </a:rPr>
                        <a:t>Behaviors</a:t>
                      </a:r>
                      <a:r>
                        <a:rPr lang="en-US">
                          <a:solidFill>
                            <a:schemeClr val="tx2"/>
                          </a:solidFill>
                          <a:latin typeface="+mn-lt"/>
                          <a:hlinkClick r:id="rId3">
                            <a:extLst>
                              <a:ext uri="{A12FA001-AC4F-418D-AE19-62706E023703}">
                                <ahyp:hlinkClr xmlns:ahyp="http://schemas.microsoft.com/office/drawing/2018/hyperlinkcolor" val="tx"/>
                              </a:ext>
                            </a:extLst>
                          </a:hlinkClick>
                        </a:rPr>
                        <a:t> (electronic version)</a:t>
                      </a:r>
                      <a:endParaRPr lang="en-US">
                        <a:solidFill>
                          <a:schemeClr val="tx2"/>
                        </a:solidFill>
                        <a:latin typeface="+mn-lt"/>
                      </a:endParaRPr>
                    </a:p>
                  </a:txBody>
                  <a:tcPr/>
                </a:tc>
                <a:tc>
                  <a:txBody>
                    <a:bodyPr/>
                    <a:lstStyle/>
                    <a:p>
                      <a:r>
                        <a:rPr lang="en-US">
                          <a:latin typeface="+mn-lt"/>
                        </a:rPr>
                        <a:t>Can be used to capture students’ ratings so they can be submitted in the DEI</a:t>
                      </a:r>
                    </a:p>
                  </a:txBody>
                  <a:tcPr/>
                </a:tc>
                <a:tc>
                  <a:txBody>
                    <a:bodyPr/>
                    <a:lstStyle/>
                    <a:p>
                      <a:r>
                        <a:rPr lang="en-US">
                          <a:latin typeface="+mn-lt"/>
                        </a:rPr>
                        <a:t>Teachers serving as test administrators </a:t>
                      </a:r>
                    </a:p>
                  </a:txBody>
                  <a:tcPr/>
                </a:tc>
                <a:extLst>
                  <a:ext uri="{0D108BD9-81ED-4DB2-BD59-A6C34878D82A}">
                    <a16:rowId xmlns:a16="http://schemas.microsoft.com/office/drawing/2014/main" val="1344872166"/>
                  </a:ext>
                </a:extLst>
              </a:tr>
              <a:tr h="1170067">
                <a:tc>
                  <a:txBody>
                    <a:bodyPr/>
                    <a:lstStyle/>
                    <a:p>
                      <a:r>
                        <a:rPr lang="en-US">
                          <a:latin typeface="+mn-lt"/>
                          <a:hlinkClick r:id="rId5"/>
                        </a:rPr>
                        <a:t>Test Administration Manual</a:t>
                      </a:r>
                      <a:endParaRPr lang="en-US">
                        <a:latin typeface="+mn-lt"/>
                      </a:endParaRPr>
                    </a:p>
                  </a:txBody>
                  <a:tcPr/>
                </a:tc>
                <a:tc>
                  <a:txBody>
                    <a:bodyPr/>
                    <a:lstStyle/>
                    <a:p>
                      <a:r>
                        <a:rPr lang="en-US">
                          <a:latin typeface="+mn-lt"/>
                        </a:rPr>
                        <a:t>Contains instructions covering the responsibilities of test administrators and the observable behaviors used to assess students</a:t>
                      </a:r>
                    </a:p>
                    <a:p>
                      <a:endParaRPr lang="en-US">
                        <a:latin typeface="+mn-lt"/>
                      </a:endParaRPr>
                    </a:p>
                    <a:p>
                      <a:r>
                        <a:rPr lang="en-US">
                          <a:latin typeface="+mn-lt"/>
                        </a:rPr>
                        <a:t>Required to be read carefully and followed as written</a:t>
                      </a:r>
                    </a:p>
                  </a:txBody>
                  <a:tcPr/>
                </a:tc>
                <a:tc>
                  <a:txBody>
                    <a:bodyPr/>
                    <a:lstStyle/>
                    <a:p>
                      <a:r>
                        <a:rPr lang="en-US">
                          <a:latin typeface="+mn-lt"/>
                        </a:rPr>
                        <a:t>Administrators, Coordinators, Teachers serving as test administrators </a:t>
                      </a:r>
                    </a:p>
                  </a:txBody>
                  <a:tcPr/>
                </a:tc>
                <a:extLst>
                  <a:ext uri="{0D108BD9-81ED-4DB2-BD59-A6C34878D82A}">
                    <a16:rowId xmlns:a16="http://schemas.microsoft.com/office/drawing/2014/main" val="659783807"/>
                  </a:ext>
                </a:extLst>
              </a:tr>
              <a:tr h="1710098">
                <a:tc>
                  <a:txBody>
                    <a:bodyPr/>
                    <a:lstStyle/>
                    <a:p>
                      <a:r>
                        <a:rPr lang="en-US">
                          <a:solidFill>
                            <a:schemeClr val="tx2"/>
                          </a:solidFill>
                          <a:latin typeface="+mn-lt"/>
                          <a:hlinkClick r:id="rId5">
                            <a:extLst>
                              <a:ext uri="{A12FA001-AC4F-418D-AE19-62706E023703}">
                                <ahyp:hlinkClr xmlns:ahyp="http://schemas.microsoft.com/office/drawing/2018/hyperlinkcolor" val="tx"/>
                              </a:ext>
                            </a:extLst>
                          </a:hlinkClick>
                        </a:rPr>
                        <a:t>Training PowerPoints</a:t>
                      </a:r>
                      <a:endParaRPr lang="en-US">
                        <a:solidFill>
                          <a:schemeClr val="tx2"/>
                        </a:solidFill>
                        <a:latin typeface="+mn-lt"/>
                      </a:endParaRPr>
                    </a:p>
                  </a:txBody>
                  <a:tcPr/>
                </a:tc>
                <a:tc>
                  <a:txBody>
                    <a:bodyPr/>
                    <a:lstStyle/>
                    <a:p>
                      <a:r>
                        <a:rPr lang="en-US" dirty="0">
                          <a:solidFill>
                            <a:schemeClr val="tx1"/>
                          </a:solidFill>
                          <a:latin typeface="+mn-lt"/>
                        </a:rPr>
                        <a:t>Provide training on a variety of topics, including authentic classroom activities for each domain that explain how to rate students with the observable behaviors</a:t>
                      </a:r>
                    </a:p>
                    <a:p>
                      <a:endParaRPr lang="en-US" dirty="0">
                        <a:solidFill>
                          <a:schemeClr val="tx1"/>
                        </a:solidFill>
                        <a:latin typeface="+mn-lt"/>
                      </a:endParaRPr>
                    </a:p>
                    <a:p>
                      <a:r>
                        <a:rPr lang="en-US" dirty="0">
                          <a:solidFill>
                            <a:schemeClr val="tx1"/>
                          </a:solidFill>
                          <a:latin typeface="+mn-lt"/>
                        </a:rPr>
                        <a:t>Are optional though highly recommended; PPTs with narration are posted on the </a:t>
                      </a:r>
                      <a:r>
                        <a:rPr lang="en-US" dirty="0">
                          <a:solidFill>
                            <a:srgbClr val="0070C0"/>
                          </a:solidFill>
                          <a:latin typeface="+mn-lt"/>
                          <a:hlinkClick r:id="rId6">
                            <a:extLst>
                              <a:ext uri="{A12FA001-AC4F-418D-AE19-62706E023703}">
                                <ahyp:hlinkClr xmlns:ahyp="http://schemas.microsoft.com/office/drawing/2018/hyperlinkcolor" val="tx"/>
                              </a:ext>
                            </a:extLst>
                          </a:hlinkClick>
                        </a:rPr>
                        <a:t>Texas Learning Management System</a:t>
                      </a:r>
                      <a:r>
                        <a:rPr lang="en-US" dirty="0">
                          <a:solidFill>
                            <a:srgbClr val="0070C0"/>
                          </a:solidFill>
                          <a:latin typeface="+mn-lt"/>
                        </a:rPr>
                        <a:t> </a:t>
                      </a:r>
                      <a:r>
                        <a:rPr lang="en-US" dirty="0">
                          <a:solidFill>
                            <a:schemeClr val="tx1"/>
                          </a:solidFill>
                          <a:latin typeface="+mn-lt"/>
                        </a:rPr>
                        <a:t>under </a:t>
                      </a:r>
                      <a:r>
                        <a:rPr lang="en-US" i="1" dirty="0">
                          <a:solidFill>
                            <a:schemeClr val="tx1"/>
                          </a:solidFill>
                          <a:latin typeface="+mn-lt"/>
                        </a:rPr>
                        <a:t>Teacher</a:t>
                      </a:r>
                      <a:r>
                        <a:rPr lang="en-US" dirty="0">
                          <a:solidFill>
                            <a:schemeClr val="tx1"/>
                          </a:solidFill>
                          <a:latin typeface="+mn-lt"/>
                        </a:rPr>
                        <a:t> courses.</a:t>
                      </a:r>
                      <a:endParaRPr lang="en-US" dirty="0">
                        <a:solidFill>
                          <a:schemeClr val="tx2"/>
                        </a:solidFill>
                        <a:latin typeface="+mn-lt"/>
                      </a:endParaRPr>
                    </a:p>
                  </a:txBody>
                  <a:tcPr/>
                </a:tc>
                <a:tc>
                  <a:txBody>
                    <a:bodyPr/>
                    <a:lstStyle/>
                    <a:p>
                      <a:r>
                        <a:rPr lang="en-US">
                          <a:latin typeface="+mn-lt"/>
                        </a:rPr>
                        <a:t>Administrators, Coordinators, Teachers serving as test administrators </a:t>
                      </a:r>
                    </a:p>
                  </a:txBody>
                  <a:tcPr/>
                </a:tc>
                <a:extLst>
                  <a:ext uri="{0D108BD9-81ED-4DB2-BD59-A6C34878D82A}">
                    <a16:rowId xmlns:a16="http://schemas.microsoft.com/office/drawing/2014/main" val="3901048466"/>
                  </a:ext>
                </a:extLst>
              </a:tr>
              <a:tr h="706084">
                <a:tc>
                  <a:txBody>
                    <a:bodyPr/>
                    <a:lstStyle/>
                    <a:p>
                      <a:r>
                        <a:rPr lang="en-US">
                          <a:latin typeface="+mn-lt"/>
                          <a:hlinkClick r:id="rId5"/>
                        </a:rPr>
                        <a:t>Parent Brochure</a:t>
                      </a:r>
                      <a:endParaRPr lang="en-US">
                        <a:latin typeface="+mn-lt"/>
                      </a:endParaRPr>
                    </a:p>
                  </a:txBody>
                  <a:tcPr/>
                </a:tc>
                <a:tc>
                  <a:txBody>
                    <a:bodyPr/>
                    <a:lstStyle/>
                    <a:p>
                      <a:r>
                        <a:rPr lang="en-US">
                          <a:latin typeface="+mn-lt"/>
                        </a:rPr>
                        <a:t>Communicates (English and Spanish) basic information about TELPAS Alternate </a:t>
                      </a:r>
                    </a:p>
                  </a:txBody>
                  <a:tcPr/>
                </a:tc>
                <a:tc>
                  <a:txBody>
                    <a:bodyPr/>
                    <a:lstStyle/>
                    <a:p>
                      <a:r>
                        <a:rPr lang="en-US" dirty="0">
                          <a:latin typeface="+mn-lt"/>
                        </a:rPr>
                        <a:t>Parents </a:t>
                      </a:r>
                    </a:p>
                  </a:txBody>
                  <a:tcPr/>
                </a:tc>
                <a:extLst>
                  <a:ext uri="{0D108BD9-81ED-4DB2-BD59-A6C34878D82A}">
                    <a16:rowId xmlns:a16="http://schemas.microsoft.com/office/drawing/2014/main" val="1545723115"/>
                  </a:ext>
                </a:extLst>
              </a:tr>
            </a:tbl>
          </a:graphicData>
        </a:graphic>
      </p:graphicFrame>
      <p:sp>
        <p:nvSpPr>
          <p:cNvPr id="7" name="Slide Number Placeholder 6">
            <a:extLst>
              <a:ext uri="{FF2B5EF4-FFF2-40B4-BE49-F238E27FC236}">
                <a16:creationId xmlns:a16="http://schemas.microsoft.com/office/drawing/2014/main" id="{ECD04C0D-811D-4965-AC2B-0FB2FF507238}"/>
              </a:ext>
            </a:extLst>
          </p:cNvPr>
          <p:cNvSpPr>
            <a:spLocks noGrp="1"/>
          </p:cNvSpPr>
          <p:nvPr>
            <p:ph type="sldNum" sz="quarter" idx="4"/>
          </p:nvPr>
        </p:nvSpPr>
        <p:spPr/>
        <p:txBody>
          <a:bodyPr/>
          <a:lstStyle/>
          <a:p>
            <a:fld id="{69C126A4-BD19-47E2-8A0E-0DE1B9D8C925}" type="slidenum">
              <a:rPr lang="en-US" smtClean="0"/>
              <a:pPr/>
              <a:t>88</a:t>
            </a:fld>
            <a:endParaRPr lang="en-US"/>
          </a:p>
        </p:txBody>
      </p:sp>
    </p:spTree>
    <p:extLst>
      <p:ext uri="{BB962C8B-B14F-4D97-AF65-F5344CB8AC3E}">
        <p14:creationId xmlns:p14="http://schemas.microsoft.com/office/powerpoint/2010/main" val="20216075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7ACD-42CC-B24E-8722-33AE762D5333}"/>
              </a:ext>
            </a:extLst>
          </p:cNvPr>
          <p:cNvSpPr>
            <a:spLocks noGrp="1"/>
          </p:cNvSpPr>
          <p:nvPr>
            <p:ph type="title"/>
          </p:nvPr>
        </p:nvSpPr>
        <p:spPr/>
        <p:txBody>
          <a:bodyPr/>
          <a:lstStyle/>
          <a:p>
            <a:r>
              <a:rPr lang="en-US"/>
              <a:t>Texas Testing Support</a:t>
            </a:r>
          </a:p>
        </p:txBody>
      </p:sp>
      <p:sp>
        <p:nvSpPr>
          <p:cNvPr id="3" name="Content Placeholder 2">
            <a:extLst>
              <a:ext uri="{FF2B5EF4-FFF2-40B4-BE49-F238E27FC236}">
                <a16:creationId xmlns:a16="http://schemas.microsoft.com/office/drawing/2014/main" id="{2CF403BE-AB64-5C42-80A1-E5B7399B9B65}"/>
              </a:ext>
            </a:extLst>
          </p:cNvPr>
          <p:cNvSpPr>
            <a:spLocks noGrp="1"/>
          </p:cNvSpPr>
          <p:nvPr>
            <p:ph idx="1"/>
          </p:nvPr>
        </p:nvSpPr>
        <p:spPr>
          <a:xfrm>
            <a:off x="585646" y="904580"/>
            <a:ext cx="11020708" cy="2352328"/>
          </a:xfrm>
        </p:spPr>
        <p:txBody>
          <a:bodyPr lIns="91440" tIns="45720" rIns="91440" bIns="45720" numCol="2" anchor="t"/>
          <a:lstStyle/>
          <a:p>
            <a:r>
              <a:rPr lang="en-US" sz="2600"/>
              <a:t>Simplified phone support menu	</a:t>
            </a:r>
          </a:p>
          <a:p>
            <a:r>
              <a:rPr lang="en-US" sz="2600"/>
              <a:t>Phone: (833) 601-8821</a:t>
            </a:r>
          </a:p>
          <a:p>
            <a:r>
              <a:rPr lang="en-US" sz="2600"/>
              <a:t>New chat feature</a:t>
            </a:r>
            <a:endParaRPr lang="en-US" sz="2600">
              <a:cs typeface="Calibri"/>
            </a:endParaRPr>
          </a:p>
          <a:p>
            <a:r>
              <a:rPr lang="en-US" sz="2600">
                <a:hlinkClick r:id="rId2">
                  <a:extLst>
                    <a:ext uri="{A12FA001-AC4F-418D-AE19-62706E023703}">
                      <ahyp:hlinkClr xmlns:ahyp="http://schemas.microsoft.com/office/drawing/2018/hyperlinkcolor" val="tx"/>
                    </a:ext>
                  </a:extLst>
                </a:hlinkClick>
              </a:rPr>
              <a:t>TexasTestingSupport@cambiumassessment.com</a:t>
            </a:r>
            <a:endParaRPr lang="en-US" sz="2600"/>
          </a:p>
          <a:p>
            <a:r>
              <a:rPr lang="en-US" sz="2600">
                <a:hlinkClick r:id="rId3"/>
              </a:rPr>
              <a:t>Texasassessment.gov</a:t>
            </a:r>
            <a:endParaRPr lang="en-US" sz="2600"/>
          </a:p>
          <a:p>
            <a:r>
              <a:rPr lang="en-US" sz="2600"/>
              <a:t>Testing Personnel section is the new “one-stop” for all assessment resources </a:t>
            </a:r>
            <a:br>
              <a:rPr lang="en-US" sz="2600"/>
            </a:br>
            <a:endParaRPr lang="en-US" sz="2600"/>
          </a:p>
          <a:p>
            <a:endParaRPr lang="en-US"/>
          </a:p>
        </p:txBody>
      </p:sp>
      <p:pic>
        <p:nvPicPr>
          <p:cNvPr id="7" name="Content Placeholder 6" descr="screenshot of the Contact us page of the texas assessment website">
            <a:extLst>
              <a:ext uri="{FF2B5EF4-FFF2-40B4-BE49-F238E27FC236}">
                <a16:creationId xmlns:a16="http://schemas.microsoft.com/office/drawing/2014/main" id="{3E381EBA-C44A-413F-B425-AAA7BEBFBD9D}"/>
              </a:ext>
            </a:extLst>
          </p:cNvPr>
          <p:cNvPicPr>
            <a:picLocks noGrp="1" noChangeAspect="1"/>
          </p:cNvPicPr>
          <p:nvPr>
            <p:ph idx="13"/>
          </p:nvPr>
        </p:nvPicPr>
        <p:blipFill rotWithShape="1">
          <a:blip r:embed="rId4"/>
          <a:srcRect l="11534" t="18950" r="1659" b="5116"/>
          <a:stretch/>
        </p:blipFill>
        <p:spPr>
          <a:xfrm>
            <a:off x="952072" y="3389296"/>
            <a:ext cx="4780625" cy="2352328"/>
          </a:xfrm>
          <a:ln w="28575">
            <a:solidFill>
              <a:schemeClr val="tx1"/>
            </a:solidFill>
          </a:ln>
        </p:spPr>
      </p:pic>
      <p:pic>
        <p:nvPicPr>
          <p:cNvPr id="9" name="Picture 8" descr="screenshot of the Testing Personnel landing page on the texas assessment website">
            <a:extLst>
              <a:ext uri="{FF2B5EF4-FFF2-40B4-BE49-F238E27FC236}">
                <a16:creationId xmlns:a16="http://schemas.microsoft.com/office/drawing/2014/main" id="{6488F243-85B7-48E0-823A-609C1FD87E0F}"/>
              </a:ext>
            </a:extLst>
          </p:cNvPr>
          <p:cNvPicPr>
            <a:picLocks noChangeAspect="1"/>
          </p:cNvPicPr>
          <p:nvPr/>
        </p:nvPicPr>
        <p:blipFill rotWithShape="1">
          <a:blip r:embed="rId5"/>
          <a:srcRect l="32752" t="12281" r="13110" b="29595"/>
          <a:stretch/>
        </p:blipFill>
        <p:spPr>
          <a:xfrm>
            <a:off x="6991913" y="3389296"/>
            <a:ext cx="4042531" cy="2441383"/>
          </a:xfrm>
          <a:prstGeom prst="rect">
            <a:avLst/>
          </a:prstGeom>
          <a:ln w="19050">
            <a:solidFill>
              <a:schemeClr val="tx1"/>
            </a:solidFill>
          </a:ln>
        </p:spPr>
      </p:pic>
      <p:sp>
        <p:nvSpPr>
          <p:cNvPr id="6" name="Slide Number Placeholder 5">
            <a:extLst>
              <a:ext uri="{FF2B5EF4-FFF2-40B4-BE49-F238E27FC236}">
                <a16:creationId xmlns:a16="http://schemas.microsoft.com/office/drawing/2014/main" id="{B0E0F502-12AE-47BF-A41D-08E1129548C7}"/>
              </a:ext>
            </a:extLst>
          </p:cNvPr>
          <p:cNvSpPr>
            <a:spLocks noGrp="1"/>
          </p:cNvSpPr>
          <p:nvPr>
            <p:ph type="sldNum" sz="quarter" idx="4"/>
          </p:nvPr>
        </p:nvSpPr>
        <p:spPr/>
        <p:txBody>
          <a:bodyPr/>
          <a:lstStyle/>
          <a:p>
            <a:fld id="{69C126A4-BD19-47E2-8A0E-0DE1B9D8C925}" type="slidenum">
              <a:rPr lang="en-US" smtClean="0"/>
              <a:pPr/>
              <a:t>89</a:t>
            </a:fld>
            <a:endParaRPr lang="en-US"/>
          </a:p>
        </p:txBody>
      </p:sp>
    </p:spTree>
    <p:extLst>
      <p:ext uri="{BB962C8B-B14F-4D97-AF65-F5344CB8AC3E}">
        <p14:creationId xmlns:p14="http://schemas.microsoft.com/office/powerpoint/2010/main" val="259605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A4026-2CC3-4BC2-8C39-3A733AEFCFEF}"/>
              </a:ext>
            </a:extLst>
          </p:cNvPr>
          <p:cNvSpPr>
            <a:spLocks noGrp="1"/>
          </p:cNvSpPr>
          <p:nvPr>
            <p:ph type="title"/>
          </p:nvPr>
        </p:nvSpPr>
        <p:spPr/>
        <p:txBody>
          <a:bodyPr/>
          <a:lstStyle/>
          <a:p>
            <a:r>
              <a:rPr lang="en-US"/>
              <a:t>Special Administration Request Form </a:t>
            </a:r>
          </a:p>
        </p:txBody>
      </p:sp>
      <p:pic>
        <p:nvPicPr>
          <p:cNvPr id="9" name="Content Placeholder 7" descr="Screenshot of Special Administration Request Form in TIDE">
            <a:extLst>
              <a:ext uri="{FF2B5EF4-FFF2-40B4-BE49-F238E27FC236}">
                <a16:creationId xmlns:a16="http://schemas.microsoft.com/office/drawing/2014/main" id="{584741A6-7CF5-4281-A8F1-9349E9D2A1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892" y="1036242"/>
            <a:ext cx="5735108" cy="4785515"/>
          </a:xfrm>
          <a:prstGeom prst="rect">
            <a:avLst/>
          </a:prstGeom>
        </p:spPr>
      </p:pic>
      <p:pic>
        <p:nvPicPr>
          <p:cNvPr id="10" name="Content Placeholder 12" descr="Screenshot of Special Administration Request Form in TIDE continued">
            <a:extLst>
              <a:ext uri="{FF2B5EF4-FFF2-40B4-BE49-F238E27FC236}">
                <a16:creationId xmlns:a16="http://schemas.microsoft.com/office/drawing/2014/main" id="{E806819B-00F5-4180-A822-5FF792B51D49}"/>
              </a:ext>
            </a:extLst>
          </p:cNvPr>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6283561" y="1036241"/>
            <a:ext cx="5734934" cy="4785515"/>
          </a:xfrm>
          <a:prstGeom prst="rect">
            <a:avLst/>
          </a:prstGeom>
        </p:spPr>
      </p:pic>
      <p:sp>
        <p:nvSpPr>
          <p:cNvPr id="4" name="Slide Number Placeholder 3">
            <a:extLst>
              <a:ext uri="{FF2B5EF4-FFF2-40B4-BE49-F238E27FC236}">
                <a16:creationId xmlns:a16="http://schemas.microsoft.com/office/drawing/2014/main" id="{F72F362A-B79B-4CE4-9092-41F9C5165F81}"/>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2391809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TEA Contact Information</a:t>
            </a:r>
          </a:p>
        </p:txBody>
      </p:sp>
      <p:sp>
        <p:nvSpPr>
          <p:cNvPr id="5" name="Rectangle 4">
            <a:extLst>
              <a:ext uri="{FF2B5EF4-FFF2-40B4-BE49-F238E27FC236}">
                <a16:creationId xmlns:a16="http://schemas.microsoft.com/office/drawing/2014/main" id="{2E287137-8211-854C-89EE-26EA06D9E979}"/>
              </a:ext>
            </a:extLst>
          </p:cNvPr>
          <p:cNvSpPr/>
          <p:nvPr/>
        </p:nvSpPr>
        <p:spPr>
          <a:xfrm>
            <a:off x="304800" y="1066800"/>
            <a:ext cx="8495269" cy="5755422"/>
          </a:xfrm>
          <a:prstGeom prst="rect">
            <a:avLst/>
          </a:prstGeom>
        </p:spPr>
        <p:txBody>
          <a:bodyPr wrap="square" lIns="91440" tIns="45720" rIns="91440" bIns="45720" anchor="t">
            <a:spAutoFit/>
          </a:bodyPr>
          <a:lstStyle/>
          <a:p>
            <a:pPr marL="800100" lvl="1" indent="-342900">
              <a:buClr>
                <a:schemeClr val="accent2"/>
              </a:buClr>
              <a:buFont typeface="Wingdings" panose="05000000000000000000" pitchFamily="2" charset="2"/>
              <a:buChar char="§"/>
            </a:pPr>
            <a:r>
              <a:rPr lang="en-US" sz="2400">
                <a:solidFill>
                  <a:schemeClr val="accent1"/>
                </a:solidFill>
                <a:cs typeface="Calibri" panose="020F0502020204030204"/>
              </a:rPr>
              <a:t>For inquiries related to development and </a:t>
            </a:r>
          </a:p>
          <a:p>
            <a:pPr lvl="1"/>
            <a:r>
              <a:rPr lang="en-US" sz="2400">
                <a:solidFill>
                  <a:schemeClr val="accent1"/>
                </a:solidFill>
                <a:cs typeface="Calibri" panose="020F0502020204030204"/>
              </a:rPr>
              <a:t>administration of state assessments please contact: </a:t>
            </a:r>
          </a:p>
          <a:p>
            <a:pPr lvl="1"/>
            <a:endParaRPr lang="en-US" sz="2400">
              <a:solidFill>
                <a:schemeClr val="accent1"/>
              </a:solidFill>
              <a:cs typeface="Calibri" panose="020F0502020204030204"/>
              <a:hlinkClick r:id="rId3">
                <a:extLst>
                  <a:ext uri="{A12FA001-AC4F-418D-AE19-62706E023703}">
                    <ahyp:hlinkClr xmlns:ahyp="http://schemas.microsoft.com/office/drawing/2018/hyperlinkcolor" val="tx"/>
                  </a:ext>
                </a:extLst>
              </a:hlinkClick>
            </a:endParaRPr>
          </a:p>
          <a:p>
            <a:pPr lvl="1"/>
            <a:r>
              <a:rPr lang="en-US" sz="2400">
                <a:solidFill>
                  <a:schemeClr val="accent1"/>
                </a:solidFill>
                <a:cs typeface="Calibri" panose="020F0502020204030204"/>
                <a:hlinkClick r:id="rId3">
                  <a:extLst>
                    <a:ext uri="{A12FA001-AC4F-418D-AE19-62706E023703}">
                      <ahyp:hlinkClr xmlns:ahyp="http://schemas.microsoft.com/office/drawing/2018/hyperlinkcolor" val="tx"/>
                    </a:ext>
                  </a:extLst>
                </a:hlinkClick>
              </a:rPr>
              <a:t>Student Assessment Help Desk</a:t>
            </a:r>
            <a:endParaRPr lang="en-US" sz="2400">
              <a:solidFill>
                <a:schemeClr val="accent1"/>
              </a:solidFill>
              <a:cs typeface="Calibri" panose="020F0502020204030204"/>
            </a:endParaRPr>
          </a:p>
          <a:p>
            <a:pPr lvl="1"/>
            <a:r>
              <a:rPr lang="en-US" sz="2400">
                <a:solidFill>
                  <a:schemeClr val="accent1"/>
                </a:solidFill>
                <a:cs typeface="Calibri" panose="020F0502020204030204"/>
              </a:rPr>
              <a:t>(512) 463-9536</a:t>
            </a:r>
          </a:p>
          <a:p>
            <a:pPr lvl="1"/>
            <a:r>
              <a:rPr lang="en-US" sz="2400">
                <a:solidFill>
                  <a:schemeClr val="accent1"/>
                </a:solidFill>
                <a:cs typeface="Calibri" panose="020F0502020204030204"/>
                <a:hlinkClick r:id="rId4">
                  <a:extLst>
                    <a:ext uri="{A12FA001-AC4F-418D-AE19-62706E023703}">
                      <ahyp:hlinkClr xmlns:ahyp="http://schemas.microsoft.com/office/drawing/2018/hyperlinkcolor" val="tx"/>
                    </a:ext>
                  </a:extLst>
                </a:hlinkClick>
              </a:rPr>
              <a:t>https://tea.Texas.gov/student.assessment/</a:t>
            </a:r>
            <a:endParaRPr lang="en-US" sz="2000" b="1">
              <a:solidFill>
                <a:schemeClr val="tx2">
                  <a:lumMod val="50000"/>
                </a:schemeClr>
              </a:solidFill>
              <a:latin typeface="Calibri" charset="0"/>
              <a:cs typeface="Calibri" charset="0"/>
            </a:endParaRPr>
          </a:p>
          <a:p>
            <a:pPr lvl="1"/>
            <a:endParaRPr lang="en-US" sz="2000" b="1">
              <a:solidFill>
                <a:schemeClr val="tx2">
                  <a:lumMod val="50000"/>
                </a:schemeClr>
              </a:solidFill>
              <a:latin typeface="Calibri" charset="0"/>
              <a:cs typeface="Calibri" charset="0"/>
            </a:endParaRPr>
          </a:p>
          <a:p>
            <a:pPr marL="800100" lvl="1" indent="-342900">
              <a:buClr>
                <a:srgbClr val="E55811"/>
              </a:buClr>
              <a:buFont typeface="Wingdings" panose="05000000000000000000" pitchFamily="2" charset="2"/>
              <a:buChar char="§"/>
            </a:pPr>
            <a:r>
              <a:rPr lang="en-US" sz="2400">
                <a:solidFill>
                  <a:schemeClr val="accent1"/>
                </a:solidFill>
                <a:cs typeface="Calibri" panose="020F0502020204030204"/>
              </a:rPr>
              <a:t>For inquiries related to reporting activities and </a:t>
            </a:r>
          </a:p>
          <a:p>
            <a:pPr lvl="1"/>
            <a:r>
              <a:rPr lang="en-US" sz="2400">
                <a:solidFill>
                  <a:schemeClr val="accent1"/>
                </a:solidFill>
                <a:cs typeface="Calibri" panose="020F0502020204030204"/>
              </a:rPr>
              <a:t>data corrections please contact:</a:t>
            </a:r>
          </a:p>
          <a:p>
            <a:pPr lvl="1"/>
            <a:endParaRPr lang="en-US" sz="2400">
              <a:solidFill>
                <a:schemeClr val="accent1"/>
              </a:solidFill>
              <a:cs typeface="Calibri" panose="020F0502020204030204"/>
            </a:endParaRPr>
          </a:p>
          <a:p>
            <a:pPr lvl="1" fontAlgn="base"/>
            <a:r>
              <a:rPr lang="en-US" sz="2400">
                <a:solidFill>
                  <a:schemeClr val="accent1"/>
                </a:solidFill>
                <a:cs typeface="Calibri" panose="020F0502020204030204"/>
                <a:hlinkClick r:id="rId5">
                  <a:extLst>
                    <a:ext uri="{A12FA001-AC4F-418D-AE19-62706E023703}">
                      <ahyp:hlinkClr xmlns:ahyp="http://schemas.microsoft.com/office/drawing/2018/hyperlinkcolor" val="tx"/>
                    </a:ext>
                  </a:extLst>
                </a:hlinkClick>
              </a:rPr>
              <a:t>performance.reporting@tea.texas.gov</a:t>
            </a:r>
            <a:endParaRPr lang="en-US" sz="2400">
              <a:solidFill>
                <a:schemeClr val="accent1"/>
              </a:solidFill>
              <a:cs typeface="Calibri" panose="020F0502020204030204"/>
            </a:endParaRPr>
          </a:p>
          <a:p>
            <a:pPr lvl="1" fontAlgn="base"/>
            <a:r>
              <a:rPr lang="en-US" sz="2400">
                <a:solidFill>
                  <a:schemeClr val="accent1"/>
                </a:solidFill>
                <a:cs typeface="Calibri" panose="020F0502020204030204"/>
              </a:rPr>
              <a:t>(512) 463-9704​</a:t>
            </a:r>
            <a:endParaRPr lang="en-US" sz="2400">
              <a:solidFill>
                <a:schemeClr val="accent1"/>
              </a:solidFill>
              <a:cs typeface="Calibri" panose="020F0502020204030204"/>
              <a:hlinkClick r:id="rId6"/>
            </a:endParaRPr>
          </a:p>
          <a:p>
            <a:pPr lvl="1" fontAlgn="base"/>
            <a:r>
              <a:rPr lang="en-US" sz="2400">
                <a:solidFill>
                  <a:schemeClr val="accent1"/>
                </a:solidFill>
                <a:cs typeface="Calibri" panose="020F0502020204030204"/>
                <a:hlinkClick r:id="rId6"/>
              </a:rPr>
              <a:t>Performance Reporting Division</a:t>
            </a:r>
            <a:endParaRPr lang="en-US" sz="2400">
              <a:solidFill>
                <a:schemeClr val="accent1"/>
              </a:solidFill>
              <a:cs typeface="Calibri" panose="020F0502020204030204"/>
            </a:endParaRPr>
          </a:p>
          <a:p>
            <a:pPr lvl="1" fontAlgn="base"/>
            <a:r>
              <a:rPr lang="en-US" sz="2000" b="0" i="0" u="none" strike="noStrike">
                <a:solidFill>
                  <a:srgbClr val="000000"/>
                </a:solidFill>
                <a:effectLst/>
                <a:latin typeface="Calibri" panose="020F0502020204030204" pitchFamily="34" charset="0"/>
              </a:rPr>
              <a:t> </a:t>
            </a:r>
            <a:endParaRPr lang="en-US" sz="2000" b="0" i="0">
              <a:solidFill>
                <a:srgbClr val="000000"/>
              </a:solidFill>
              <a:effectLst/>
              <a:latin typeface="Arial" panose="020B0604020202020204" pitchFamily="34" charset="0"/>
            </a:endParaRPr>
          </a:p>
          <a:p>
            <a:pPr lvl="1"/>
            <a:endParaRPr lang="en-US" sz="2000" b="1">
              <a:solidFill>
                <a:schemeClr val="tx2">
                  <a:lumMod val="50000"/>
                </a:schemeClr>
              </a:solidFill>
              <a:latin typeface="Calibri" charset="0"/>
              <a:cs typeface="Calibri" charset="0"/>
            </a:endParaRPr>
          </a:p>
          <a:p>
            <a:pPr lvl="1"/>
            <a:endParaRPr lang="en-US" sz="2000" b="1">
              <a:solidFill>
                <a:schemeClr val="tx2">
                  <a:lumMod val="50000"/>
                </a:schemeClr>
              </a:solidFill>
              <a:latin typeface="Calibri" charset="0"/>
              <a:cs typeface="Calibri" charset="0"/>
            </a:endParaRPr>
          </a:p>
        </p:txBody>
      </p:sp>
      <p:pic>
        <p:nvPicPr>
          <p:cNvPr id="10" name="Picture 9" descr="File:How-can-i-help.jpg - Wikimedia Commons">
            <a:extLst>
              <a:ext uri="{FF2B5EF4-FFF2-40B4-BE49-F238E27FC236}">
                <a16:creationId xmlns:a16="http://schemas.microsoft.com/office/drawing/2014/main" id="{5E08B95D-573C-9045-A5BF-6861CCD3EF8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197921" y="1066800"/>
            <a:ext cx="3524251" cy="2819400"/>
          </a:xfrm>
          <a:prstGeom prst="rect">
            <a:avLst/>
          </a:prstGeom>
          <a:effectLst>
            <a:reflection blurRad="6350" stA="50000" endA="300" endPos="55500" dist="50800" dir="5400000" sy="-100000" algn="bl" rotWithShape="0"/>
          </a:effectLst>
        </p:spPr>
      </p:pic>
      <p:sp>
        <p:nvSpPr>
          <p:cNvPr id="4" name="Slide Number Placeholder 3">
            <a:extLst>
              <a:ext uri="{FF2B5EF4-FFF2-40B4-BE49-F238E27FC236}">
                <a16:creationId xmlns:a16="http://schemas.microsoft.com/office/drawing/2014/main" id="{1414D018-DF93-4703-B744-5DAB5F1C97D2}"/>
              </a:ext>
            </a:extLst>
          </p:cNvPr>
          <p:cNvSpPr>
            <a:spLocks noGrp="1"/>
          </p:cNvSpPr>
          <p:nvPr>
            <p:ph type="sldNum" sz="quarter" idx="4"/>
          </p:nvPr>
        </p:nvSpPr>
        <p:spPr/>
        <p:txBody>
          <a:bodyPr/>
          <a:lstStyle/>
          <a:p>
            <a:fld id="{69C126A4-BD19-47E2-8A0E-0DE1B9D8C925}" type="slidenum">
              <a:rPr lang="en-US" smtClean="0"/>
              <a:pPr/>
              <a:t>90</a:t>
            </a:fld>
            <a:endParaRPr lang="en-US"/>
          </a:p>
        </p:txBody>
      </p:sp>
    </p:spTree>
    <p:extLst>
      <p:ext uri="{BB962C8B-B14F-4D97-AF65-F5344CB8AC3E}">
        <p14:creationId xmlns:p14="http://schemas.microsoft.com/office/powerpoint/2010/main" val="1812651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E64E21-4E0F-4D3B-9760-075E43C83B1E}"/>
              </a:ext>
            </a:extLst>
          </p:cNvPr>
          <p:cNvSpPr>
            <a:spLocks noGrp="1"/>
          </p:cNvSpPr>
          <p:nvPr>
            <p:ph type="title"/>
          </p:nvPr>
        </p:nvSpPr>
        <p:spPr>
          <a:xfrm>
            <a:off x="579030" y="105900"/>
            <a:ext cx="11121657" cy="751350"/>
          </a:xfrm>
        </p:spPr>
        <p:txBody>
          <a:bodyPr vert="horz" lIns="91440" tIns="45720" rIns="91440" bIns="45720" rtlCol="0" anchor="b">
            <a:normAutofit/>
          </a:bodyPr>
          <a:lstStyle/>
          <a:p>
            <a:r>
              <a:rPr lang="en-US"/>
              <a:t>Disclaimer</a:t>
            </a:r>
          </a:p>
        </p:txBody>
      </p:sp>
      <p:sp>
        <p:nvSpPr>
          <p:cNvPr id="3" name="Content Placeholder 2">
            <a:extLst>
              <a:ext uri="{FF2B5EF4-FFF2-40B4-BE49-F238E27FC236}">
                <a16:creationId xmlns:a16="http://schemas.microsoft.com/office/drawing/2014/main" id="{7A6E6DE1-DB90-4509-B3BD-CFABE3E7F910}"/>
              </a:ext>
            </a:extLst>
          </p:cNvPr>
          <p:cNvSpPr>
            <a:spLocks noGrp="1"/>
          </p:cNvSpPr>
          <p:nvPr>
            <p:ph idx="1"/>
          </p:nvPr>
        </p:nvSpPr>
        <p:spPr>
          <a:xfrm>
            <a:off x="579030" y="971549"/>
            <a:ext cx="10623762" cy="5029201"/>
          </a:xfrm>
        </p:spPr>
        <p:txBody>
          <a:bodyPr/>
          <a:lstStyle/>
          <a:p>
            <a:r>
              <a:rPr lang="en-US">
                <a:solidFill>
                  <a:srgbClr val="0D6CB9"/>
                </a:solidFill>
              </a:rPr>
              <a:t>These slides have been prepared by the Student Assessment Division of the Texas Education Agency. You are encouraged to use them for local training.</a:t>
            </a:r>
          </a:p>
          <a:p>
            <a:endParaRPr lang="en-US">
              <a:solidFill>
                <a:srgbClr val="0D6CB9"/>
              </a:solidFill>
            </a:endParaRPr>
          </a:p>
          <a:p>
            <a:r>
              <a:rPr lang="en-US">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endParaRPr lang="en-US">
              <a:solidFill>
                <a:srgbClr val="0D6CB9"/>
              </a:solidFill>
            </a:endParaRPr>
          </a:p>
          <a:p>
            <a:r>
              <a:rPr lang="en-US">
                <a:solidFill>
                  <a:srgbClr val="0D6CB9"/>
                </a:solidFill>
              </a:rPr>
              <a:t>This training is not intended to replace any materials or additional information on the TEA website.</a:t>
            </a:r>
          </a:p>
          <a:p>
            <a:endParaRPr lang="en-US"/>
          </a:p>
        </p:txBody>
      </p:sp>
      <p:sp>
        <p:nvSpPr>
          <p:cNvPr id="5" name="Slide Number Placeholder 4">
            <a:extLst>
              <a:ext uri="{FF2B5EF4-FFF2-40B4-BE49-F238E27FC236}">
                <a16:creationId xmlns:a16="http://schemas.microsoft.com/office/drawing/2014/main" id="{0FE2243D-57AC-49C6-ABAB-AA4867F00EDC}"/>
              </a:ext>
            </a:extLst>
          </p:cNvPr>
          <p:cNvSpPr>
            <a:spLocks noGrp="1"/>
          </p:cNvSpPr>
          <p:nvPr>
            <p:ph type="sldNum" sz="quarter" idx="4"/>
          </p:nvPr>
        </p:nvSpPr>
        <p:spPr/>
        <p:txBody>
          <a:bodyPr/>
          <a:lstStyle/>
          <a:p>
            <a:fld id="{69C126A4-BD19-47E2-8A0E-0DE1B9D8C925}" type="slidenum">
              <a:rPr lang="en-US" smtClean="0"/>
              <a:pPr/>
              <a:t>91</a:t>
            </a:fld>
            <a:endParaRPr lang="en-US"/>
          </a:p>
        </p:txBody>
      </p:sp>
    </p:spTree>
    <p:extLst>
      <p:ext uri="{BB962C8B-B14F-4D97-AF65-F5344CB8AC3E}">
        <p14:creationId xmlns:p14="http://schemas.microsoft.com/office/powerpoint/2010/main" val="28092991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heme/theme1.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3.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FC8F008E307343BAF1BA40E9E71287" ma:contentTypeVersion="13" ma:contentTypeDescription="Create a new document." ma:contentTypeScope="" ma:versionID="28614c14f7f7f2ca1fb7c24a8c0b5285">
  <xsd:schema xmlns:xsd="http://www.w3.org/2001/XMLSchema" xmlns:xs="http://www.w3.org/2001/XMLSchema" xmlns:p="http://schemas.microsoft.com/office/2006/metadata/properties" xmlns:ns3="9bfc8df7-7e22-440c-8a69-bd1d0bffcf70" xmlns:ns4="35d8be63-89ee-4c9c-a9e2-ea6f3e7ab34c" targetNamespace="http://schemas.microsoft.com/office/2006/metadata/properties" ma:root="true" ma:fieldsID="fb61995f897f3ce76e39c23305521438" ns3:_="" ns4:_="">
    <xsd:import namespace="9bfc8df7-7e22-440c-8a69-bd1d0bffcf70"/>
    <xsd:import namespace="35d8be63-89ee-4c9c-a9e2-ea6f3e7ab34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c8df7-7e22-440c-8a69-bd1d0bffcf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d8be63-89ee-4c9c-a9e2-ea6f3e7ab3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A6C3CD-BB63-4CC1-BAC8-98D2A904EBB8}">
  <ds:schemaRefs>
    <ds:schemaRef ds:uri="http://schemas.microsoft.com/sharepoint/v3/contenttype/forms"/>
  </ds:schemaRefs>
</ds:datastoreItem>
</file>

<file path=customXml/itemProps2.xml><?xml version="1.0" encoding="utf-8"?>
<ds:datastoreItem xmlns:ds="http://schemas.openxmlformats.org/officeDocument/2006/customXml" ds:itemID="{54A66DE9-BF23-4EBC-82D3-D39EAB70DC19}">
  <ds:schemaRefs>
    <ds:schemaRef ds:uri="http://schemas.microsoft.com/office/infopath/2007/PartnerControls"/>
    <ds:schemaRef ds:uri="9bfc8df7-7e22-440c-8a69-bd1d0bffcf70"/>
    <ds:schemaRef ds:uri="http://purl.org/dc/elements/1.1/"/>
    <ds:schemaRef ds:uri="http://schemas.microsoft.com/office/2006/metadata/properties"/>
    <ds:schemaRef ds:uri="35d8be63-89ee-4c9c-a9e2-ea6f3e7ab34c"/>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AA3FFC87-49EB-4A84-A5B8-1592BF79E44E}">
  <ds:schemaRefs>
    <ds:schemaRef ds:uri="35d8be63-89ee-4c9c-a9e2-ea6f3e7ab34c"/>
    <ds:schemaRef ds:uri="9bfc8df7-7e22-440c-8a69-bd1d0bffcf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174</TotalTime>
  <Words>6946</Words>
  <Application>Microsoft Office PowerPoint</Application>
  <PresentationFormat>Widescreen</PresentationFormat>
  <Paragraphs>676</Paragraphs>
  <Slides>91</Slides>
  <Notes>32</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91</vt:i4>
      </vt:variant>
    </vt:vector>
  </HeadingPairs>
  <TitlesOfParts>
    <vt:vector size="104" baseType="lpstr">
      <vt:lpstr>Arial</vt:lpstr>
      <vt:lpstr>Calibri</vt:lpstr>
      <vt:lpstr>Courier New</vt:lpstr>
      <vt:lpstr>Open Sans</vt:lpstr>
      <vt:lpstr>Open Sans (Headings)</vt:lpstr>
      <vt:lpstr>Open Sans Semibold</vt:lpstr>
      <vt:lpstr>Segoe UI</vt:lpstr>
      <vt:lpstr>Wingdings</vt:lpstr>
      <vt:lpstr>Wingdings,Sans-Serif</vt:lpstr>
      <vt:lpstr>3_Office Theme</vt:lpstr>
      <vt:lpstr>2_Office Theme</vt:lpstr>
      <vt:lpstr>4_Office Theme</vt:lpstr>
      <vt:lpstr>think-cell Slide</vt:lpstr>
      <vt:lpstr>Spring Updates: 2022 TELPAS  and TELPAS Alternate </vt:lpstr>
      <vt:lpstr>TELPAS</vt:lpstr>
      <vt:lpstr>TELPAS 2022 Updates</vt:lpstr>
      <vt:lpstr>TELPAS Overview</vt:lpstr>
      <vt:lpstr>TELPAS Components</vt:lpstr>
      <vt:lpstr>Exceptions to an EL Being Assessed in One or More Language Domains</vt:lpstr>
      <vt:lpstr>Special Administration of a TELPAS Online Test</vt:lpstr>
      <vt:lpstr>Special Administration Request Form in TIDE</vt:lpstr>
      <vt:lpstr>Special Administration Request Form </vt:lpstr>
      <vt:lpstr>TELPAS Manuals: Rater and Test Administrator </vt:lpstr>
      <vt:lpstr>TELPAS Key Dates </vt:lpstr>
      <vt:lpstr>Senate Bill 1267 Changes to TELPAS Training</vt:lpstr>
      <vt:lpstr>TELPAS Training Requirements</vt:lpstr>
      <vt:lpstr>TELPAS Training Requirements for 2021–2022</vt:lpstr>
      <vt:lpstr>TELPAS Holistic Components</vt:lpstr>
      <vt:lpstr>Holistic Training Required</vt:lpstr>
      <vt:lpstr>TELPAS Rater and Assembling and Verifying Training Modules</vt:lpstr>
      <vt:lpstr>Creating an Account in LMS</vt:lpstr>
      <vt:lpstr>TELPAS Rater and Assembling and Verifying Training Modules  </vt:lpstr>
      <vt:lpstr>TELPAS Rater Courses and Calibration </vt:lpstr>
      <vt:lpstr>TELPAS Calibration and Courses in LMS</vt:lpstr>
      <vt:lpstr>Course/Calibration Description and Completion </vt:lpstr>
      <vt:lpstr>LMS Training History </vt:lpstr>
      <vt:lpstr>LMS Training Certificates</vt:lpstr>
      <vt:lpstr>LMS Administrator Access </vt:lpstr>
      <vt:lpstr>LMS Administrator Reports</vt:lpstr>
      <vt:lpstr>LMS Administrator Reports, (cont.)</vt:lpstr>
      <vt:lpstr>Grades K–1 Rater Credentials</vt:lpstr>
      <vt:lpstr>Grades 2–12 Rater Credentials (Writing Only)</vt:lpstr>
      <vt:lpstr>TELPAS Writing Collections: Centralized Raters</vt:lpstr>
      <vt:lpstr>TELPAS Writing Collections: Centralized Raters </vt:lpstr>
      <vt:lpstr>Grades 2–12 Rater Credentials (Listening, Speaking, and Writing)</vt:lpstr>
      <vt:lpstr>TELPAS Training and Calibration in a Remote Setting </vt:lpstr>
      <vt:lpstr>Monitored Calibration Activities in Remote/Virtual Settings</vt:lpstr>
      <vt:lpstr>TELPAS Holistic Components: Ratings</vt:lpstr>
      <vt:lpstr>Entering Holistic Ratings in DEI</vt:lpstr>
      <vt:lpstr>TELPAS Holistic Components: Score Codes </vt:lpstr>
      <vt:lpstr>Do-Not-Score Designations in TIDE</vt:lpstr>
      <vt:lpstr>TELPAS Online Assessments</vt:lpstr>
      <vt:lpstr>Updated TELPAS Listening and Speaking Practice Sets</vt:lpstr>
      <vt:lpstr>Updated TELPAS Reading Practice Sets</vt:lpstr>
      <vt:lpstr>Updated TELPAS Listening &amp; Speaking and Reading Released Tests</vt:lpstr>
      <vt:lpstr>TELPAS Released and Practice Tests </vt:lpstr>
      <vt:lpstr>Audio Playback and Recording Device Checks </vt:lpstr>
      <vt:lpstr>Developing TELPAS Grades 2–12 Writing Domain as an Online Assessment</vt:lpstr>
      <vt:lpstr>TELPAS Writing Constructed Response Samples </vt:lpstr>
      <vt:lpstr>TELPAS Writing Text Entry Samples</vt:lpstr>
      <vt:lpstr>2021-2022 Accommodations for TELPAS Embedded Writing Field-Test Questions</vt:lpstr>
      <vt:lpstr>Accessibility Features for TELPAS Embedded Writing Field-Test Questions </vt:lpstr>
      <vt:lpstr>Designated Supports for TELPAS Writing Field-Test Questions: Policy Information Overview</vt:lpstr>
      <vt:lpstr>Designated Supports for TELPAS Writing Field-Test Questions</vt:lpstr>
      <vt:lpstr>Overview of Basic Transcribing for TELPAS Writing Field-Test Questions</vt:lpstr>
      <vt:lpstr>Overview of Complex Transcribing for TELPAS Writing Field-Test Questions </vt:lpstr>
      <vt:lpstr>Text-to-Speech (TTS) for Embedded TELPAS Writing Field-Test Items</vt:lpstr>
      <vt:lpstr>TELPAS Writing Item Sampler Set</vt:lpstr>
      <vt:lpstr>Scheduling Online TELPAS Tests</vt:lpstr>
      <vt:lpstr>Braille Version of TELPAS Reading</vt:lpstr>
      <vt:lpstr>TELPAS Reading Paper and Braille Versions in DEI</vt:lpstr>
      <vt:lpstr>Students Moving within TELPAS Administration Window</vt:lpstr>
      <vt:lpstr>Coordination between Sending and Receiving Districts/Campuses</vt:lpstr>
      <vt:lpstr>Scoring of TELPAS Speaking Responses Guide </vt:lpstr>
      <vt:lpstr>Educator Committees </vt:lpstr>
      <vt:lpstr>TELPAS Resources</vt:lpstr>
      <vt:lpstr>TELPAS Resources (cont.)</vt:lpstr>
      <vt:lpstr>TELPAS Resources (cont.)</vt:lpstr>
      <vt:lpstr>TELPAS Resources (cont.)  </vt:lpstr>
      <vt:lpstr>TELPAS Alternate</vt:lpstr>
      <vt:lpstr>TELPAS Alternate Updates for 2021-2022 </vt:lpstr>
      <vt:lpstr>What Is TELPAS Alternate?</vt:lpstr>
      <vt:lpstr>Who Takes TELPAS Alternate?</vt:lpstr>
      <vt:lpstr>Who Is Assessed with TELPAS Alternate?</vt:lpstr>
      <vt:lpstr>TELPAS Alternate Participation Requirements</vt:lpstr>
      <vt:lpstr>Alternate Proficiency Level Descriptors (PLDs)</vt:lpstr>
      <vt:lpstr>What Are Observable Behaviors?</vt:lpstr>
      <vt:lpstr>Observable Behaviors: Notes Version</vt:lpstr>
      <vt:lpstr>Observable Behaviors with Classroom Examples</vt:lpstr>
      <vt:lpstr>Using the Classroom Examples</vt:lpstr>
      <vt:lpstr>TELPAS Alternate Observable Behaviors (Electronic Version)</vt:lpstr>
      <vt:lpstr>TELPAS Alternate Administration Training </vt:lpstr>
      <vt:lpstr>TELPAS Alternate Test Administrator Manual </vt:lpstr>
      <vt:lpstr>TELPAS Alternate: Observable Behaviors Ratings</vt:lpstr>
      <vt:lpstr>Entering Ratings for Observable Behaviors in DEI </vt:lpstr>
      <vt:lpstr>Entering Ratings for Observable Behaviors in DEI (continued)</vt:lpstr>
      <vt:lpstr>TELPAS Alternate: Score Codes </vt:lpstr>
      <vt:lpstr>Screenshots of TIDE Appeals and File Upload</vt:lpstr>
      <vt:lpstr>TELPAS Alternate Training</vt:lpstr>
      <vt:lpstr>TELPAS Alternate Resources</vt:lpstr>
      <vt:lpstr>TELPAS Alternate Resources (cont.)</vt:lpstr>
      <vt:lpstr>Texas Testing Support</vt:lpstr>
      <vt:lpstr>TEA Contact Information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2021-2022 Fall Updates STAAR Alternate 2, TELPAS, TELPAS Alternate</dc:title>
  <dc:creator>StudentAssessment@tea.texas.gov</dc:creator>
  <cp:lastModifiedBy>Trejo, Carmen</cp:lastModifiedBy>
  <cp:revision>10</cp:revision>
  <dcterms:created xsi:type="dcterms:W3CDTF">2021-10-07T19:35:41Z</dcterms:created>
  <dcterms:modified xsi:type="dcterms:W3CDTF">2022-01-18T14:29:16Z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0x010100BBFC8F008E307343BAF1BA40E9E71287</vt:lpwstr>
  </property>
</Properties>
</file>