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39"/>
  </p:notesMasterIdLst>
  <p:handoutMasterIdLst>
    <p:handoutMasterId r:id="rId40"/>
  </p:handoutMasterIdLst>
  <p:sldIdLst>
    <p:sldId id="256" r:id="rId8"/>
    <p:sldId id="318" r:id="rId9"/>
    <p:sldId id="319" r:id="rId10"/>
    <p:sldId id="301" r:id="rId11"/>
    <p:sldId id="261" r:id="rId12"/>
    <p:sldId id="262" r:id="rId13"/>
    <p:sldId id="283" r:id="rId14"/>
    <p:sldId id="280" r:id="rId15"/>
    <p:sldId id="308" r:id="rId16"/>
    <p:sldId id="309" r:id="rId17"/>
    <p:sldId id="310" r:id="rId18"/>
    <p:sldId id="311" r:id="rId19"/>
    <p:sldId id="312" r:id="rId20"/>
    <p:sldId id="313" r:id="rId21"/>
    <p:sldId id="314" r:id="rId22"/>
    <p:sldId id="315" r:id="rId23"/>
    <p:sldId id="316" r:id="rId24"/>
    <p:sldId id="317" r:id="rId25"/>
    <p:sldId id="320" r:id="rId26"/>
    <p:sldId id="297" r:id="rId27"/>
    <p:sldId id="282" r:id="rId28"/>
    <p:sldId id="302" r:id="rId29"/>
    <p:sldId id="303" r:id="rId30"/>
    <p:sldId id="306" r:id="rId31"/>
    <p:sldId id="307" r:id="rId32"/>
    <p:sldId id="277" r:id="rId33"/>
    <p:sldId id="274" r:id="rId34"/>
    <p:sldId id="295" r:id="rId35"/>
    <p:sldId id="296" r:id="rId36"/>
    <p:sldId id="299" r:id="rId37"/>
    <p:sldId id="298" r:id="rId38"/>
  </p:sldIdLst>
  <p:sldSz cx="12192000" cy="6858000"/>
  <p:notesSz cx="7010400" cy="9236075"/>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Cavazos, Esmeralda" initials="CE" lastIdx="1" clrIdx="1">
    <p:extLst>
      <p:ext uri="{19B8F6BF-5375-455C-9EA6-DF929625EA0E}">
        <p15:presenceInfo xmlns:p15="http://schemas.microsoft.com/office/powerpoint/2012/main" userId="S-1-5-21-424224527-328161685-9522986-23207" providerId="AD"/>
      </p:ext>
    </p:extLst>
  </p:cmAuthor>
  <p:cmAuthor id="3" name="Neumeyer, Lois" initials="NL" lastIdx="1" clrIdx="2">
    <p:extLst>
      <p:ext uri="{19B8F6BF-5375-455C-9EA6-DF929625EA0E}">
        <p15:presenceInfo xmlns:p15="http://schemas.microsoft.com/office/powerpoint/2012/main" userId="S::Lois.Neumeyer@tea.texas.gov::42eeb8a1-fe1e-47ab-9c42-3597be87e866" providerId="AD"/>
      </p:ext>
    </p:extLst>
  </p:cmAuthor>
  <p:cmAuthor id="4" name="Cavazos, Esmeralda" initials="CE [2]" lastIdx="1" clrIdx="3">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44" autoAdjust="0"/>
    <p:restoredTop sz="75722" autoAdjust="0"/>
  </p:normalViewPr>
  <p:slideViewPr>
    <p:cSldViewPr snapToGrid="0">
      <p:cViewPr varScale="1">
        <p:scale>
          <a:sx n="47" d="100"/>
          <a:sy n="47" d="100"/>
        </p:scale>
        <p:origin x="908"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04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10/22/2021</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10/22/2021</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247414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79942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30035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92938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322803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69409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08511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152705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3212615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176780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242056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552585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85698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27994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1397032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6740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32668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solidFill>
                <a:srgbClr val="FF0000"/>
              </a:solidFill>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260100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10/22/2021</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10/22/2021</a:t>
            </a:fld>
            <a:endParaRPr lang="en-US"/>
          </a:p>
        </p:txBody>
      </p:sp>
      <p:sp>
        <p:nvSpPr>
          <p:cNvPr id="6" name="Footer Placeholder 5"/>
          <p:cNvSpPr>
            <a:spLocks noGrp="1"/>
          </p:cNvSpPr>
          <p:nvPr>
            <p:ph type="ftr" sz="quarter" idx="11"/>
          </p:nvPr>
        </p:nvSpPr>
        <p:spPr/>
        <p:txBody>
          <a:bodyPr/>
          <a:lstStyle/>
          <a:p>
            <a:r>
              <a:rPr lang="en-US" dirty="0"/>
              <a:t>Texas Education Agency                             2019-2020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10/22/2021</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10/22/2021</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E25FE8B3-D957-A649-A49A-E1C114C4238A}"/>
              </a:ext>
            </a:extLst>
          </p:cNvPr>
          <p:cNvSpPr>
            <a:spLocks noGrp="1"/>
          </p:cNvSpPr>
          <p:nvPr>
            <p:ph type="body" sz="quarter" idx="14"/>
          </p:nvPr>
        </p:nvSpPr>
        <p:spPr>
          <a:xfrm>
            <a:off x="838200" y="6235700"/>
            <a:ext cx="10515600" cy="225425"/>
          </a:xfrm>
        </p:spPr>
        <p:txBody>
          <a:bodyPr>
            <a:no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Tree>
    <p:extLst>
      <p:ext uri="{BB962C8B-B14F-4D97-AF65-F5344CB8AC3E}">
        <p14:creationId xmlns:p14="http://schemas.microsoft.com/office/powerpoint/2010/main" val="305477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10/22/2021</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10/22/2021</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10/22/2021</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10/22/2021</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10/22/2021</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10/22/2021</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10/22/2021</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D0E21C-B0CF-433C-98BD-0F45FC43327E}" type="datetime1">
              <a:rPr lang="en-US" smtClean="0"/>
              <a:t>10/22/2021</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90723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10/22/2021</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55782A-2911-4719-9440-79638DDE2826}"/>
              </a:ext>
            </a:extLst>
          </p:cNvPr>
          <p:cNvSpPr>
            <a:spLocks noGrp="1"/>
          </p:cNvSpPr>
          <p:nvPr>
            <p:ph type="dt" sz="half" idx="10"/>
          </p:nvPr>
        </p:nvSpPr>
        <p:spPr/>
        <p:txBody>
          <a:bodyPr/>
          <a:lstStyle/>
          <a:p>
            <a:fld id="{1577CF00-93AD-4A7A-A2E8-A9D0D3C6B3A4}" type="datetime1">
              <a:rPr lang="en-US" smtClean="0"/>
              <a:t>10/22/2021</a:t>
            </a:fld>
            <a:endParaRPr lang="en-US"/>
          </a:p>
        </p:txBody>
      </p:sp>
      <p:sp>
        <p:nvSpPr>
          <p:cNvPr id="3" name="Footer Placeholder 2">
            <a:extLst>
              <a:ext uri="{FF2B5EF4-FFF2-40B4-BE49-F238E27FC236}">
                <a16:creationId xmlns:a16="http://schemas.microsoft.com/office/drawing/2014/main" id="{A4950BDF-3FDE-4279-996E-71B3D6614BC5}"/>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77749620-4363-4157-AC22-333D1F80472A}"/>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491153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10/22/2021</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10/22/2021</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10/22/2021</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10/22/2021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4"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10/22/2021</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10/22/2021</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10" r:id="rId1"/>
    <p:sldLayoutId id="2147483740" r:id="rId2"/>
    <p:sldLayoutId id="2147483713" r:id="rId3"/>
    <p:sldLayoutId id="2147483711" r:id="rId4"/>
    <p:sldLayoutId id="2147483742" r:id="rId5"/>
    <p:sldLayoutId id="2147483714" r:id="rId6"/>
    <p:sldLayoutId id="2147483739" r:id="rId7"/>
    <p:sldLayoutId id="2147483715" r:id="rId8"/>
    <p:sldLayoutId id="2147483734" r:id="rId9"/>
    <p:sldLayoutId id="2147483735" r:id="rId10"/>
    <p:sldLayoutId id="2147483736" r:id="rId11"/>
    <p:sldLayoutId id="2147483737" r:id="rId12"/>
    <p:sldLayoutId id="2147483738" r:id="rId13"/>
    <p:sldLayoutId id="2147483716" r:id="rId14"/>
    <p:sldLayoutId id="2147483743" r:id="rId15"/>
    <p:sldLayoutId id="2147483741"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30.xml"/><Relationship Id="rId5" Type="http://schemas.openxmlformats.org/officeDocument/2006/relationships/hyperlink" Target="http://fr.wikipedia.org/wiki/Fichier:Blue_check_PD.svg"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31.xml"/><Relationship Id="rId5" Type="http://schemas.openxmlformats.org/officeDocument/2006/relationships/hyperlink" Target="mailto:TexasTestingSupport@cambiumassessment.com" TargetMode="External"/><Relationship Id="rId4" Type="http://schemas.openxmlformats.org/officeDocument/2006/relationships/hyperlink" Target="https://helpdesk.tea.texas.gov/hc/en-us"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19.png"/><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5" Type="http://schemas.openxmlformats.org/officeDocument/2006/relationships/hyperlink" Target="https://tea.texas.gov/student.assessment/telpasalt/#Alt"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Listening Domain"/>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Listening Domain</a:t>
            </a:r>
          </a:p>
        </p:txBody>
      </p:sp>
      <p:pic>
        <p:nvPicPr>
          <p:cNvPr id="3" name="Picture 2" descr="Image of 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5845">
        <p:fade/>
      </p:transition>
    </mc:Choice>
    <mc:Fallback xmlns="">
      <p:transition spd="med" advClick="0" advTm="1584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15229" y="164464"/>
            <a:ext cx="10082988" cy="914400"/>
          </a:xfrm>
        </p:spPr>
        <p:txBody>
          <a:bodyPr>
            <a:normAutofit/>
          </a:bodyPr>
          <a:lstStyle/>
          <a:p>
            <a:pPr>
              <a:defRPr/>
            </a:pPr>
            <a:r>
              <a:rPr lang="en-US" sz="2800" dirty="0">
                <a:solidFill>
                  <a:srgbClr val="2F5CAC"/>
                </a:solidFill>
              </a:rPr>
              <a:t>Observable Behavior L2. Understanding Conjunctions with Classroom Examples</a:t>
            </a:r>
          </a:p>
        </p:txBody>
      </p:sp>
      <p:pic>
        <p:nvPicPr>
          <p:cNvPr id="2" name="Picture 1" descr="Image of Observable Behavior L2;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257425" y="1260011"/>
            <a:ext cx="9096375" cy="2028825"/>
          </a:xfrm>
          <a:prstGeom prst="rect">
            <a:avLst/>
          </a:prstGeom>
        </p:spPr>
      </p:pic>
      <p:graphicFrame>
        <p:nvGraphicFramePr>
          <p:cNvPr id="7" name="Table 6" descr="Image of classroom example L2;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385510" y="3381848"/>
          <a:ext cx="9884745" cy="2720278"/>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60257">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18632">
                  <a:extLst>
                    <a:ext uri="{9D8B030D-6E8A-4147-A177-3AD203B41FA5}">
                      <a16:colId xmlns:a16="http://schemas.microsoft.com/office/drawing/2014/main" val="20004"/>
                    </a:ext>
                  </a:extLst>
                </a:gridCol>
                <a:gridCol w="1707614">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milk and juice after teacher shows the pictures and asks, “milk or juice?”</a:t>
                      </a:r>
                      <a:endParaRPr lang="en-US" sz="1100" dirty="0">
                        <a:effectLst/>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“milk” when given spoken choices paired with pictures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“juice”, or “water.”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“white milk and juice” when given spoken choices of “white milk and juice” or “white milk and water.”</a:t>
                      </a:r>
                    </a:p>
                  </a:txBody>
                  <a:tcPr marL="76200" marR="76200" marT="76200" marB="76200">
                    <a:solidFill>
                      <a:schemeClr val="bg1"/>
                    </a:solidFill>
                  </a:tcPr>
                </a:tc>
                <a:extLst>
                  <a:ext uri="{0D108BD9-81ED-4DB2-BD59-A6C34878D82A}">
                    <a16:rowId xmlns:a16="http://schemas.microsoft.com/office/drawing/2014/main" val="10000"/>
                  </a:ext>
                </a:extLst>
              </a:tr>
              <a:tr h="136474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pizza and a hamburger after teacher shows pictures and asks, “pizza or hamburger?”</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“pizza” when given spoken choices paired with pictures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“hamburger” or “salad.”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“cheese pizza and water” when given spoken choices of “pepperoni pizza and water” or “cheese pizza and water.”</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08554909"/>
      </p:ext>
    </p:extLst>
  </p:cSld>
  <p:clrMapOvr>
    <a:masterClrMapping/>
  </p:clrMapOvr>
  <mc:AlternateContent xmlns:mc="http://schemas.openxmlformats.org/markup-compatibility/2006" xmlns:p14="http://schemas.microsoft.com/office/powerpoint/2010/main">
    <mc:Choice Requires="p14">
      <p:transition spd="med" p14:dur="700" advClick="0" advTm="11410">
        <p:fade/>
      </p:transition>
    </mc:Choice>
    <mc:Fallback xmlns="">
      <p:transition spd="med" advClick="0" advTm="1141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96597" y="228600"/>
            <a:ext cx="10300771" cy="914400"/>
          </a:xfrm>
        </p:spPr>
        <p:txBody>
          <a:bodyPr>
            <a:noAutofit/>
          </a:bodyPr>
          <a:lstStyle/>
          <a:p>
            <a:pPr>
              <a:defRPr/>
            </a:pPr>
            <a:r>
              <a:rPr lang="en-US" sz="2800" dirty="0">
                <a:solidFill>
                  <a:srgbClr val="2F5CAC"/>
                </a:solidFill>
              </a:rPr>
              <a:t>Observable Behavior L3. Using Vocabulary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3;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375912" y="1198085"/>
            <a:ext cx="9096375" cy="1933575"/>
          </a:xfrm>
          <a:prstGeom prst="rect">
            <a:avLst/>
          </a:prstGeom>
        </p:spPr>
      </p:pic>
      <p:graphicFrame>
        <p:nvGraphicFramePr>
          <p:cNvPr id="7" name="Table 6" descr="Image of classroom example L3;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480660" y="3255898"/>
          <a:ext cx="9958576" cy="2803379"/>
        </p:xfrm>
        <a:graphic>
          <a:graphicData uri="http://schemas.openxmlformats.org/drawingml/2006/table">
            <a:tbl>
              <a:tblPr firstRow="1" bandRow="1">
                <a:tableStyleId>{D7AC3CCA-C797-4891-BE02-D94E43425B78}</a:tableStyleId>
              </a:tblPr>
              <a:tblGrid>
                <a:gridCol w="1377109">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28976">
                  <a:extLst>
                    <a:ext uri="{9D8B030D-6E8A-4147-A177-3AD203B41FA5}">
                      <a16:colId xmlns:a16="http://schemas.microsoft.com/office/drawing/2014/main" val="20005"/>
                    </a:ext>
                  </a:extLst>
                </a:gridCol>
              </a:tblGrid>
              <a:tr h="127203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“schedule” and shows a picture of a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schedule after teacher shows a picture of a schedule and says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next task from a visual schedule when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 word/picture combination for “holiday” from a visual schedule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“What is on your schedule this afternoon?”</a:t>
                      </a:r>
                    </a:p>
                  </a:txBody>
                  <a:tcPr marL="76200" marR="76200" marT="76200" marB="76200">
                    <a:solidFill>
                      <a:schemeClr val="bg1"/>
                    </a:solidFill>
                  </a:tcPr>
                </a:tc>
                <a:extLst>
                  <a:ext uri="{0D108BD9-81ED-4DB2-BD59-A6C34878D82A}">
                    <a16:rowId xmlns:a16="http://schemas.microsoft.com/office/drawing/2014/main" val="10000"/>
                  </a:ext>
                </a:extLst>
              </a:tr>
              <a:tr h="1531344">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“vote” and points to a picture of a person voting.</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person voting after teacher shows a picture of a person voting and says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voting from a group of pictures when teacher says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word/picture combination for “voting” from a group of word/picture combinations when teacher asks, “Which picture shows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“Why do people vote?”</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743599217"/>
      </p:ext>
    </p:extLst>
  </p:cSld>
  <p:clrMapOvr>
    <a:masterClrMapping/>
  </p:clrMapOvr>
  <mc:AlternateContent xmlns:mc="http://schemas.openxmlformats.org/markup-compatibility/2006" xmlns:p14="http://schemas.microsoft.com/office/powerpoint/2010/main">
    <mc:Choice Requires="p14">
      <p:transition spd="med" p14:dur="700" advClick="0" advTm="9344">
        <p:fade/>
      </p:transition>
    </mc:Choice>
    <mc:Fallback xmlns="">
      <p:transition spd="med" advClick="0" advTm="934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141538" y="112713"/>
            <a:ext cx="10050462" cy="914400"/>
          </a:xfrm>
        </p:spPr>
        <p:txBody>
          <a:bodyPr>
            <a:noAutofit/>
          </a:bodyPr>
          <a:lstStyle/>
          <a:p>
            <a:pPr>
              <a:lnSpc>
                <a:spcPts val="2800"/>
              </a:lnSpc>
              <a:defRPr/>
            </a:pPr>
            <a:r>
              <a:rPr lang="en-US" sz="2700" dirty="0">
                <a:solidFill>
                  <a:srgbClr val="2F5CAC"/>
                </a:solidFill>
              </a:rPr>
              <a:t>Observable Behavior L4. Understanding Media</a:t>
            </a:r>
            <a:br>
              <a:rPr lang="en-US" sz="2700" dirty="0">
                <a:solidFill>
                  <a:srgbClr val="2F5CAC"/>
                </a:solidFill>
              </a:rPr>
            </a:br>
            <a:r>
              <a:rPr lang="en-US" sz="2700" dirty="0">
                <a:solidFill>
                  <a:srgbClr val="2F5CAC"/>
                </a:solidFill>
              </a:rPr>
              <a:t>with Classroom Examples</a:t>
            </a:r>
          </a:p>
        </p:txBody>
      </p:sp>
      <p:pic>
        <p:nvPicPr>
          <p:cNvPr id="2" name="Picture 1" descr="Image of Observable Behavior L4;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11129" y="1012052"/>
            <a:ext cx="9067800" cy="1971675"/>
          </a:xfrm>
          <a:prstGeom prst="rect">
            <a:avLst/>
          </a:prstGeom>
        </p:spPr>
      </p:pic>
      <p:graphicFrame>
        <p:nvGraphicFramePr>
          <p:cNvPr id="7" name="Table 6" descr="Image of classroom example L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588164924"/>
              </p:ext>
            </p:extLst>
          </p:nvPr>
        </p:nvGraphicFramePr>
        <p:xfrm>
          <a:off x="1160996" y="2983723"/>
          <a:ext cx="9955943" cy="3442335"/>
        </p:xfrm>
        <a:graphic>
          <a:graphicData uri="http://schemas.openxmlformats.org/drawingml/2006/table">
            <a:tbl>
              <a:tblPr firstRow="1" bandRow="1">
                <a:tableStyleId>{D7AC3CCA-C797-4891-BE02-D94E43425B78}</a:tableStyleId>
              </a:tblPr>
              <a:tblGrid>
                <a:gridCol w="1373136">
                  <a:extLst>
                    <a:ext uri="{9D8B030D-6E8A-4147-A177-3AD203B41FA5}">
                      <a16:colId xmlns:a16="http://schemas.microsoft.com/office/drawing/2014/main" val="20000"/>
                    </a:ext>
                  </a:extLst>
                </a:gridCol>
                <a:gridCol w="1724687">
                  <a:extLst>
                    <a:ext uri="{9D8B030D-6E8A-4147-A177-3AD203B41FA5}">
                      <a16:colId xmlns:a16="http://schemas.microsoft.com/office/drawing/2014/main" val="20001"/>
                    </a:ext>
                  </a:extLst>
                </a:gridCol>
                <a:gridCol w="1733981">
                  <a:extLst>
                    <a:ext uri="{9D8B030D-6E8A-4147-A177-3AD203B41FA5}">
                      <a16:colId xmlns:a16="http://schemas.microsoft.com/office/drawing/2014/main" val="20002"/>
                    </a:ext>
                  </a:extLst>
                </a:gridCol>
                <a:gridCol w="1711751">
                  <a:extLst>
                    <a:ext uri="{9D8B030D-6E8A-4147-A177-3AD203B41FA5}">
                      <a16:colId xmlns:a16="http://schemas.microsoft.com/office/drawing/2014/main" val="20003"/>
                    </a:ext>
                  </a:extLst>
                </a:gridCol>
                <a:gridCol w="1722867">
                  <a:extLst>
                    <a:ext uri="{9D8B030D-6E8A-4147-A177-3AD203B41FA5}">
                      <a16:colId xmlns:a16="http://schemas.microsoft.com/office/drawing/2014/main" val="20004"/>
                    </a:ext>
                  </a:extLst>
                </a:gridCol>
                <a:gridCol w="1689521">
                  <a:extLst>
                    <a:ext uri="{9D8B030D-6E8A-4147-A177-3AD203B41FA5}">
                      <a16:colId xmlns:a16="http://schemas.microsoft.com/office/drawing/2014/main" val="20005"/>
                    </a:ext>
                  </a:extLst>
                </a:gridCol>
              </a:tblGrid>
              <a:tr h="1516505">
                <a:tc>
                  <a:txBody>
                    <a:bodyPr/>
                    <a:lstStyle/>
                    <a:p>
                      <a:r>
                        <a:rPr lang="en-US" dirty="0"/>
                        <a:t>Elementary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turns toward a short video about magnets.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about hand washing,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of hand soap when given two pictorial choices.</a:t>
                      </a:r>
                    </a:p>
                  </a:txBody>
                  <a:tcPr marL="76200" marR="76200" marT="76200" marB="76200">
                    <a:solidFill>
                      <a:schemeClr val="bg1"/>
                    </a:solidFill>
                  </a:tcPr>
                </a:tc>
                <a:tc>
                  <a:txBody>
                    <a:bodyPr/>
                    <a:lstStyle/>
                    <a:p>
                      <a:pPr marL="0" marR="0" lvl="0" indent="0" algn="l" defTabSz="914400" rtl="0" eaLnBrk="1" fontAlgn="t" latinLnBrk="0" hangingPunct="1">
                        <a:lnSpc>
                          <a:spcPts val="125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cs typeface="Arial" panose="020B0604020202020204" pitchFamily="34" charset="0"/>
                        </a:rPr>
                        <a:t>After viewing a narrated PowerPoint presentation about classroom rules,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circles a picture that represents students following directions in the classroom setting when given several choices.</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viewing a video, student sequences a few pictures retelling the main points of the media presentation about magnets.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student sequences multiple pictures retelling the steps to complete a science experiment when asked to retell the events.</a:t>
                      </a:r>
                    </a:p>
                  </a:txBody>
                  <a:tcPr marL="76200" marR="76200" marT="76200" marB="76200">
                    <a:solidFill>
                      <a:schemeClr val="bg1"/>
                    </a:solidFill>
                  </a:tcPr>
                </a:tc>
                <a:extLst>
                  <a:ext uri="{0D108BD9-81ED-4DB2-BD59-A6C34878D82A}">
                    <a16:rowId xmlns:a16="http://schemas.microsoft.com/office/drawing/2014/main" val="10000"/>
                  </a:ext>
                </a:extLst>
              </a:tr>
              <a:tr h="1776791">
                <a:tc>
                  <a:txBody>
                    <a:bodyPr/>
                    <a:lstStyle/>
                    <a:p>
                      <a:r>
                        <a:rPr lang="en-US" b="1" dirty="0"/>
                        <a:t>Secondary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turn toward a video clip of the life cycle of a butterfly.</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about the life cycle of a butterfly,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representing the life cycle of a butterfly when given two pictorial choices.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word/picture combination representing the life cycle of a butterfly from many choices of different science topics.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student places a few pictures in chronological order representing the steps in the life cycle of a butterfly when asked to retell the events.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places multiple pictures in chronological order representing the steps in the life cycle of a butterfly when asked to retell the events.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971A0171-84E8-4542-9718-07AC2DE89C93}"/>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fld id="{A48C7297-81B2-4ACD-8710-A20718F7D03B}" type="slidenum">
              <a:rPr lang="en-US" altLang="en-US"/>
              <a:pPr/>
              <a:t>12</a:t>
            </a:fld>
            <a:endParaRPr lang="en-US" altLang="en-US" dirty="0"/>
          </a:p>
        </p:txBody>
      </p:sp>
    </p:spTree>
    <p:custDataLst>
      <p:tags r:id="rId1"/>
    </p:custDataLst>
    <p:extLst>
      <p:ext uri="{BB962C8B-B14F-4D97-AF65-F5344CB8AC3E}">
        <p14:creationId xmlns:p14="http://schemas.microsoft.com/office/powerpoint/2010/main" val="4055291941"/>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29647" y="118431"/>
            <a:ext cx="10256703" cy="914400"/>
          </a:xfrm>
        </p:spPr>
        <p:txBody>
          <a:bodyPr>
            <a:normAutofit/>
          </a:bodyPr>
          <a:lstStyle/>
          <a:p>
            <a:pPr>
              <a:defRPr/>
            </a:pPr>
            <a:r>
              <a:rPr lang="en-US" sz="2800" dirty="0">
                <a:solidFill>
                  <a:srgbClr val="2F5CAC"/>
                </a:solidFill>
              </a:rPr>
              <a:t>Observable Behavior L5. Understanding the General Meaning with Classroom Examples</a:t>
            </a:r>
          </a:p>
        </p:txBody>
      </p:sp>
      <p:pic>
        <p:nvPicPr>
          <p:cNvPr id="4" name="Picture 3" descr="Image of Observable Behavior L5;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94697" y="1160434"/>
            <a:ext cx="9153525" cy="1885950"/>
          </a:xfrm>
          <a:prstGeom prst="rect">
            <a:avLst/>
          </a:prstGeom>
        </p:spPr>
      </p:pic>
      <p:graphicFrame>
        <p:nvGraphicFramePr>
          <p:cNvPr id="7" name="Table 6" descr="Image of classroom example L5;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171053" y="3068418"/>
          <a:ext cx="9967000" cy="3367905"/>
        </p:xfrm>
        <a:graphic>
          <a:graphicData uri="http://schemas.openxmlformats.org/drawingml/2006/table">
            <a:tbl>
              <a:tblPr firstRow="1" bandRow="1">
                <a:tableStyleId>{D7AC3CCA-C797-4891-BE02-D94E43425B78}</a:tableStyleId>
              </a:tblPr>
              <a:tblGrid>
                <a:gridCol w="1411417">
                  <a:extLst>
                    <a:ext uri="{9D8B030D-6E8A-4147-A177-3AD203B41FA5}">
                      <a16:colId xmlns:a16="http://schemas.microsoft.com/office/drawing/2014/main" val="20000"/>
                    </a:ext>
                  </a:extLst>
                </a:gridCol>
                <a:gridCol w="1714108">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8">
                  <a:extLst>
                    <a:ext uri="{9D8B030D-6E8A-4147-A177-3AD203B41FA5}">
                      <a16:colId xmlns:a16="http://schemas.microsoft.com/office/drawing/2014/main" val="20003"/>
                    </a:ext>
                  </a:extLst>
                </a:gridCol>
                <a:gridCol w="167456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676808">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pay attention to the spoken word “earth” when shown a model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earth from a group of pictures when presented with the spoken word “earth” and an identical picture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earth from a group of pictures when presented with the spoken word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earth with its moon from a group of pictures after a simple classroom discussion about the earth and moon.</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diagram showing the earth’s orbit from a group of pictures after hearing a detailed classroom discussion about the earth’s orbit.</a:t>
                      </a:r>
                    </a:p>
                  </a:txBody>
                  <a:tcPr marL="76200" marR="76200" marT="76200" marB="76200">
                    <a:solidFill>
                      <a:schemeClr val="bg1"/>
                    </a:solidFill>
                  </a:tcPr>
                </a:tc>
                <a:extLst>
                  <a:ext uri="{0D108BD9-81ED-4DB2-BD59-A6C34878D82A}">
                    <a16:rowId xmlns:a16="http://schemas.microsoft.com/office/drawing/2014/main" val="10000"/>
                  </a:ext>
                </a:extLst>
              </a:tr>
              <a:tr h="1691097">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 teacher after hearing the spoken word “tundra” and shown a picture of the tundra.</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tundra from a group of pictures when presented with the spoken word “tundra” and an identical picture of the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tundra from a group of pictures when presented with the spoken word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tundra from a group of pictures after a simple classroom discussion about the tundra ecosystem.</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permafrost from a group of pictures after hearing a detailed classroom discussion about features of the tundra ecosystem.</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974477360"/>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2586" y="65638"/>
            <a:ext cx="9931652" cy="914400"/>
          </a:xfrm>
        </p:spPr>
        <p:txBody>
          <a:bodyPr>
            <a:normAutofit/>
          </a:bodyPr>
          <a:lstStyle/>
          <a:p>
            <a:pPr>
              <a:defRPr/>
            </a:pPr>
            <a:r>
              <a:rPr lang="en-US" sz="2800" dirty="0">
                <a:solidFill>
                  <a:srgbClr val="2F5CAC"/>
                </a:solidFill>
              </a:rPr>
              <a:t>Observable Behavior L6. Understanding the Main Points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6;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29012" y="1388814"/>
            <a:ext cx="9077325" cy="1943100"/>
          </a:xfrm>
          <a:prstGeom prst="rect">
            <a:avLst/>
          </a:prstGeom>
        </p:spPr>
      </p:pic>
      <p:graphicFrame>
        <p:nvGraphicFramePr>
          <p:cNvPr id="7" name="Table 6" descr="Image of classroom example L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737840872"/>
              </p:ext>
            </p:extLst>
          </p:nvPr>
        </p:nvGraphicFramePr>
        <p:xfrm>
          <a:off x="833545" y="3331914"/>
          <a:ext cx="10245686" cy="3148965"/>
        </p:xfrm>
        <a:graphic>
          <a:graphicData uri="http://schemas.openxmlformats.org/drawingml/2006/table">
            <a:tbl>
              <a:tblPr firstRow="1" bandRow="1">
                <a:tableStyleId>{D7AC3CCA-C797-4891-BE02-D94E43425B78}</a:tableStyleId>
              </a:tblPr>
              <a:tblGrid>
                <a:gridCol w="1696596">
                  <a:extLst>
                    <a:ext uri="{9D8B030D-6E8A-4147-A177-3AD203B41FA5}">
                      <a16:colId xmlns:a16="http://schemas.microsoft.com/office/drawing/2014/main" val="20000"/>
                    </a:ext>
                  </a:extLst>
                </a:gridCol>
                <a:gridCol w="1685581">
                  <a:extLst>
                    <a:ext uri="{9D8B030D-6E8A-4147-A177-3AD203B41FA5}">
                      <a16:colId xmlns:a16="http://schemas.microsoft.com/office/drawing/2014/main" val="20001"/>
                    </a:ext>
                  </a:extLst>
                </a:gridCol>
                <a:gridCol w="1707614">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reading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the word “mouse” on the picture of a mouse in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 when teacher reads the story orally.</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a mouse every time he or she hears the word “mouse” while teacher orally reads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a school from a three picture choices, when asked the question “Where did the mouse go?”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answers the question “What does a plant need to grow?” after an oral presentation of </a:t>
                      </a:r>
                      <a:r>
                        <a:rPr lang="en-US" sz="1100" b="0" i="1" kern="1200" dirty="0">
                          <a:solidFill>
                            <a:schemeClr val="dk1"/>
                          </a:solidFill>
                          <a:effectLst/>
                          <a:latin typeface="Arial" panose="020B0604020202020204" pitchFamily="34" charset="0"/>
                          <a:ea typeface="+mn-ea"/>
                          <a:cs typeface="Arial" panose="020B0604020202020204" pitchFamily="34" charset="0"/>
                        </a:rPr>
                        <a:t>Magic Scholl Bus Gets Planted</a:t>
                      </a:r>
                      <a:r>
                        <a:rPr lang="en-US" sz="1100" b="0" kern="1200" dirty="0">
                          <a:solidFill>
                            <a:schemeClr val="dk1"/>
                          </a:solidFill>
                          <a:effectLst/>
                          <a:latin typeface="Arial" panose="020B0604020202020204" pitchFamily="34" charset="0"/>
                          <a:ea typeface="+mn-ea"/>
                          <a:cs typeface="Arial" panose="020B0604020202020204" pitchFamily="34" charset="0"/>
                        </a:rPr>
                        <a: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an oral presentation of a shortened version of the novel </a:t>
                      </a:r>
                      <a:r>
                        <a:rPr lang="en-US" sz="1100" b="0" i="1" dirty="0">
                          <a:effectLst/>
                          <a:latin typeface="Arial" panose="020B0604020202020204" pitchFamily="34" charset="0"/>
                          <a:ea typeface="Calibri" panose="020F0502020204030204" pitchFamily="34" charset="0"/>
                          <a:cs typeface="Arial" panose="020B0604020202020204" pitchFamily="34" charset="0"/>
                        </a:rPr>
                        <a:t>Holes</a:t>
                      </a:r>
                      <a:r>
                        <a:rPr lang="en-US" sz="1100" b="0" dirty="0">
                          <a:effectLst/>
                          <a:latin typeface="Arial" panose="020B0604020202020204" pitchFamily="34" charset="0"/>
                          <a:ea typeface="Calibri" panose="020F0502020204030204" pitchFamily="34" charset="0"/>
                          <a:cs typeface="Arial" panose="020B0604020202020204" pitchFamily="34" charset="0"/>
                        </a:rPr>
                        <a: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gazes at teacher reading the word “dig “ paired with a picture (after hearing the word repeated several times).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word “dig” next to a picture of someone digging a hole (after hearing the word repeated several times).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digging a hole from a choice of three pictures (after hearing the word repeated several times)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Stanley teaching Zero to read after being asked, “How did Stanley help Zero?”</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being asked direct questions, student discusses why friendships are important.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50506321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8265" y="90535"/>
            <a:ext cx="11074400" cy="914400"/>
          </a:xfrm>
        </p:spPr>
        <p:txBody>
          <a:bodyPr>
            <a:normAutofit/>
          </a:bodyPr>
          <a:lstStyle/>
          <a:p>
            <a:pPr>
              <a:defRPr/>
            </a:pPr>
            <a:r>
              <a:rPr lang="en-US" sz="2800" dirty="0">
                <a:solidFill>
                  <a:srgbClr val="2F5CAC"/>
                </a:solidFill>
              </a:rPr>
              <a:t>Observable Behavior L7. Identifying Important Details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7;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738265" y="1271023"/>
            <a:ext cx="9058275" cy="1905000"/>
          </a:xfrm>
          <a:prstGeom prst="rect">
            <a:avLst/>
          </a:prstGeom>
        </p:spPr>
      </p:pic>
      <p:graphicFrame>
        <p:nvGraphicFramePr>
          <p:cNvPr id="7" name="Table 6" descr="Image of classroom example L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064381658"/>
              </p:ext>
            </p:extLst>
          </p:nvPr>
        </p:nvGraphicFramePr>
        <p:xfrm>
          <a:off x="771191" y="3176023"/>
          <a:ext cx="10025349" cy="3148965"/>
        </p:xfrm>
        <a:graphic>
          <a:graphicData uri="http://schemas.openxmlformats.org/drawingml/2006/table">
            <a:tbl>
              <a:tblPr firstRow="1" bandRow="1">
                <a:tableStyleId>{D7AC3CCA-C797-4891-BE02-D94E43425B78}</a:tableStyleId>
              </a:tblPr>
              <a:tblGrid>
                <a:gridCol w="1476261">
                  <a:extLst>
                    <a:ext uri="{9D8B030D-6E8A-4147-A177-3AD203B41FA5}">
                      <a16:colId xmlns:a16="http://schemas.microsoft.com/office/drawing/2014/main" val="20000"/>
                    </a:ext>
                  </a:extLst>
                </a:gridCol>
                <a:gridCol w="1685580">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729648">
                  <a:extLst>
                    <a:ext uri="{9D8B030D-6E8A-4147-A177-3AD203B41FA5}">
                      <a16:colId xmlns:a16="http://schemas.microsoft.com/office/drawing/2014/main" val="20003"/>
                    </a:ext>
                  </a:extLst>
                </a:gridCol>
                <a:gridCol w="1710238">
                  <a:extLst>
                    <a:ext uri="{9D8B030D-6E8A-4147-A177-3AD203B41FA5}">
                      <a16:colId xmlns:a16="http://schemas.microsoft.com/office/drawing/2014/main" val="20004"/>
                    </a:ext>
                  </a:extLst>
                </a:gridCol>
                <a:gridCol w="1704991">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when teacher discusses character traits from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matches a picture of the Big Bad Wolf from a choice of pictures after teacher orally presents the story of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Big Bad Wolf from a choice of pictures after teacher orally presents the story of “The Three Little Pigs.”.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the third little pig once the story has been orally presented and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identifies details by answering questions after listening to the story</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1" dirty="0">
                          <a:effectLst/>
                          <a:latin typeface="Arial" panose="020B0604020202020204" pitchFamily="34" charset="0"/>
                          <a:ea typeface="Calibri" panose="020F0502020204030204" pitchFamily="34" charset="0"/>
                          <a:cs typeface="Arial" panose="020B0604020202020204" pitchFamily="34" charset="0"/>
                        </a:rPr>
                        <a:t>Ferdinand</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 of a simplified version of the myth “King Midas,” student may turn toward teacher discussing</a:t>
                      </a:r>
                      <a:r>
                        <a:rPr lang="en-US" sz="1100" b="0" baseline="0" dirty="0">
                          <a:effectLst/>
                          <a:latin typeface="Arial" panose="020B0604020202020204" pitchFamily="34" charset="0"/>
                          <a:ea typeface="Calibri" panose="020F0502020204030204" pitchFamily="34" charset="0"/>
                          <a:cs typeface="Arial" panose="020B0604020202020204" pitchFamily="34" charset="0"/>
                        </a:rPr>
                        <a:t> characteristics </a:t>
                      </a:r>
                      <a:r>
                        <a:rPr lang="en-US" sz="1100" b="0" dirty="0">
                          <a:effectLst/>
                          <a:latin typeface="Arial" panose="020B0604020202020204" pitchFamily="34" charset="0"/>
                          <a:ea typeface="Calibri" panose="020F0502020204030204" pitchFamily="34" charset="0"/>
                          <a:cs typeface="Arial" panose="020B0604020202020204" pitchFamily="34" charset="0"/>
                        </a:rPr>
                        <a:t>of King Midas paired with pictures portraying King Midas.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character King Midas next to an identical picture of King Midas from the book.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picture of King Midas when presented three choices.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words “loved gold” from three choices (read aloud to the student)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details describing King Midas (read by the teacher) from several choices.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53069529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45972" y="131138"/>
            <a:ext cx="10093781" cy="914400"/>
          </a:xfrm>
        </p:spPr>
        <p:txBody>
          <a:bodyPr>
            <a:normAutofit/>
          </a:bodyPr>
          <a:lstStyle/>
          <a:p>
            <a:pPr>
              <a:defRPr/>
            </a:pPr>
            <a:r>
              <a:rPr lang="en-US" sz="2800" dirty="0">
                <a:solidFill>
                  <a:srgbClr val="2F5CAC"/>
                </a:solidFill>
              </a:rPr>
              <a:t>Observable Behavior L8. Following Directions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8;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727065" y="1394936"/>
            <a:ext cx="9134475" cy="1581150"/>
          </a:xfrm>
          <a:prstGeom prst="rect">
            <a:avLst/>
          </a:prstGeom>
        </p:spPr>
      </p:pic>
      <p:graphicFrame>
        <p:nvGraphicFramePr>
          <p:cNvPr id="7" name="Table 6" descr="Image of classroom example L8;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947452" y="2999652"/>
          <a:ext cx="9805011" cy="2328658"/>
        </p:xfrm>
        <a:graphic>
          <a:graphicData uri="http://schemas.openxmlformats.org/drawingml/2006/table">
            <a:tbl>
              <a:tblPr firstRow="1" bandRow="1">
                <a:tableStyleId>{D7AC3CCA-C797-4891-BE02-D94E43425B78}</a:tableStyleId>
              </a:tblPr>
              <a:tblGrid>
                <a:gridCol w="1241116">
                  <a:extLst>
                    <a:ext uri="{9D8B030D-6E8A-4147-A177-3AD203B41FA5}">
                      <a16:colId xmlns:a16="http://schemas.microsoft.com/office/drawing/2014/main" val="20000"/>
                    </a:ext>
                  </a:extLst>
                </a:gridCol>
                <a:gridCol w="1718291">
                  <a:extLst>
                    <a:ext uri="{9D8B030D-6E8A-4147-A177-3AD203B41FA5}">
                      <a16:colId xmlns:a16="http://schemas.microsoft.com/office/drawing/2014/main" val="20001"/>
                    </a:ext>
                  </a:extLst>
                </a:gridCol>
                <a:gridCol w="1748262">
                  <a:extLst>
                    <a:ext uri="{9D8B030D-6E8A-4147-A177-3AD203B41FA5}">
                      <a16:colId xmlns:a16="http://schemas.microsoft.com/office/drawing/2014/main" val="20002"/>
                    </a:ext>
                  </a:extLst>
                </a:gridCol>
                <a:gridCol w="1685072">
                  <a:extLst>
                    <a:ext uri="{9D8B030D-6E8A-4147-A177-3AD203B41FA5}">
                      <a16:colId xmlns:a16="http://schemas.microsoft.com/office/drawing/2014/main" val="20003"/>
                    </a:ext>
                  </a:extLst>
                </a:gridCol>
                <a:gridCol w="1695603">
                  <a:extLst>
                    <a:ext uri="{9D8B030D-6E8A-4147-A177-3AD203B41FA5}">
                      <a16:colId xmlns:a16="http://schemas.microsoft.com/office/drawing/2014/main" val="20004"/>
                    </a:ext>
                  </a:extLst>
                </a:gridCol>
                <a:gridCol w="1716667">
                  <a:extLst>
                    <a:ext uri="{9D8B030D-6E8A-4147-A177-3AD203B41FA5}">
                      <a16:colId xmlns:a16="http://schemas.microsoft.com/office/drawing/2014/main" val="20005"/>
                    </a:ext>
                  </a:extLst>
                </a:gridCol>
              </a:tblGrid>
              <a:tr h="1089138">
                <a:tc>
                  <a:txBody>
                    <a:bodyPr/>
                    <a:lstStyle/>
                    <a:p>
                      <a:r>
                        <a:rPr lang="en-US" sz="16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stand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direction “stand” with picture support.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sit down,” and “raise your hand.”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door, and wait quietly.”</a:t>
                      </a:r>
                    </a:p>
                  </a:txBody>
                  <a:tcPr marL="76200" marR="76200" marT="76200" marB="76200">
                    <a:solidFill>
                      <a:schemeClr val="bg1"/>
                    </a:solidFill>
                  </a:tcPr>
                </a:tc>
                <a:extLst>
                  <a:ext uri="{0D108BD9-81ED-4DB2-BD59-A6C34878D82A}">
                    <a16:rowId xmlns:a16="http://schemas.microsoft.com/office/drawing/2014/main" val="10000"/>
                  </a:ext>
                </a:extLst>
              </a:tr>
              <a:tr h="1046602">
                <a:tc>
                  <a:txBody>
                    <a:bodyPr/>
                    <a:lstStyle/>
                    <a:p>
                      <a:r>
                        <a:rPr lang="en-US" sz="1600" b="1" dirty="0"/>
                        <a:t>Secondary</a:t>
                      </a:r>
                      <a:endParaRPr lang="en-US" b="1" dirty="0"/>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walk when given the one-word direction “walk.”</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direction “walk” with picture support.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one-word direction “walk.”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“walk to door”, “walk to the restroom”,” and “wash your hands.”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restroom, and wash your hands.”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7335790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65015" y="121284"/>
            <a:ext cx="11074400" cy="914400"/>
          </a:xfrm>
        </p:spPr>
        <p:txBody>
          <a:bodyPr>
            <a:normAutofit/>
          </a:bodyPr>
          <a:lstStyle/>
          <a:p>
            <a:pPr>
              <a:defRPr/>
            </a:pPr>
            <a:r>
              <a:rPr lang="en-US" sz="2800" dirty="0">
                <a:solidFill>
                  <a:srgbClr val="2F5CAC"/>
                </a:solidFill>
              </a:rPr>
              <a:t>Observable Behavior L9. Retelling</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9;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81225" y="1190591"/>
            <a:ext cx="9172575" cy="1495425"/>
          </a:xfrm>
          <a:prstGeom prst="rect">
            <a:avLst/>
          </a:prstGeom>
        </p:spPr>
      </p:pic>
      <p:graphicFrame>
        <p:nvGraphicFramePr>
          <p:cNvPr id="7" name="Table 6" descr="Image of classroom example L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215468540"/>
              </p:ext>
            </p:extLst>
          </p:nvPr>
        </p:nvGraphicFramePr>
        <p:xfrm>
          <a:off x="1315893" y="2743504"/>
          <a:ext cx="9939272" cy="3670658"/>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92238">
                  <a:extLst>
                    <a:ext uri="{9D8B030D-6E8A-4147-A177-3AD203B41FA5}">
                      <a16:colId xmlns:a16="http://schemas.microsoft.com/office/drawing/2014/main" val="20001"/>
                    </a:ext>
                  </a:extLst>
                </a:gridCol>
                <a:gridCol w="1659506">
                  <a:extLst>
                    <a:ext uri="{9D8B030D-6E8A-4147-A177-3AD203B41FA5}">
                      <a16:colId xmlns:a16="http://schemas.microsoft.com/office/drawing/2014/main" val="20002"/>
                    </a:ext>
                  </a:extLst>
                </a:gridCol>
                <a:gridCol w="175572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840606">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1" baseline="0"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gazes at the pictures showing the caterpillar first eating the apple and then the pears, as teacher reads</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 then</a:t>
                      </a:r>
                      <a:r>
                        <a:rPr lang="en-US" sz="1100" b="0" dirty="0">
                          <a:effectLst/>
                          <a:latin typeface="Arial" panose="020B0604020202020204" pitchFamily="34" charset="0"/>
                          <a:ea typeface="Calibri" panose="020F0502020204030204" pitchFamily="34" charset="0"/>
                          <a:cs typeface="Arial" panose="020B0604020202020204" pitchFamily="34" charset="0"/>
                        </a:rPr>
                        <a:t> ate two pears.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reaches for the picture of an apple after hearing teacher read</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a:t>
                      </a:r>
                      <a:r>
                        <a:rPr lang="en-US" sz="1100" b="0" dirty="0">
                          <a:effectLst/>
                          <a:latin typeface="Arial" panose="020B0604020202020204" pitchFamily="34" charset="0"/>
                          <a:ea typeface="Calibri" panose="020F0502020204030204" pitchFamily="34" charset="0"/>
                          <a:cs typeface="Arial" panose="020B0604020202020204" pitchFamily="34" charset="0"/>
                        </a:rPr>
                        <a:t> then ate two pears, and asks, “What did the caterpillar eat first?”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puts pictures in order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sequences word/picture</a:t>
                      </a:r>
                      <a:r>
                        <a:rPr lang="en-US" sz="1100" b="0" baseline="0" dirty="0">
                          <a:effectLst/>
                          <a:latin typeface="Arial" panose="020B0604020202020204" pitchFamily="34" charset="0"/>
                          <a:ea typeface="Calibri" panose="020F0502020204030204" pitchFamily="34" charset="0"/>
                          <a:cs typeface="Arial" panose="020B0604020202020204" pitchFamily="34" charset="0"/>
                        </a:rPr>
                        <a:t> cards representing</a:t>
                      </a:r>
                      <a:r>
                        <a:rPr lang="en-US" sz="1100" b="0" dirty="0">
                          <a:effectLst/>
                          <a:latin typeface="Arial" panose="020B0604020202020204" pitchFamily="34" charset="0"/>
                          <a:ea typeface="Calibri" panose="020F0502020204030204" pitchFamily="34" charset="0"/>
                          <a:cs typeface="Arial" panose="020B0604020202020204" pitchFamily="34" charset="0"/>
                        </a:rPr>
                        <a:t> the events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Cat in the Hat.</a:t>
                      </a:r>
                    </a:p>
                  </a:txBody>
                  <a:tcPr marL="76200" marR="76200" marT="76200" marB="76200">
                    <a:solidFill>
                      <a:schemeClr val="bg1"/>
                    </a:solidFill>
                  </a:tcPr>
                </a:tc>
                <a:extLst>
                  <a:ext uri="{0D108BD9-81ED-4DB2-BD59-A6C34878D82A}">
                    <a16:rowId xmlns:a16="http://schemas.microsoft.com/office/drawing/2014/main" val="10000"/>
                  </a:ext>
                </a:extLst>
              </a:tr>
              <a:tr h="173740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0" u="none" strike="noStrike" dirty="0">
                          <a:solidFill>
                            <a:srgbClr val="000000"/>
                          </a:solidFill>
                          <a:effectLst/>
                          <a:latin typeface="Arial" panose="020B0604020202020204" pitchFamily="34" charset="0"/>
                          <a:cs typeface="Arial" panose="020B0604020202020204" pitchFamily="34" charset="0"/>
                        </a:rPr>
                        <a:t>a simplified version of </a:t>
                      </a:r>
                      <a:r>
                        <a:rPr lang="en-US" sz="1100" b="0" i="1" u="none" strike="noStrike" dirty="0">
                          <a:solidFill>
                            <a:srgbClr val="000000"/>
                          </a:solidFill>
                          <a:effectLst/>
                          <a:latin typeface="Arial" panose="020B0604020202020204" pitchFamily="34" charset="0"/>
                          <a:cs typeface="Arial" panose="020B0604020202020204" pitchFamily="34" charset="0"/>
                        </a:rPr>
                        <a:t>The Watsons Go to Birmingham -1963, </a:t>
                      </a:r>
                      <a:r>
                        <a:rPr lang="en-US" sz="1100" b="0" i="0" u="none" strike="noStrike" dirty="0">
                          <a:solidFill>
                            <a:srgbClr val="000000"/>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0" u="none" strike="noStrike" baseline="0" dirty="0">
                          <a:solidFill>
                            <a:srgbClr val="000000"/>
                          </a:solidFill>
                          <a:effectLst/>
                          <a:latin typeface="Arial" panose="020B0604020202020204" pitchFamily="34" charset="0"/>
                          <a:ea typeface="+mn-ea"/>
                          <a:cs typeface="Arial" panose="020B0604020202020204" pitchFamily="34" charset="0"/>
                        </a:rPr>
                        <a:t>looks</a:t>
                      </a:r>
                      <a:r>
                        <a:rPr lang="en-US" sz="1100" b="0" i="0" u="none" strike="noStrike" dirty="0">
                          <a:solidFill>
                            <a:srgbClr val="000000"/>
                          </a:solidFill>
                          <a:effectLst/>
                          <a:latin typeface="Arial" panose="020B0604020202020204" pitchFamily="34" charset="0"/>
                          <a:cs typeface="Arial" panose="020B0604020202020204" pitchFamily="34" charset="0"/>
                        </a:rPr>
                        <a:t> toward</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teacher while</a:t>
                      </a:r>
                      <a:r>
                        <a:rPr lang="en-US" sz="1100" b="0" i="0" u="none" strike="noStrike" baseline="0" dirty="0">
                          <a:solidFill>
                            <a:srgbClr val="000000"/>
                          </a:solidFill>
                          <a:effectLst/>
                          <a:latin typeface="Arial" panose="020B0604020202020204" pitchFamily="34" charset="0"/>
                          <a:cs typeface="Arial" panose="020B0604020202020204" pitchFamily="34" charset="0"/>
                        </a:rPr>
                        <a:t> teacher reads, </a:t>
                      </a:r>
                      <a:r>
                        <a:rPr lang="en-US" sz="1100" b="0" i="0" u="none" strike="noStrike" dirty="0">
                          <a:solidFill>
                            <a:srgbClr val="000000"/>
                          </a:solidFill>
                          <a:effectLst/>
                          <a:latin typeface="Arial" panose="020B0604020202020204" pitchFamily="34" charset="0"/>
                          <a:cs typeface="Arial" panose="020B0604020202020204" pitchFamily="34" charset="0"/>
                        </a:rPr>
                        <a:t>“First Byron kisses the mirror,</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then his lips get stuck.”</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points to the picture of Byron’s lips sticking to the mirror after teacher asks, “First Byron kisses the mirror, then what happens?”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pictures of Byron kissing the mirror, Byron with his lips stuck to the mirror, and Dad pulling him off the mirror in sequential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teacher-made cards with the phrases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“Byron kisses the mirror,” “Byron gets his lips stuck to the mirror,” and “Dad pulls him off the mirror” in the correct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a:t>
                      </a:r>
                      <a:r>
                        <a:rPr lang="en-US" sz="1100" b="0" i="1" dirty="0">
                          <a:effectLst/>
                          <a:latin typeface="Arial" panose="020B0604020202020204" pitchFamily="34" charset="0"/>
                          <a:ea typeface="Calibri" panose="020F0502020204030204" pitchFamily="34" charset="0"/>
                          <a:cs typeface="Arial" panose="020B0604020202020204" pitchFamily="34" charset="0"/>
                        </a:rPr>
                        <a:t>story The Watsons Go to Birmingham – 1963</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0062258"/>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rmAutofit/>
          </a:bodyPr>
          <a:lstStyle/>
          <a:p>
            <a:pPr>
              <a:defRPr/>
            </a:pPr>
            <a:r>
              <a:rPr lang="en-US" sz="2800" dirty="0">
                <a:solidFill>
                  <a:srgbClr val="2F5CAC"/>
                </a:solidFill>
              </a:rPr>
              <a:t>Observable Behavior L10. Responding to Questions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10;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56252" y="1136144"/>
            <a:ext cx="9048750" cy="2390775"/>
          </a:xfrm>
          <a:prstGeom prst="rect">
            <a:avLst/>
          </a:prstGeom>
        </p:spPr>
      </p:pic>
      <p:graphicFrame>
        <p:nvGraphicFramePr>
          <p:cNvPr id="7" name="Table 6" descr="Image of classroom example L10;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230487" y="3573182"/>
          <a:ext cx="9775362" cy="2888615"/>
        </p:xfrm>
        <a:graphic>
          <a:graphicData uri="http://schemas.openxmlformats.org/drawingml/2006/table">
            <a:tbl>
              <a:tblPr firstRow="1" bandRow="1">
                <a:tableStyleId>{D7AC3CCA-C797-4891-BE02-D94E43425B78}</a:tableStyleId>
              </a:tblPr>
              <a:tblGrid>
                <a:gridCol w="1270038">
                  <a:extLst>
                    <a:ext uri="{9D8B030D-6E8A-4147-A177-3AD203B41FA5}">
                      <a16:colId xmlns:a16="http://schemas.microsoft.com/office/drawing/2014/main" val="20000"/>
                    </a:ext>
                  </a:extLst>
                </a:gridCol>
                <a:gridCol w="1661648">
                  <a:extLst>
                    <a:ext uri="{9D8B030D-6E8A-4147-A177-3AD203B41FA5}">
                      <a16:colId xmlns:a16="http://schemas.microsoft.com/office/drawing/2014/main" val="20001"/>
                    </a:ext>
                  </a:extLst>
                </a:gridCol>
                <a:gridCol w="1709816">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sz="17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gazes at the pencil when asked, “Where is the pencil?”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when asked, “Which one is blue?”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word/picture card of a pencil when asked, “What do you use to write your name?”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the correct mode of transportation when asked, “How do you get to school?”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to the questions, “What time do you wake up,” “What time do you get to school,”</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and “What time do you eat lunch?”</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looks at the speaker when asked, “What is your name?”</a:t>
                      </a:r>
                    </a:p>
                    <a:p>
                      <a:pPr fontAlgn="t"/>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gives a partial answer. (Ex:</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“Antonio” for “San Antonio.”)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 verbalizes a correct response.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“What state do you live in?” s</a:t>
                      </a:r>
                      <a:r>
                        <a:rPr lang="en-US" sz="1100" b="0" dirty="0">
                          <a:effectLst/>
                          <a:latin typeface="Arial" panose="020B0604020202020204" pitchFamily="34" charset="0"/>
                          <a:ea typeface="Calibri" panose="020F0502020204030204" pitchFamily="34" charset="0"/>
                          <a:cs typeface="Arial" panose="020B0604020202020204" pitchFamily="34" charset="0"/>
                        </a:rPr>
                        <a:t>tudent grabs a representation of the state of Texas</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when given three choices.</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answers when asked, “What city, state and country do you live in?”</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162854047"/>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pPr>
            <a:r>
              <a:rPr lang="en-US" b="1" dirty="0">
                <a:latin typeface="Open Sans"/>
              </a:rPr>
              <a:t>Additional classroom examples were created for some of the Observable Behaviors.</a:t>
            </a:r>
          </a:p>
          <a:p>
            <a:pPr>
              <a:lnSpc>
                <a:spcPts val="3000"/>
              </a:lnSpc>
              <a:spcBef>
                <a:spcPts val="600"/>
              </a:spcBef>
              <a:spcAft>
                <a:spcPts val="600"/>
              </a:spcAft>
            </a:pPr>
            <a:r>
              <a:rPr lang="en-US" b="1" dirty="0">
                <a:latin typeface="Open Sans"/>
              </a:rPr>
              <a:t>The </a:t>
            </a:r>
            <a:r>
              <a:rPr lang="en-US" b="1" i="1" dirty="0">
                <a:latin typeface="Open Sans"/>
              </a:rPr>
              <a:t>TELPAS Alternate Observable Behaviors and Classroom Examples (Accessible) </a:t>
            </a:r>
            <a:r>
              <a:rPr lang="en-US" b="1" dirty="0">
                <a:latin typeface="Open Sans"/>
              </a:rPr>
              <a:t>PDF, which </a:t>
            </a:r>
            <a:r>
              <a:rPr lang="en-US" b="1">
                <a:latin typeface="Open Sans"/>
              </a:rPr>
              <a:t>includes the additional </a:t>
            </a:r>
            <a:r>
              <a:rPr lang="en-US" b="1" dirty="0">
                <a:latin typeface="Open Sans"/>
              </a:rPr>
              <a:t>classroom examples, can be found on the </a:t>
            </a:r>
            <a:r>
              <a:rPr lang="en-US" b="1" dirty="0">
                <a:latin typeface="Open Sans"/>
                <a:hlinkClick r:id="rId4"/>
              </a:rPr>
              <a:t>TELPAS Alternate Resources</a:t>
            </a:r>
            <a:r>
              <a:rPr lang="en-US" b="1" dirty="0">
                <a:latin typeface="Open Sans"/>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43">
        <p:fade/>
      </p:transition>
    </mc:Choice>
    <mc:Fallback xmlns="">
      <p:transition spd="med" advClick="0" advTm="2084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7" y="1416842"/>
            <a:ext cx="5125085" cy="5112295"/>
          </a:xfrm>
        </p:spPr>
        <p:txBody>
          <a:bodyPr>
            <a:noAutofit/>
          </a:bodyPr>
          <a:lstStyle/>
          <a:p>
            <a:pPr>
              <a:lnSpc>
                <a:spcPts val="2000"/>
              </a:lnSpc>
              <a:spcBef>
                <a:spcPts val="0"/>
              </a:spcBef>
              <a:spcAft>
                <a:spcPts val="600"/>
              </a:spcAft>
            </a:pPr>
            <a:r>
              <a:rPr lang="en-US" sz="1600" dirty="0">
                <a:latin typeface="Open Sans"/>
              </a:rPr>
              <a:t>Intended for classroom teachers who will be administering TELPAS Alternate during the testing window</a:t>
            </a:r>
          </a:p>
          <a:p>
            <a:pPr lvl="1">
              <a:lnSpc>
                <a:spcPts val="2000"/>
              </a:lnSpc>
              <a:spcBef>
                <a:spcPts val="0"/>
              </a:spcBef>
              <a:spcAft>
                <a:spcPts val="600"/>
              </a:spcAft>
            </a:pPr>
            <a:r>
              <a:rPr lang="en-US" sz="1400" dirty="0">
                <a:latin typeface="Open Sans"/>
              </a:rPr>
              <a:t>Can be used by others (e.g., test coordinators, administrators, parents) as needed in order to clarify different aspects of this testing program</a:t>
            </a:r>
          </a:p>
          <a:p>
            <a:pPr>
              <a:lnSpc>
                <a:spcPts val="2000"/>
              </a:lnSpc>
              <a:spcBef>
                <a:spcPts val="0"/>
              </a:spcBef>
              <a:spcAft>
                <a:spcPts val="600"/>
              </a:spcAft>
            </a:pPr>
            <a:endParaRPr lang="en-US" sz="1600" dirty="0">
              <a:latin typeface="Open Sans"/>
            </a:endParaRPr>
          </a:p>
          <a:p>
            <a:pPr>
              <a:lnSpc>
                <a:spcPts val="2000"/>
              </a:lnSpc>
              <a:spcBef>
                <a:spcPts val="0"/>
              </a:spcBef>
              <a:spcAft>
                <a:spcPts val="600"/>
              </a:spcAft>
            </a:pPr>
            <a:r>
              <a:rPr lang="en-US" sz="1600" dirty="0">
                <a:latin typeface="Open Sans"/>
              </a:rPr>
              <a:t>Explains the Alternate Proficiency Level Descriptors and Observable Behaviors for Listening</a:t>
            </a:r>
          </a:p>
          <a:p>
            <a:pPr marL="0" indent="0">
              <a:lnSpc>
                <a:spcPts val="2000"/>
              </a:lnSpc>
              <a:spcBef>
                <a:spcPts val="0"/>
              </a:spcBef>
              <a:spcAft>
                <a:spcPts val="600"/>
              </a:spcAft>
              <a:buNone/>
            </a:pPr>
            <a:endParaRPr lang="en-US" sz="1600" dirty="0">
              <a:latin typeface="Open Sans"/>
            </a:endParaRPr>
          </a:p>
          <a:p>
            <a:pPr>
              <a:lnSpc>
                <a:spcPts val="2000"/>
              </a:lnSpc>
              <a:spcBef>
                <a:spcPts val="0"/>
              </a:spcBef>
              <a:spcAft>
                <a:spcPts val="600"/>
              </a:spcAft>
            </a:pPr>
            <a:r>
              <a:rPr lang="en-US" sz="1600" dirty="0">
                <a:latin typeface="Open Sans"/>
              </a:rPr>
              <a:t>Provides classroom examples of the Listening Observable Behaviors</a:t>
            </a:r>
          </a:p>
          <a:p>
            <a:pPr>
              <a:lnSpc>
                <a:spcPts val="2000"/>
              </a:lnSpc>
              <a:spcBef>
                <a:spcPts val="0"/>
              </a:spcBef>
              <a:spcAft>
                <a:spcPts val="600"/>
              </a:spcAft>
            </a:pPr>
            <a:endParaRPr lang="en-US" sz="1600" dirty="0">
              <a:latin typeface="Open Sans"/>
            </a:endParaRPr>
          </a:p>
          <a:p>
            <a:pPr>
              <a:lnSpc>
                <a:spcPts val="2000"/>
              </a:lnSpc>
              <a:spcBef>
                <a:spcPts val="0"/>
              </a:spcBef>
              <a:spcAft>
                <a:spcPts val="600"/>
              </a:spcAft>
            </a:pPr>
            <a:r>
              <a:rPr lang="en-US" sz="1600" dirty="0">
                <a:latin typeface="Open Sans"/>
              </a:rPr>
              <a:t>Describes ways to make the Listening Observable Behaviors more accessible for students</a:t>
            </a:r>
          </a:p>
        </p:txBody>
      </p:sp>
      <p:pic>
        <p:nvPicPr>
          <p:cNvPr id="7" name="Content Placeholder 6" descr="Picture of a boy sitting at his desk next to a teacher who is showing him a picture card" title="photograp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892" y="1555902"/>
            <a:ext cx="6178446" cy="4633835"/>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7718">
        <p:fade/>
      </p:transition>
    </mc:Choice>
    <mc:Fallback xmlns="">
      <p:transition spd="med" advClick="0" advTm="2771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895804" y="1379853"/>
            <a:ext cx="10076056" cy="2770805"/>
          </a:xfrm>
        </p:spPr>
        <p:txBody>
          <a:bodyPr>
            <a:normAutofit/>
          </a:bodyPr>
          <a:lstStyle/>
          <a:p>
            <a:pPr marL="457200" indent="-457200">
              <a:spcBef>
                <a:spcPts val="0"/>
              </a:spcBef>
              <a:spcAft>
                <a:spcPts val="800"/>
              </a:spcAft>
              <a:buFont typeface="+mj-lt"/>
              <a:buAutoNum type="arabicPeriod"/>
            </a:pPr>
            <a:r>
              <a:rPr lang="en-US" altLang="en-US" sz="2200" dirty="0">
                <a:latin typeface="Open Sans"/>
              </a:rPr>
              <a:t>Test administrators should consider only one Observable Behavior at a time.</a:t>
            </a:r>
          </a:p>
          <a:p>
            <a:pPr marL="457200" indent="-457200">
              <a:spcAft>
                <a:spcPts val="800"/>
              </a:spcAft>
              <a:buFont typeface="+mj-lt"/>
              <a:buAutoNum type="arabicPeriod"/>
            </a:pPr>
            <a:r>
              <a:rPr lang="en-US" altLang="en-US" sz="2200" dirty="0">
                <a:latin typeface="Open Sans"/>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200" dirty="0">
              <a:latin typeface="Open Sans"/>
            </a:endParaRPr>
          </a:p>
        </p:txBody>
      </p:sp>
      <p:pic>
        <p:nvPicPr>
          <p:cNvPr id="7" name="Picture 6" descr="Image of Observable Behavior L3; an accessible version of the Observable Behaviaors is available on the TELPAS Alternate webpage of the TEA website at&#10;https://tea.texas.gov/student.assessment/telpasalt/#Alt" title="Observable Behavi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04" y="4150657"/>
            <a:ext cx="9975877" cy="2106707"/>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09">
        <p:fade/>
      </p:transition>
    </mc:Choice>
    <mc:Fallback xmlns="">
      <p:transition spd="med" advClick="0" advTm="34709">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99371"/>
            <a:ext cx="9597887" cy="710206"/>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1146585" y="1515650"/>
            <a:ext cx="10207214" cy="4921621"/>
          </a:xfrm>
        </p:spPr>
        <p:txBody>
          <a:bodyPr>
            <a:normAutofit fontScale="92500" lnSpcReduction="10000"/>
          </a:bodyPr>
          <a:lstStyle/>
          <a:p>
            <a:pPr marL="514350" indent="-514350">
              <a:buAutoNum type="arabicPeriod" startAt="3"/>
            </a:pPr>
            <a:r>
              <a:rPr lang="en-US" altLang="en-US" sz="3000" dirty="0">
                <a:latin typeface="Open Sans"/>
              </a:rPr>
              <a:t>Test administrators must consider the ability of each EL to use English in the domain of listening in the context of skills the student is learning and practicing in a classroom setting.</a:t>
            </a:r>
          </a:p>
          <a:p>
            <a:pPr lvl="1">
              <a:buClr>
                <a:schemeClr val="accent2"/>
              </a:buClr>
            </a:pPr>
            <a:r>
              <a:rPr lang="en-US" altLang="en-US" sz="2600" dirty="0">
                <a:latin typeface="Open Sans"/>
              </a:rPr>
              <a:t>Think about how well the student has demonstrated the ability to understand or use English in the context of skills the student is learning.</a:t>
            </a:r>
          </a:p>
          <a:p>
            <a:pPr lvl="1">
              <a:buClr>
                <a:schemeClr val="accent2"/>
              </a:buClr>
            </a:pPr>
            <a:r>
              <a:rPr lang="en-US" altLang="en-US" sz="2600" dirty="0">
                <a:latin typeface="Open Sans"/>
              </a:rPr>
              <a:t>Think about how well the student is able to understand or use English when practicing these skills in a classroom setting.</a:t>
            </a:r>
          </a:p>
          <a:p>
            <a:pPr lvl="1"/>
            <a:endParaRPr lang="en-US" altLang="en-US" sz="2600" dirty="0">
              <a:latin typeface="Open Sans"/>
            </a:endParaRPr>
          </a:p>
          <a:p>
            <a:pPr marL="457200" indent="-457200">
              <a:buFont typeface="+mj-lt"/>
              <a:buAutoNum type="arabicPeriod" startAt="4"/>
            </a:pPr>
            <a:r>
              <a:rPr lang="en-US" altLang="en-US" sz="3000" dirty="0">
                <a:latin typeface="Open Sans"/>
              </a:rPr>
              <a:t>Select the description that closely matches the student’s performance most </a:t>
            </a:r>
            <a:r>
              <a:rPr lang="en-US" altLang="en-US" sz="3000" u="sng" dirty="0">
                <a:latin typeface="Open Sans"/>
              </a:rPr>
              <a:t>consistently</a:t>
            </a:r>
            <a:r>
              <a:rPr lang="en-US" altLang="en-US" sz="3000" dirty="0">
                <a:latin typeface="Open Sans"/>
              </a:rPr>
              <a:t>. </a:t>
            </a:r>
          </a:p>
          <a:p>
            <a:pPr lvl="1">
              <a:buClr>
                <a:schemeClr val="accent2"/>
              </a:buClr>
            </a:pPr>
            <a:r>
              <a:rPr lang="en-US" sz="2600" u="sng" dirty="0">
                <a:latin typeface="Open Sans"/>
              </a:rPr>
              <a:t>Consistently</a:t>
            </a:r>
            <a:r>
              <a:rPr lang="en-US" sz="2600" dirty="0">
                <a:latin typeface="Open Sans"/>
              </a:rPr>
              <a:t>: almost always acting, behaving, or responding in the same way</a:t>
            </a:r>
            <a:endParaRPr lang="en-US" dirty="0">
              <a:latin typeface="Open Sans"/>
            </a:endParaRP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50342">
        <p:fade/>
      </p:transition>
    </mc:Choice>
    <mc:Fallback xmlns="">
      <p:transition spd="med" advClick="0" advTm="5034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90651"/>
            <a:ext cx="10515599" cy="5057774"/>
          </a:xfrm>
        </p:spPr>
        <p:txBody>
          <a:bodyPr>
            <a:normAutofit fontScale="92500" lnSpcReduction="10000"/>
          </a:bodyPr>
          <a:lstStyle/>
          <a:p>
            <a:pPr>
              <a:spcAft>
                <a:spcPts val="600"/>
              </a:spcAft>
            </a:pPr>
            <a:r>
              <a:rPr lang="en-US"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spcAft>
                <a:spcPts val="600"/>
              </a:spcAft>
            </a:pPr>
            <a:r>
              <a:rPr lang="en-US" dirty="0"/>
              <a:t>Similarly, students in the late stage of a proficiency level will sometimes demonstrate language that reaches into the next level.</a:t>
            </a:r>
          </a:p>
          <a:p>
            <a:r>
              <a:rPr lang="en-US" dirty="0"/>
              <a:t>For each Observable Behavior, test administrators must consider the description that applies to each student </a:t>
            </a:r>
            <a:r>
              <a:rPr lang="en-US" u="sng" dirty="0"/>
              <a:t>most</a:t>
            </a:r>
            <a:r>
              <a:rPr lang="en-US" dirty="0"/>
              <a:t> </a:t>
            </a:r>
            <a:r>
              <a:rPr lang="en-US" u="sng" dirty="0"/>
              <a:t>consistently</a:t>
            </a:r>
            <a:r>
              <a:rPr lang="en-US"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09">
        <p:fade/>
      </p:transition>
    </mc:Choice>
    <mc:Fallback xmlns="">
      <p:transition spd="med" advClick="0" advTm="5130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r>
              <a:rPr lang="en-US" dirty="0"/>
              <a:t> </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825626"/>
            <a:ext cx="10515599" cy="2910004"/>
          </a:xfrm>
        </p:spPr>
        <p:txBody>
          <a:bodyPr/>
          <a:lstStyle/>
          <a:p>
            <a:r>
              <a:rPr lang="en-US" dirty="0"/>
              <a:t>For students who are in the very early or very late stage of a level, it is recommended that test administrators</a:t>
            </a:r>
          </a:p>
          <a:p>
            <a:pPr lvl="1"/>
            <a:r>
              <a:rPr lang="en-US" dirty="0"/>
              <a:t>collaborate with others or ask others familiar with the students for input, and</a:t>
            </a:r>
          </a:p>
          <a:p>
            <a:pPr lvl="1"/>
            <a:r>
              <a:rPr lang="en-US" dirty="0"/>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377">
        <p:fade/>
      </p:transition>
    </mc:Choice>
    <mc:Fallback xmlns="">
      <p:transition spd="med" advClick="0" advTm="27377">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a:t>
            </a:r>
            <a:r>
              <a:rPr lang="en-US" dirty="0" err="1"/>
              <a:t>Nela</a:t>
            </a:r>
            <a:r>
              <a:rPr lang="en-US" dirty="0"/>
              <a:t>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233081" y="1282625"/>
            <a:ext cx="11761695" cy="1488126"/>
          </a:xfrm>
        </p:spPr>
        <p:txBody>
          <a:bodyPr>
            <a:noAutofit/>
          </a:bodyPr>
          <a:lstStyle/>
          <a:p>
            <a:pPr marL="0" indent="0">
              <a:lnSpc>
                <a:spcPts val="2100"/>
              </a:lnSpc>
              <a:buNone/>
            </a:pPr>
            <a:r>
              <a:rPr lang="en-US" sz="1750" dirty="0">
                <a:latin typeface="Open Sans" panose="020B0606030504020204" pitchFamily="34" charset="0"/>
                <a:ea typeface="Open Sans" panose="020B0606030504020204" pitchFamily="34" charset="0"/>
                <a:cs typeface="Open Sans" panose="020B0606030504020204" pitchFamily="34" charset="0"/>
              </a:rPr>
              <a:t>Ms. </a:t>
            </a:r>
            <a:r>
              <a:rPr lang="en-US" sz="1750" dirty="0" err="1">
                <a:latin typeface="Open Sans" panose="020B0606030504020204" pitchFamily="34" charset="0"/>
                <a:ea typeface="Open Sans" panose="020B0606030504020204" pitchFamily="34" charset="0"/>
                <a:cs typeface="Open Sans" panose="020B0606030504020204" pitchFamily="34" charset="0"/>
              </a:rPr>
              <a:t>Easterday</a:t>
            </a:r>
            <a:r>
              <a:rPr lang="en-US" sz="1750" dirty="0">
                <a:latin typeface="Open Sans" panose="020B0606030504020204" pitchFamily="34" charset="0"/>
                <a:ea typeface="Open Sans" panose="020B0606030504020204" pitchFamily="34" charset="0"/>
                <a:cs typeface="Open Sans" panose="020B0606030504020204" pitchFamily="34" charset="0"/>
              </a:rPr>
              <a:t> and her students are working on the skill “understanding the main points.” Ms. </a:t>
            </a:r>
            <a:r>
              <a:rPr lang="en-US" sz="1750" dirty="0" err="1">
                <a:latin typeface="Open Sans" panose="020B0606030504020204" pitchFamily="34" charset="0"/>
                <a:ea typeface="Open Sans" panose="020B0606030504020204" pitchFamily="34" charset="0"/>
                <a:cs typeface="Open Sans" panose="020B0606030504020204" pitchFamily="34" charset="0"/>
              </a:rPr>
              <a:t>Easterday</a:t>
            </a:r>
            <a:r>
              <a:rPr lang="en-US" sz="1750" dirty="0">
                <a:latin typeface="Open Sans" panose="020B0606030504020204" pitchFamily="34" charset="0"/>
                <a:ea typeface="Open Sans" panose="020B0606030504020204" pitchFamily="34" charset="0"/>
                <a:cs typeface="Open Sans" panose="020B0606030504020204" pitchFamily="34" charset="0"/>
              </a:rPr>
              <a:t> consults notes that she has taken during the course of the school year about </a:t>
            </a:r>
            <a:r>
              <a:rPr lang="en-US" sz="1750" dirty="0" err="1">
                <a:latin typeface="Open Sans" panose="020B0606030504020204" pitchFamily="34" charset="0"/>
                <a:ea typeface="Open Sans" panose="020B0606030504020204" pitchFamily="34" charset="0"/>
                <a:cs typeface="Open Sans" panose="020B0606030504020204" pitchFamily="34" charset="0"/>
              </a:rPr>
              <a:t>Nela’s</a:t>
            </a:r>
            <a:r>
              <a:rPr lang="en-US" sz="1750" dirty="0">
                <a:latin typeface="Open Sans" panose="020B0606030504020204" pitchFamily="34" charset="0"/>
                <a:ea typeface="Open Sans" panose="020B0606030504020204" pitchFamily="34" charset="0"/>
                <a:cs typeface="Open Sans" panose="020B0606030504020204" pitchFamily="34" charset="0"/>
              </a:rPr>
              <a:t> progress in developing this skill. From her notes, she can see that </a:t>
            </a:r>
            <a:r>
              <a:rPr lang="en-US" sz="1750" dirty="0" err="1">
                <a:latin typeface="Open Sans" panose="020B0606030504020204" pitchFamily="34" charset="0"/>
                <a:ea typeface="Open Sans" panose="020B0606030504020204" pitchFamily="34" charset="0"/>
                <a:cs typeface="Open Sans" panose="020B0606030504020204" pitchFamily="34" charset="0"/>
              </a:rPr>
              <a:t>Nela</a:t>
            </a:r>
            <a:r>
              <a:rPr lang="en-US" sz="1750" dirty="0">
                <a:latin typeface="Open Sans" panose="020B0606030504020204" pitchFamily="34" charset="0"/>
                <a:ea typeface="Open Sans" panose="020B0606030504020204" pitchFamily="34" charset="0"/>
                <a:cs typeface="Open Sans" panose="020B0606030504020204" pitchFamily="34" charset="0"/>
              </a:rPr>
              <a:t> was having </a:t>
            </a:r>
            <a:r>
              <a:rPr lang="en-US" sz="1750" b="1" i="1" dirty="0">
                <a:latin typeface="Open Sans" panose="020B0606030504020204" pitchFamily="34" charset="0"/>
                <a:ea typeface="Open Sans" panose="020B0606030504020204" pitchFamily="34" charset="0"/>
                <a:cs typeface="Open Sans" panose="020B0606030504020204" pitchFamily="34" charset="0"/>
              </a:rPr>
              <a:t>difficulty</a:t>
            </a:r>
            <a:r>
              <a:rPr lang="en-US" sz="1750" i="1" dirty="0">
                <a:latin typeface="Open Sans" panose="020B0606030504020204" pitchFamily="34" charset="0"/>
                <a:ea typeface="Open Sans" panose="020B0606030504020204" pitchFamily="34" charset="0"/>
                <a:cs typeface="Open Sans" panose="020B0606030504020204" pitchFamily="34" charset="0"/>
              </a:rPr>
              <a:t> </a:t>
            </a:r>
            <a:r>
              <a:rPr lang="en-US" sz="1750" b="1" i="1" dirty="0">
                <a:latin typeface="Open Sans" panose="020B0606030504020204" pitchFamily="34" charset="0"/>
                <a:ea typeface="Open Sans" panose="020B0606030504020204" pitchFamily="34" charset="0"/>
                <a:cs typeface="Open Sans" panose="020B0606030504020204" pitchFamily="34" charset="0"/>
              </a:rPr>
              <a:t>matching pictures </a:t>
            </a:r>
            <a:r>
              <a:rPr lang="en-US" sz="1750" dirty="0">
                <a:latin typeface="Open Sans" panose="020B0606030504020204" pitchFamily="34" charset="0"/>
                <a:ea typeface="Open Sans" panose="020B0606030504020204" pitchFamily="34" charset="0"/>
                <a:cs typeface="Open Sans" panose="020B0606030504020204" pitchFamily="34" charset="0"/>
              </a:rPr>
              <a:t>at the beginning of the year. Lately, however, Ms. </a:t>
            </a:r>
            <a:r>
              <a:rPr lang="en-US" sz="1750" dirty="0" err="1">
                <a:latin typeface="Open Sans" panose="020B0606030504020204" pitchFamily="34" charset="0"/>
                <a:ea typeface="Open Sans" panose="020B0606030504020204" pitchFamily="34" charset="0"/>
                <a:cs typeface="Open Sans" panose="020B0606030504020204" pitchFamily="34" charset="0"/>
              </a:rPr>
              <a:t>Easterday’s</a:t>
            </a:r>
            <a:r>
              <a:rPr lang="en-US" sz="1750" dirty="0">
                <a:latin typeface="Open Sans" panose="020B0606030504020204" pitchFamily="34" charset="0"/>
                <a:ea typeface="Open Sans" panose="020B0606030504020204" pitchFamily="34" charset="0"/>
                <a:cs typeface="Open Sans" panose="020B0606030504020204" pitchFamily="34" charset="0"/>
              </a:rPr>
              <a:t> notes support that </a:t>
            </a:r>
            <a:r>
              <a:rPr lang="en-US" sz="1750" dirty="0" err="1">
                <a:latin typeface="Open Sans" panose="020B0606030504020204" pitchFamily="34" charset="0"/>
                <a:ea typeface="Open Sans" panose="020B0606030504020204" pitchFamily="34" charset="0"/>
                <a:cs typeface="Open Sans" panose="020B0606030504020204" pitchFamily="34" charset="0"/>
              </a:rPr>
              <a:t>Nela</a:t>
            </a:r>
            <a:r>
              <a:rPr lang="en-US" sz="1750" dirty="0">
                <a:latin typeface="Open Sans" panose="020B0606030504020204" pitchFamily="34" charset="0"/>
                <a:ea typeface="Open Sans" panose="020B0606030504020204" pitchFamily="34" charset="0"/>
                <a:cs typeface="Open Sans" panose="020B0606030504020204" pitchFamily="34" charset="0"/>
              </a:rPr>
              <a:t> is beyond the level of matching identical pictures and can now </a:t>
            </a:r>
            <a:r>
              <a:rPr lang="en-US" sz="1750" b="1" i="1" dirty="0">
                <a:latin typeface="Open Sans" panose="020B0606030504020204" pitchFamily="34" charset="0"/>
                <a:ea typeface="Open Sans" panose="020B0606030504020204" pitchFamily="34" charset="0"/>
                <a:cs typeface="Open Sans" panose="020B0606030504020204" pitchFamily="34" charset="0"/>
              </a:rPr>
              <a:t>select the correct picture </a:t>
            </a:r>
            <a:r>
              <a:rPr lang="en-US" sz="1750" dirty="0">
                <a:latin typeface="Open Sans" panose="020B0606030504020204" pitchFamily="34" charset="0"/>
                <a:ea typeface="Open Sans" panose="020B0606030504020204" pitchFamily="34" charset="0"/>
                <a:cs typeface="Open Sans" panose="020B0606030504020204" pitchFamily="34" charset="0"/>
              </a:rPr>
              <a:t>from a bank. She determines that </a:t>
            </a:r>
            <a:r>
              <a:rPr lang="en-US" sz="1750" dirty="0" err="1">
                <a:latin typeface="Open Sans" panose="020B0606030504020204" pitchFamily="34" charset="0"/>
                <a:ea typeface="Open Sans" panose="020B0606030504020204" pitchFamily="34" charset="0"/>
                <a:cs typeface="Open Sans" panose="020B0606030504020204" pitchFamily="34" charset="0"/>
              </a:rPr>
              <a:t>Nela</a:t>
            </a:r>
            <a:r>
              <a:rPr lang="en-US" sz="1750" dirty="0">
                <a:latin typeface="Open Sans" panose="020B0606030504020204" pitchFamily="34" charset="0"/>
                <a:ea typeface="Open Sans" panose="020B0606030504020204" pitchFamily="34" charset="0"/>
                <a:cs typeface="Open Sans" panose="020B0606030504020204" pitchFamily="34" charset="0"/>
              </a:rPr>
              <a:t> has moved to the higher level.</a:t>
            </a:r>
          </a:p>
        </p:txBody>
      </p:sp>
      <p:pic>
        <p:nvPicPr>
          <p:cNvPr id="7" name="Picture 6" descr="Image of Observable Behavior L6 with the second and third levels circled. The teacher notes below L6 say that on October 18, Nela did not match picture of a butterfly to a butterfly in a story; on December 6 Nela inconsistently matches picture cards of characters to the illustrations in a story; on January 7 Nela consistently matches story illustrations to picture cards; and on March 26 Nela can point to an appropriate picture of words she hears in a simple story when given a small bank of picture cards." title="Observable Behavior with notes"/>
          <p:cNvPicPr>
            <a:picLocks noChangeAspect="1"/>
          </p:cNvPicPr>
          <p:nvPr/>
        </p:nvPicPr>
        <p:blipFill>
          <a:blip r:embed="rId4"/>
          <a:stretch>
            <a:fillRect/>
          </a:stretch>
        </p:blipFill>
        <p:spPr>
          <a:xfrm>
            <a:off x="1326635" y="2770750"/>
            <a:ext cx="9574586" cy="3674708"/>
          </a:xfrm>
          <a:prstGeom prst="rect">
            <a:avLst/>
          </a:prstGeom>
        </p:spPr>
      </p:pic>
      <p:sp>
        <p:nvSpPr>
          <p:cNvPr id="9" name="Oval 8" descr="Circle around two columns headings. First heading: matches a picture of repeated word in an orally presented simple story to an identical picture. Second heading: selects a picture that corresponds to a repeated word in an orally presented simple story."/>
          <p:cNvSpPr/>
          <p:nvPr/>
        </p:nvSpPr>
        <p:spPr>
          <a:xfrm>
            <a:off x="3396006" y="2930205"/>
            <a:ext cx="3406589" cy="151365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159181" y="658946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46081">
        <p:fade/>
      </p:transition>
    </mc:Choice>
    <mc:Fallback xmlns="">
      <p:transition spd="med" advClick="0" advTm="4608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George </a:t>
            </a:r>
          </a:p>
        </p:txBody>
      </p:sp>
      <p:sp>
        <p:nvSpPr>
          <p:cNvPr id="2" name="Content Placeholder 1"/>
          <p:cNvSpPr>
            <a:spLocks noGrp="1"/>
          </p:cNvSpPr>
          <p:nvPr>
            <p:ph idx="1"/>
          </p:nvPr>
        </p:nvSpPr>
        <p:spPr>
          <a:xfrm>
            <a:off x="132975" y="1291396"/>
            <a:ext cx="11621247" cy="2022018"/>
          </a:xfrm>
        </p:spPr>
        <p:txBody>
          <a:bodyPr>
            <a:normAutofit fontScale="77500" lnSpcReduction="20000"/>
          </a:bodyPr>
          <a:lstStyle/>
          <a:p>
            <a:pPr marL="0" indent="0">
              <a:lnSpc>
                <a:spcPts val="2400"/>
              </a:lnSpc>
              <a:buNone/>
            </a:pPr>
            <a:r>
              <a:rPr lang="en-US" dirty="0">
                <a:latin typeface="Open Sans" panose="020B0606030504020204" pitchFamily="34" charset="0"/>
                <a:ea typeface="Open Sans" panose="020B0606030504020204" pitchFamily="34" charset="0"/>
                <a:cs typeface="Open Sans" panose="020B0606030504020204" pitchFamily="34" charset="0"/>
              </a:rPr>
              <a:t>The TELPAS Alternate administration window is open. Mr. Shelby is reviewing information about one of his students with some colleagues. From their notes, they see that George started out the year with the ability to follow </a:t>
            </a:r>
            <a:r>
              <a:rPr lang="en-US" b="1" i="1" dirty="0">
                <a:latin typeface="Open Sans" panose="020B0606030504020204" pitchFamily="34" charset="0"/>
                <a:ea typeface="Open Sans" panose="020B0606030504020204" pitchFamily="34" charset="0"/>
                <a:cs typeface="Open Sans" panose="020B0606030504020204" pitchFamily="34" charset="0"/>
              </a:rPr>
              <a:t>simple one- and two-word directions</a:t>
            </a:r>
            <a:r>
              <a:rPr lang="en-US" dirty="0">
                <a:latin typeface="Open Sans" panose="020B0606030504020204" pitchFamily="34" charset="0"/>
                <a:ea typeface="Open Sans" panose="020B0606030504020204" pitchFamily="34" charset="0"/>
                <a:cs typeface="Open Sans" panose="020B0606030504020204" pitchFamily="34" charset="0"/>
              </a:rPr>
              <a:t>. Though he has made progress, he is inconsistent when single-step directions are lengthy. Mr. Shelby determines that, even though George is peaking into the next level, he is still most consistently following simple one- and two-word directions.</a:t>
            </a:r>
          </a:p>
        </p:txBody>
      </p:sp>
      <p:pic>
        <p:nvPicPr>
          <p:cNvPr id="8" name="Picture 7" descr="Image of Observable Behavior L8 with the third and fourth levels circles and with teacher notes. The notes say that in October George responds to simple requests like &quot;sit down&quot; or &quot;please sit&quot; consistently but is confused by longer requests. In December George inconsistently responds correctly to &quot;sit down at your spot on the rug.&quot; Sometimes he sits down in place without going to the rug. In March he is still inconsistent in responding to the second part of a simple direction." title="Observable Behavior with notes"/>
          <p:cNvPicPr>
            <a:picLocks noChangeAspect="1"/>
          </p:cNvPicPr>
          <p:nvPr/>
        </p:nvPicPr>
        <p:blipFill>
          <a:blip r:embed="rId4"/>
          <a:stretch>
            <a:fillRect/>
          </a:stretch>
        </p:blipFill>
        <p:spPr>
          <a:xfrm>
            <a:off x="1705955" y="3239074"/>
            <a:ext cx="8475289" cy="3214366"/>
          </a:xfrm>
          <a:prstGeom prst="rect">
            <a:avLst/>
          </a:prstGeom>
        </p:spPr>
      </p:pic>
      <p:sp>
        <p:nvSpPr>
          <p:cNvPr id="9" name="Oval 8" descr="Circle around two column headings. First heading: follows one-word directions. Second heading: follows familiar multi-word single-step directions."/>
          <p:cNvSpPr/>
          <p:nvPr/>
        </p:nvSpPr>
        <p:spPr>
          <a:xfrm>
            <a:off x="5091953" y="3424519"/>
            <a:ext cx="2886635" cy="10936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423E8305-5A80-47CE-8F49-5E0ADB6B237B}"/>
              </a:ext>
            </a:extLst>
          </p:cNvPr>
          <p:cNvSpPr>
            <a:spLocks noGrp="1"/>
          </p:cNvSpPr>
          <p:nvPr/>
        </p:nvSpPr>
        <p:spPr>
          <a:xfrm>
            <a:off x="4199373" y="6562003"/>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41544">
        <p:fade/>
      </p:transition>
    </mc:Choice>
    <mc:Fallback xmlns="">
      <p:transition spd="med" advClick="0" advTm="4154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63468" y="1351731"/>
            <a:ext cx="6381675" cy="5094790"/>
          </a:xfrm>
        </p:spPr>
        <p:txBody>
          <a:bodyPr>
            <a:noAutofit/>
          </a:bodyPr>
          <a:lstStyle/>
          <a:p>
            <a:pPr marL="457200" indent="-457200">
              <a:lnSpc>
                <a:spcPts val="2000"/>
              </a:lnSpc>
              <a:spcBef>
                <a:spcPts val="600"/>
              </a:spcBef>
              <a:spcAft>
                <a:spcPts val="600"/>
              </a:spcAft>
              <a:defRPr/>
            </a:pPr>
            <a:r>
              <a:rPr lang="en-US" sz="1800" dirty="0">
                <a:latin typeface="Open Sans"/>
              </a:rPr>
              <a:t>For TELPAS Alternate,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English</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 is more inclusive to allow for all modes of communication in English.</a:t>
            </a:r>
          </a:p>
          <a:p>
            <a:pPr marL="457200" indent="-457200">
              <a:lnSpc>
                <a:spcPts val="2000"/>
              </a:lnSpc>
              <a:spcBef>
                <a:spcPts val="600"/>
              </a:spcBef>
              <a:spcAft>
                <a:spcPts val="600"/>
              </a:spcAft>
              <a:defRPr/>
            </a:pPr>
            <a:r>
              <a:rPr lang="en-US" sz="1800" dirty="0">
                <a:latin typeface="Open Sans"/>
              </a:rPr>
              <a:t>Some English learners use sign language, braille, or another method of communication as a substitute for traditional English in one or more language domains.</a:t>
            </a:r>
          </a:p>
          <a:p>
            <a:pPr marL="457200" indent="-457200">
              <a:lnSpc>
                <a:spcPts val="2000"/>
              </a:lnSpc>
              <a:spcBef>
                <a:spcPts val="600"/>
              </a:spcBef>
              <a:spcAft>
                <a:spcPts val="600"/>
              </a:spcAft>
              <a:defRPr/>
            </a:pPr>
            <a:r>
              <a:rPr lang="en-US" sz="1800" dirty="0">
                <a:latin typeface="Open Sans"/>
              </a:rPr>
              <a:t>Test administrators should allow students to use one or more alternate response modes on the following slide if the students regularly use the response mode(s) during instruction and in accordance with the individualized education program (IEP).</a:t>
            </a:r>
          </a:p>
          <a:p>
            <a:pPr marL="457200" indent="-457200">
              <a:lnSpc>
                <a:spcPts val="2000"/>
              </a:lnSpc>
              <a:spcBef>
                <a:spcPts val="600"/>
              </a:spcBef>
              <a:spcAft>
                <a:spcPts val="600"/>
              </a:spcAft>
              <a:defRPr/>
            </a:pPr>
            <a:r>
              <a:rPr lang="en-US" sz="1800" dirty="0">
                <a:latin typeface="Open Sans"/>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6545143" y="1955203"/>
            <a:ext cx="5418255" cy="3161546"/>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275">
        <p:fade/>
      </p:transition>
    </mc:Choice>
    <mc:Fallback xmlns="">
      <p:transition spd="med" advClick="0" advTm="52275">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solidFill>
                  <a:srgbClr val="2F5CAC"/>
                </a:solidFill>
              </a:rPr>
              <a:t>Allowable Response Modes for the Listening Domain</a:t>
            </a:r>
          </a:p>
        </p:txBody>
      </p:sp>
      <p:sp>
        <p:nvSpPr>
          <p:cNvPr id="3" name="Content Placeholder 2"/>
          <p:cNvSpPr>
            <a:spLocks noGrp="1"/>
          </p:cNvSpPr>
          <p:nvPr>
            <p:ph idx="13"/>
          </p:nvPr>
        </p:nvSpPr>
        <p:spPr>
          <a:xfrm>
            <a:off x="546411" y="1524543"/>
            <a:ext cx="10807388" cy="4571457"/>
          </a:xfrm>
        </p:spPr>
        <p:txBody>
          <a:bodyPr>
            <a:normAutofit/>
          </a:bodyPr>
          <a:lstStyle/>
          <a:p>
            <a:pPr marL="0" indent="0">
              <a:spcAft>
                <a:spcPts val="600"/>
              </a:spcAft>
              <a:buNone/>
            </a:pPr>
            <a:r>
              <a:rPr lang="en-US" dirty="0">
                <a:latin typeface="Open Sans"/>
              </a:rPr>
              <a:t>For the listening domain, it is allowable for a student to</a:t>
            </a:r>
          </a:p>
          <a:p>
            <a:pPr lvl="1">
              <a:lnSpc>
                <a:spcPts val="2200"/>
              </a:lnSpc>
              <a:spcBef>
                <a:spcPts val="600"/>
              </a:spcBef>
              <a:spcAft>
                <a:spcPts val="600"/>
              </a:spcAft>
              <a:buClr>
                <a:schemeClr val="accent2"/>
              </a:buClr>
            </a:pPr>
            <a:r>
              <a:rPr lang="en-US" sz="2800" dirty="0">
                <a:latin typeface="Open Sans"/>
              </a:rPr>
              <a:t>alert to</a:t>
            </a:r>
          </a:p>
          <a:p>
            <a:pPr lvl="1">
              <a:lnSpc>
                <a:spcPts val="2200"/>
              </a:lnSpc>
              <a:spcBef>
                <a:spcPts val="600"/>
              </a:spcBef>
              <a:spcAft>
                <a:spcPts val="600"/>
              </a:spcAft>
              <a:buClr>
                <a:schemeClr val="accent2"/>
              </a:buClr>
            </a:pPr>
            <a:r>
              <a:rPr lang="en-US" sz="2800" dirty="0">
                <a:latin typeface="Open Sans"/>
              </a:rPr>
              <a:t>gaze at</a:t>
            </a:r>
          </a:p>
          <a:p>
            <a:pPr lvl="1">
              <a:lnSpc>
                <a:spcPts val="2200"/>
              </a:lnSpc>
              <a:spcBef>
                <a:spcPts val="600"/>
              </a:spcBef>
              <a:spcAft>
                <a:spcPts val="600"/>
              </a:spcAft>
              <a:buClr>
                <a:schemeClr val="accent2"/>
              </a:buClr>
            </a:pPr>
            <a:r>
              <a:rPr lang="en-US" sz="2800" dirty="0">
                <a:latin typeface="Open Sans"/>
              </a:rPr>
              <a:t>point to</a:t>
            </a:r>
          </a:p>
          <a:p>
            <a:pPr lvl="1">
              <a:lnSpc>
                <a:spcPts val="2200"/>
              </a:lnSpc>
              <a:spcBef>
                <a:spcPts val="600"/>
              </a:spcBef>
              <a:spcAft>
                <a:spcPts val="600"/>
              </a:spcAft>
              <a:buClr>
                <a:schemeClr val="accent2"/>
              </a:buClr>
            </a:pPr>
            <a:r>
              <a:rPr lang="en-US" sz="2800" dirty="0">
                <a:latin typeface="Open Sans"/>
              </a:rPr>
              <a:t>reach for</a:t>
            </a:r>
          </a:p>
          <a:p>
            <a:pPr lvl="1">
              <a:lnSpc>
                <a:spcPts val="2200"/>
              </a:lnSpc>
              <a:spcBef>
                <a:spcPts val="600"/>
              </a:spcBef>
              <a:spcAft>
                <a:spcPts val="600"/>
              </a:spcAft>
              <a:buClr>
                <a:schemeClr val="accent2"/>
              </a:buClr>
            </a:pPr>
            <a:r>
              <a:rPr lang="en-US" sz="2800" dirty="0">
                <a:latin typeface="Open Sans"/>
              </a:rPr>
              <a:t>touch or pick up</a:t>
            </a:r>
          </a:p>
          <a:p>
            <a:pPr lvl="1">
              <a:lnSpc>
                <a:spcPts val="2200"/>
              </a:lnSpc>
              <a:spcBef>
                <a:spcPts val="600"/>
              </a:spcBef>
              <a:spcAft>
                <a:spcPts val="600"/>
              </a:spcAft>
              <a:buClr>
                <a:schemeClr val="accent2"/>
              </a:buClr>
            </a:pPr>
            <a:r>
              <a:rPr lang="en-US" sz="2800" dirty="0">
                <a:latin typeface="Open Sans"/>
              </a:rPr>
              <a:t>draw</a:t>
            </a:r>
          </a:p>
          <a:p>
            <a:pPr lvl="1">
              <a:lnSpc>
                <a:spcPts val="2200"/>
              </a:lnSpc>
              <a:spcBef>
                <a:spcPts val="600"/>
              </a:spcBef>
              <a:spcAft>
                <a:spcPts val="600"/>
              </a:spcAft>
              <a:buClr>
                <a:schemeClr val="accent2"/>
              </a:buClr>
            </a:pPr>
            <a:r>
              <a:rPr lang="en-US" sz="2800" dirty="0">
                <a:latin typeface="Open Sans"/>
              </a:rPr>
              <a:t>circle</a:t>
            </a:r>
          </a:p>
          <a:p>
            <a:pPr lvl="1">
              <a:lnSpc>
                <a:spcPts val="2200"/>
              </a:lnSpc>
              <a:spcBef>
                <a:spcPts val="600"/>
              </a:spcBef>
              <a:spcAft>
                <a:spcPts val="600"/>
              </a:spcAft>
              <a:buClr>
                <a:schemeClr val="accent2"/>
              </a:buClr>
            </a:pPr>
            <a:r>
              <a:rPr lang="en-US" sz="2800" dirty="0">
                <a:latin typeface="Open Sans"/>
              </a:rPr>
              <a:t>nod</a:t>
            </a:r>
          </a:p>
          <a:p>
            <a:pPr lvl="1">
              <a:lnSpc>
                <a:spcPts val="2200"/>
              </a:lnSpc>
              <a:spcBef>
                <a:spcPts val="600"/>
              </a:spcBef>
              <a:spcAft>
                <a:spcPts val="600"/>
              </a:spcAft>
              <a:buClr>
                <a:schemeClr val="accent2"/>
              </a:buClr>
            </a:pPr>
            <a:r>
              <a:rPr lang="en-US" sz="2800" dirty="0">
                <a:latin typeface="Open Sans"/>
              </a:rPr>
              <a:t>gesture toward the targeted stimulus</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11526">
        <p:fade/>
      </p:transition>
    </mc:Choice>
    <mc:Fallback xmlns="">
      <p:transition spd="med" advClick="0" advTm="11526">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610544" y="1438651"/>
            <a:ext cx="10309411" cy="5143500"/>
          </a:xfrm>
        </p:spPr>
        <p:txBody>
          <a:bodyPr>
            <a:normAutofit/>
          </a:bodyPr>
          <a:lstStyle/>
          <a:p>
            <a:pPr marL="457200" indent="-457200">
              <a:lnSpc>
                <a:spcPts val="2600"/>
              </a:lnSpc>
              <a:spcBef>
                <a:spcPts val="0"/>
              </a:spcBef>
              <a:spcAft>
                <a:spcPts val="1000"/>
              </a:spcAft>
              <a:buFont typeface="Arial" panose="020B0604020202020204" pitchFamily="34" charset="0"/>
              <a:buChar char="•"/>
            </a:pPr>
            <a:r>
              <a:rPr lang="en-US" sz="2300" b="1" dirty="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2600"/>
              </a:lnSpc>
              <a:spcBef>
                <a:spcPts val="0"/>
              </a:spcBef>
              <a:spcAft>
                <a:spcPts val="1000"/>
              </a:spcAft>
              <a:buFont typeface="Arial" panose="020B0604020202020204" pitchFamily="34" charset="0"/>
              <a:buChar char="•"/>
            </a:pPr>
            <a:r>
              <a:rPr lang="en-US" sz="2300" b="1" dirty="0"/>
              <a:t>Leading is asking the student to respond in a specific way or with a specific answer. Leading is NOT allowed.</a:t>
            </a:r>
            <a:endParaRPr lang="en-US" sz="2300" b="1" dirty="0">
              <a:ea typeface="Open Sans Semibold" panose="020B0706030804020204" pitchFamily="34" charset="0"/>
              <a:cs typeface="Open Sans Semibold" panose="020B0706030804020204" pitchFamily="34" charset="0"/>
            </a:endParaRPr>
          </a:p>
          <a:p>
            <a:pPr marL="457200" indent="-457200">
              <a:lnSpc>
                <a:spcPts val="2600"/>
              </a:lnSpc>
              <a:spcBef>
                <a:spcPts val="0"/>
              </a:spcBef>
              <a:spcAft>
                <a:spcPts val="1000"/>
              </a:spcAft>
              <a:buFont typeface="Arial" panose="020B0604020202020204" pitchFamily="34" charset="0"/>
              <a:buChar char="•"/>
            </a:pPr>
            <a:r>
              <a:rPr lang="en-US" sz="2300" b="1" dirty="0"/>
              <a:t>Prompting is allowed for rating the Observable Behaviors on the TELPAS Alternate assessment.</a:t>
            </a:r>
          </a:p>
          <a:p>
            <a:pPr lvl="1">
              <a:lnSpc>
                <a:spcPts val="2600"/>
              </a:lnSpc>
              <a:spcBef>
                <a:spcPts val="0"/>
              </a:spcBef>
              <a:spcAft>
                <a:spcPts val="800"/>
              </a:spcAft>
              <a:buClr>
                <a:schemeClr val="accent2"/>
              </a:buClr>
              <a:buFont typeface="Wingdings" panose="05000000000000000000" pitchFamily="2" charset="2"/>
              <a:buChar char="§"/>
            </a:pPr>
            <a:r>
              <a:rPr lang="en-US" sz="1900" dirty="0">
                <a:latin typeface="Open Sans"/>
              </a:rPr>
              <a:t>The purpose of TELPAS Alternate is to accurately measure a student’s ability to understand and use English to engage in social and academic learning environments. </a:t>
            </a:r>
          </a:p>
          <a:p>
            <a:pPr lvl="1">
              <a:lnSpc>
                <a:spcPts val="2600"/>
              </a:lnSpc>
              <a:spcBef>
                <a:spcPts val="0"/>
              </a:spcBef>
              <a:spcAft>
                <a:spcPts val="600"/>
              </a:spcAft>
              <a:buClr>
                <a:schemeClr val="accent2"/>
              </a:buClr>
              <a:buFont typeface="Wingdings" panose="05000000000000000000" pitchFamily="2" charset="2"/>
              <a:buChar char="§"/>
            </a:pPr>
            <a:r>
              <a:rPr lang="en-US" sz="1900" dirty="0">
                <a:latin typeface="Open Sans"/>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28</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923">
        <p:fade/>
      </p:transition>
    </mc:Choice>
    <mc:Fallback xmlns="">
      <p:transition spd="med" advClick="0" advTm="4892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t>Introduction to </a:t>
            </a:r>
          </a:p>
          <a:p>
            <a:r>
              <a:rPr lang="en-US" dirty="0"/>
              <a:t>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 </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42428" y="3778304"/>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5941">
        <p:fade/>
      </p:transition>
    </mc:Choice>
    <mc:Fallback xmlns="">
      <p:transition spd="med" advClick="0" advTm="1594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rmAutofit fontScale="92500" lnSpcReduction="10000"/>
          </a:bodyPr>
          <a:lstStyle/>
          <a:p>
            <a:pPr>
              <a:lnSpc>
                <a:spcPct val="110000"/>
              </a:lnSpc>
              <a:spcBef>
                <a:spcPts val="600"/>
              </a:spcBef>
            </a:pPr>
            <a:r>
              <a:rPr lang="en-US" sz="2400" dirty="0">
                <a:latin typeface="Open Sans" panose="020B0606030504020204"/>
              </a:rPr>
              <a:t>TELPAS Alternate is a holistic inventory aligned to the </a:t>
            </a:r>
            <a:r>
              <a:rPr lang="en-US" sz="2400" dirty="0">
                <a:latin typeface="Open Sans" panose="020B0606030504020204"/>
                <a:hlinkClick r:id="rId4"/>
              </a:rPr>
              <a:t>Texas English Language Proficiency Standards (ELPS)</a:t>
            </a:r>
            <a:r>
              <a:rPr lang="en-US" sz="2400" dirty="0">
                <a:latin typeface="Open Sans" panose="020B0606030504020204"/>
              </a:rPr>
              <a:t>.</a:t>
            </a:r>
          </a:p>
          <a:p>
            <a:pPr>
              <a:lnSpc>
                <a:spcPct val="110000"/>
              </a:lnSpc>
              <a:spcBef>
                <a:spcPts val="600"/>
              </a:spcBef>
            </a:pPr>
            <a:endParaRPr lang="en-US" sz="2400" dirty="0">
              <a:latin typeface="Open Sans" panose="020B0606030504020204"/>
            </a:endParaRPr>
          </a:p>
          <a:p>
            <a:pPr>
              <a:lnSpc>
                <a:spcPct val="110000"/>
              </a:lnSpc>
              <a:spcBef>
                <a:spcPts val="600"/>
              </a:spcBef>
            </a:pPr>
            <a:r>
              <a:rPr lang="en-US" sz="2400" dirty="0">
                <a:latin typeface="Open Sans" panose="020B0606030504020204"/>
              </a:rPr>
              <a:t>This inventory is based on </a:t>
            </a:r>
            <a:r>
              <a:rPr lang="en-US" sz="2400" dirty="0">
                <a:latin typeface="Open Sans" panose="020B0606030504020204"/>
                <a:hlinkClick r:id="rId5"/>
              </a:rPr>
              <a:t>alternate Proficiency Level Descriptors (PLDs)</a:t>
            </a:r>
            <a:r>
              <a:rPr lang="en-US" sz="2400" dirty="0">
                <a:latin typeface="Open Sans" panose="020B0606030504020204"/>
              </a:rPr>
              <a:t> that were created to address the specific access needs of English learners with significant cognitive disabilities.</a:t>
            </a:r>
          </a:p>
          <a:p>
            <a:pPr>
              <a:lnSpc>
                <a:spcPct val="110000"/>
              </a:lnSpc>
              <a:spcBef>
                <a:spcPts val="600"/>
              </a:spcBef>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better understand the intent and scope of specific Observable Behaviors.</a:t>
            </a:r>
          </a:p>
          <a:p>
            <a:pPr>
              <a:lnSpc>
                <a:spcPct val="110000"/>
              </a:lnSpc>
              <a:spcBef>
                <a:spcPts val="600"/>
              </a:spcBef>
              <a:defRPr/>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provide a summary of a student’s general English listening ability after scoring.</a:t>
            </a: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643542"/>
            <a:ext cx="4114800" cy="100263"/>
          </a:xfrm>
        </p:spPr>
        <p:txBody>
          <a:bodyPr/>
          <a:lstStyle/>
          <a:p>
            <a:r>
              <a:rPr lang="en-US" dirty="0"/>
              <a:t>Student Assessment Division</a:t>
            </a:r>
          </a:p>
          <a:p>
            <a:r>
              <a:rPr lang="en-US" dirty="0"/>
              <a:t>                           </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1786059236"/>
      </p:ext>
    </p:extLst>
  </p:cSld>
  <p:clrMapOvr>
    <a:masterClrMapping/>
  </p:clrMapOvr>
  <mc:AlternateContent xmlns:mc="http://schemas.openxmlformats.org/markup-compatibility/2006" xmlns:p14="http://schemas.microsoft.com/office/powerpoint/2010/main">
    <mc:Choice Requires="p14">
      <p:transition spd="med" p14:dur="700" advClick="0" advTm="39991">
        <p:fade/>
      </p:transition>
    </mc:Choice>
    <mc:Fallback xmlns="">
      <p:transition spd="med" advClick="0" advTm="39991">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fontScale="92500" lnSpcReduction="10000"/>
          </a:bodyPr>
          <a:lstStyle/>
          <a:p>
            <a:pPr algn="ctr"/>
            <a:r>
              <a:rPr lang="en-US" b="1" dirty="0"/>
              <a:t>TEA’s Student Assessment Division </a:t>
            </a:r>
          </a:p>
          <a:p>
            <a:pPr algn="ctr"/>
            <a:r>
              <a:rPr lang="en-US" dirty="0"/>
              <a:t>512-463-9536</a:t>
            </a:r>
          </a:p>
          <a:p>
            <a:pPr algn="ctr"/>
            <a:endParaRPr lang="en-US"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4"/>
              </a:rPr>
              <a:t>Helpdesk.tea.texas.gov</a:t>
            </a:r>
            <a:endParaRPr kumimoji="0" lang="en-US" sz="30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a:endParaRPr lang="en-US" u="sng" dirty="0"/>
          </a:p>
          <a:p>
            <a:pPr algn="ctr"/>
            <a:r>
              <a:rPr lang="en-US" b="1" dirty="0"/>
              <a:t>Texas Testing Support</a:t>
            </a:r>
          </a:p>
          <a:p>
            <a:pPr algn="ctr"/>
            <a:r>
              <a:rPr lang="en-US" dirty="0">
                <a:effectLst/>
                <a:latin typeface="Calibri" panose="020F0502020204030204" pitchFamily="34" charset="0"/>
                <a:ea typeface="Calibri" panose="020F0502020204030204" pitchFamily="34" charset="0"/>
              </a:rPr>
              <a:t>833-601-8821</a:t>
            </a:r>
          </a:p>
          <a:p>
            <a:pPr algn="ctr"/>
            <a:r>
              <a:rPr lang="en-US" sz="2800" b="1" u="sng" dirty="0">
                <a:solidFill>
                  <a:srgbClr val="0563C1"/>
                </a:solidFill>
                <a:effectLst/>
                <a:latin typeface="Open Sans Light" panose="020B0306030504020204" pitchFamily="34" charset="0"/>
                <a:ea typeface="Calibri" panose="020F0502020204030204" pitchFamily="34" charset="0"/>
                <a:hlinkClick r:id="rId5"/>
              </a:rPr>
              <a:t>TexasTestingSupport@cambiumassessment.com</a:t>
            </a:r>
            <a:r>
              <a:rPr lang="en-US" sz="2000" dirty="0">
                <a:effectLst/>
                <a:latin typeface="Open Sans Light" panose="020B0306030504020204" pitchFamily="34" charset="0"/>
                <a:ea typeface="Calibri" panose="020F0502020204030204" pitchFamily="34" charset="0"/>
              </a:rPr>
              <a:t>. </a:t>
            </a:r>
            <a:endParaRPr lang="en-US"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3444066202"/>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r>
              <a:rPr lang="en-US" dirty="0"/>
              <a:t> </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354791"/>
            <a:ext cx="10012225" cy="710206"/>
          </a:xfrm>
        </p:spPr>
        <p:txBody>
          <a:bodyPr anchor="t">
            <a:normAutofit fontScale="90000"/>
          </a:bodyPr>
          <a:lstStyle/>
          <a:p>
            <a:r>
              <a:rPr lang="en-US" dirty="0">
                <a:solidFill>
                  <a:srgbClr val="2F5CAC"/>
                </a:solidFill>
              </a:rPr>
              <a:t>Alternate Proficiency Level Descriptors: Listening</a:t>
            </a:r>
            <a:br>
              <a:rPr lang="en-US" dirty="0"/>
            </a:br>
            <a:endParaRPr lang="en-US" dirty="0"/>
          </a:p>
        </p:txBody>
      </p:sp>
      <p:pic>
        <p:nvPicPr>
          <p:cNvPr id="9" name="Content Placeholder 8" descr="Image of the TELPAS Alternate PLDs for Listening; an accessible version of this document is available on the TELPAS Alternate webpage of the TEA website at&#10;https://tea.texas.gov/student.assessment/telpasalt/#Alt" title="TELPAS Alternate PLDs">
            <a:extLst>
              <a:ext uri="{FF2B5EF4-FFF2-40B4-BE49-F238E27FC236}">
                <a16:creationId xmlns:a16="http://schemas.microsoft.com/office/drawing/2014/main" id="{3509CF09-40C6-40EA-B01A-00F65336DFC4}"/>
              </a:ext>
            </a:extLst>
          </p:cNvPr>
          <p:cNvPicPr>
            <a:picLocks noGrp="1"/>
          </p:cNvPicPr>
          <p:nvPr>
            <p:ph sz="quarter" idx="13"/>
          </p:nvPr>
        </p:nvPicPr>
        <p:blipFill rotWithShape="1">
          <a:blip r:embed="rId4"/>
          <a:srcRect l="60185" t="11960" r="5324" b="12882"/>
          <a:stretch/>
        </p:blipFill>
        <p:spPr bwMode="auto">
          <a:xfrm>
            <a:off x="1891589" y="1194220"/>
            <a:ext cx="8419473" cy="530899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29377">
        <p:fade/>
      </p:transition>
    </mc:Choice>
    <mc:Fallback xmlns="">
      <p:transition spd="med" advClick="0" advTm="2937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201483" y="1335224"/>
            <a:ext cx="11797990" cy="2896117"/>
          </a:xfrm>
        </p:spPr>
        <p:txBody>
          <a:bodyPr>
            <a:normAutofit lnSpcReduction="10000"/>
          </a:bodyPr>
          <a:lstStyle/>
          <a:p>
            <a:r>
              <a:rPr lang="en-US" altLang="en-US" sz="2000" dirty="0">
                <a:latin typeface="Open Sans"/>
              </a:rPr>
              <a:t>In TELPAS Alternate, the Observable Behaviors are like questions the test administrator answers about a student. Each Observable Behavior measures one skill that is aligned to the ELPS. The skill can be found on the left under the number of the Observable Behavior. The boxes contain descriptions of characteristics that students learning English are likely to demonstrate over time. The descriptors show the progression of second language acquisition from one proficiency level to the next and are aligned to the TELPAS Alternate PLDs.</a:t>
            </a:r>
          </a:p>
          <a:p>
            <a:r>
              <a:rPr lang="en-US" altLang="en-US" sz="2000" dirty="0">
                <a:latin typeface="Open Sans"/>
              </a:rPr>
              <a:t>A “notes version” of the Observable Behaviors can be found on TEA’s </a:t>
            </a:r>
            <a:r>
              <a:rPr lang="en-US" altLang="en-US" sz="2000" dirty="0">
                <a:latin typeface="Open Sans"/>
                <a:hlinkClick r:id="rId4"/>
              </a:rPr>
              <a:t>TELPAS Alternate Resources</a:t>
            </a:r>
            <a:r>
              <a:rPr lang="en-US" altLang="en-US" sz="2000" dirty="0">
                <a:latin typeface="Open Sans"/>
              </a:rPr>
              <a:t> webpage. It is available so that educators can become familiar with the Observable Behaviors and practice using them during the school year. </a:t>
            </a:r>
          </a:p>
        </p:txBody>
      </p:sp>
      <p:pic>
        <p:nvPicPr>
          <p:cNvPr id="7" name="Picture 6"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5"/>
          <a:stretch>
            <a:fillRect/>
          </a:stretch>
        </p:blipFill>
        <p:spPr>
          <a:xfrm>
            <a:off x="749131" y="4308247"/>
            <a:ext cx="9857909" cy="2081794"/>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622">
        <p:fade/>
      </p:transition>
    </mc:Choice>
    <mc:Fallback xmlns="">
      <p:transition spd="med" advClick="0" advTm="5662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Observable Behaviors and the Glossary</a:t>
            </a:r>
          </a:p>
        </p:txBody>
      </p:sp>
      <p:pic>
        <p:nvPicPr>
          <p:cNvPr id="11" name="Picture 10"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230125" y="1262480"/>
            <a:ext cx="9384087" cy="2053332"/>
          </a:xfrm>
          <a:prstGeom prst="rect">
            <a:avLst/>
          </a:prstGeom>
        </p:spPr>
      </p:pic>
      <p:sp>
        <p:nvSpPr>
          <p:cNvPr id="5" name="Content Placeholder 4">
            <a:extLst>
              <a:ext uri="{FF2B5EF4-FFF2-40B4-BE49-F238E27FC236}">
                <a16:creationId xmlns:a16="http://schemas.microsoft.com/office/drawing/2014/main" id="{AB9FE9DA-B7EE-B74A-B743-26381C350B32}"/>
              </a:ext>
            </a:extLst>
          </p:cNvPr>
          <p:cNvSpPr>
            <a:spLocks noGrp="1"/>
          </p:cNvSpPr>
          <p:nvPr>
            <p:ph sz="quarter" idx="13"/>
          </p:nvPr>
        </p:nvSpPr>
        <p:spPr>
          <a:xfrm>
            <a:off x="205930" y="3529543"/>
            <a:ext cx="4091966" cy="2871257"/>
          </a:xfrm>
        </p:spPr>
        <p:txBody>
          <a:bodyPr/>
          <a:lstStyle/>
          <a:p>
            <a:r>
              <a:rPr lang="en-US" sz="1900" b="1" dirty="0"/>
              <a:t>You may discover vocabulary in the Observable Behaviors that might be used in a way that differs from common classroom usage. The TELPAS Alternate Test Administrator Manual includes a glossary with terms specific to this assessment that may assist you. </a:t>
            </a:r>
          </a:p>
        </p:txBody>
      </p:sp>
      <p:pic>
        <p:nvPicPr>
          <p:cNvPr id="13" name="Picture 12" descr="Image of an entry from the TELPAS Alternate Glossary for the word &quot;academic.&quot; An accessible version of the glossary is availble in the TELPAS Altenrate Test Administrator Manual on the TELPAS Alternate webpage of the TEA website at&#10;https://tea.texas.gov/student.assessment/telpasalt/#Alt" title="TELPAS Alternate Glossary"/>
          <p:cNvPicPr>
            <a:picLocks noChangeAspect="1"/>
          </p:cNvPicPr>
          <p:nvPr/>
        </p:nvPicPr>
        <p:blipFill>
          <a:blip r:embed="rId5"/>
          <a:stretch>
            <a:fillRect/>
          </a:stretch>
        </p:blipFill>
        <p:spPr>
          <a:xfrm>
            <a:off x="4297896" y="3706545"/>
            <a:ext cx="7711007" cy="1818316"/>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2789">
        <p:fade/>
      </p:transition>
    </mc:Choice>
    <mc:Fallback xmlns="">
      <p:transition spd="med" advClick="0" advTm="3278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167628" y="1597026"/>
            <a:ext cx="3463839" cy="4078786"/>
          </a:xfrm>
        </p:spPr>
        <p:txBody>
          <a:bodyPr>
            <a:normAutofit fontScale="92500"/>
          </a:bodyPr>
          <a:lstStyle/>
          <a:p>
            <a:pPr>
              <a:lnSpc>
                <a:spcPts val="2200"/>
              </a:lnSpc>
              <a:spcAft>
                <a:spcPts val="1200"/>
              </a:spcAft>
            </a:pPr>
            <a:r>
              <a:rPr lang="en-US" sz="1900" dirty="0">
                <a:latin typeface="Open Sans"/>
              </a:rPr>
              <a:t>Texas teachers developed classroom examples to help test administrators better understand the descriptions of student performance for each Observable Behavior.</a:t>
            </a:r>
          </a:p>
          <a:p>
            <a:pPr>
              <a:lnSpc>
                <a:spcPts val="2200"/>
              </a:lnSpc>
              <a:spcAft>
                <a:spcPts val="1200"/>
              </a:spcAft>
            </a:pPr>
            <a:r>
              <a:rPr lang="en-US" sz="1900" dirty="0">
                <a:latin typeface="Open Sans"/>
              </a:rPr>
              <a:t>Elementary and secondary examples describe </a:t>
            </a:r>
            <a:r>
              <a:rPr lang="en-US" sz="1900" i="1" dirty="0">
                <a:latin typeface="Open Sans"/>
              </a:rPr>
              <a:t>one</a:t>
            </a:r>
            <a:r>
              <a:rPr lang="en-US" sz="1900" dirty="0">
                <a:latin typeface="Open Sans"/>
              </a:rPr>
              <a:t> way that students could demonstrate each skill across the five levels of proficiency.</a:t>
            </a:r>
          </a:p>
        </p:txBody>
      </p:sp>
      <p:pic>
        <p:nvPicPr>
          <p:cNvPr id="8" name="Picture 7"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3530394" y="1871832"/>
            <a:ext cx="8607164" cy="3569598"/>
          </a:xfrm>
          <a:prstGeom prst="rect">
            <a:avLst/>
          </a:prstGeom>
        </p:spPr>
      </p:pic>
      <p:sp>
        <p:nvSpPr>
          <p:cNvPr id="9" name="Text Placeholder 8">
            <a:extLst>
              <a:ext uri="{FF2B5EF4-FFF2-40B4-BE49-F238E27FC236}">
                <a16:creationId xmlns:a16="http://schemas.microsoft.com/office/drawing/2014/main" id="{096F7F24-07C8-C74E-B8D8-0ED691F6B087}"/>
              </a:ext>
            </a:extLst>
          </p:cNvPr>
          <p:cNvSpPr>
            <a:spLocks noGrp="1"/>
          </p:cNvSpPr>
          <p:nvPr>
            <p:ph type="body" sz="quarter" idx="14"/>
          </p:nvPr>
        </p:nvSpPr>
        <p:spPr>
          <a:xfrm>
            <a:off x="751109" y="6166028"/>
            <a:ext cx="10813869" cy="225425"/>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dirty="0">
                <a:latin typeface="Open Sans" panose="020B0606030504020204" pitchFamily="34" charset="0"/>
                <a:ea typeface="Open Sans" panose="020B0606030504020204" pitchFamily="34" charset="0"/>
                <a:cs typeface="Open Sans" panose="020B0606030504020204" pitchFamily="34" charset="0"/>
                <a:hlinkClick r:id="rId5" tooltip="https://tea.texas.gov/student.assessment/telpasalt/#Alt"/>
              </a:rPr>
              <a:t>https://tea.texas.gov/student.assessment/telpasalt/#Alt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39227">
        <p:fade/>
      </p:transition>
    </mc:Choice>
    <mc:Fallback xmlns="">
      <p:transition spd="med" advClick="0" advTm="3922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252530"/>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358742"/>
            <a:ext cx="10825976" cy="4983692"/>
          </a:xfrm>
        </p:spPr>
        <p:txBody>
          <a:bodyPr>
            <a:normAutofit/>
          </a:bodyPr>
          <a:lstStyle/>
          <a:p>
            <a:pPr>
              <a:lnSpc>
                <a:spcPts val="3000"/>
              </a:lnSpc>
              <a:spcBef>
                <a:spcPts val="600"/>
              </a:spcBef>
              <a:spcAft>
                <a:spcPts val="600"/>
              </a:spcAft>
            </a:pPr>
            <a:r>
              <a:rPr lang="en-US" dirty="0">
                <a:latin typeface="Open Sans"/>
              </a:rPr>
              <a:t>The purpose of each example is to illustrate how a student </a:t>
            </a:r>
            <a:r>
              <a:rPr lang="en-US" i="1" dirty="0">
                <a:latin typeface="Open Sans"/>
              </a:rPr>
              <a:t>could</a:t>
            </a:r>
            <a:r>
              <a:rPr lang="en-US" dirty="0">
                <a:latin typeface="Open Sans"/>
              </a:rPr>
              <a:t> demonstrate the skill at each proficiency level.</a:t>
            </a:r>
          </a:p>
          <a:p>
            <a:pPr>
              <a:lnSpc>
                <a:spcPts val="3000"/>
              </a:lnSpc>
              <a:spcBef>
                <a:spcPts val="600"/>
              </a:spcBef>
              <a:spcAft>
                <a:spcPts val="600"/>
              </a:spcAft>
            </a:pPr>
            <a:r>
              <a:rPr lang="en-US" dirty="0">
                <a:latin typeface="Open Sans"/>
              </a:rPr>
              <a:t>There are many other classroom activities that could be used as examples for the Observable Behaviors.</a:t>
            </a:r>
            <a:endParaRPr lang="en-US" b="0" dirty="0">
              <a:latin typeface="Open Sans"/>
            </a:endParaRPr>
          </a:p>
          <a:p>
            <a:pPr>
              <a:lnSpc>
                <a:spcPts val="3000"/>
              </a:lnSpc>
              <a:spcBef>
                <a:spcPts val="600"/>
              </a:spcBef>
              <a:spcAft>
                <a:spcPts val="600"/>
              </a:spcAft>
            </a:pPr>
            <a:r>
              <a:rPr lang="en-US" dirty="0">
                <a:latin typeface="Open Sans"/>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pPr>
            <a:r>
              <a:rPr lang="en-US" dirty="0">
                <a:latin typeface="Open Sans"/>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071">
        <p:fade/>
      </p:transition>
    </mc:Choice>
    <mc:Fallback xmlns="">
      <p:transition spd="med" advClick="0" advTm="4207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9349" y="87527"/>
            <a:ext cx="10300771" cy="914400"/>
          </a:xfrm>
        </p:spPr>
        <p:txBody>
          <a:bodyPr>
            <a:noAutofit/>
          </a:bodyPr>
          <a:lstStyle/>
          <a:p>
            <a:pPr>
              <a:defRPr/>
            </a:pPr>
            <a:r>
              <a:rPr lang="en-US" sz="2800" dirty="0">
                <a:solidFill>
                  <a:srgbClr val="2F5CAC"/>
                </a:solidFill>
              </a:rPr>
              <a:t>Observable Behavior L1. Distinguishing Sounds </a:t>
            </a:r>
            <a:br>
              <a:rPr lang="en-US" sz="2800" dirty="0">
                <a:solidFill>
                  <a:srgbClr val="2F5CAC"/>
                </a:solidFill>
              </a:rPr>
            </a:br>
            <a:r>
              <a:rPr lang="en-US" sz="2800" dirty="0">
                <a:solidFill>
                  <a:srgbClr val="2F5CAC"/>
                </a:solidFill>
              </a:rPr>
              <a:t>with Classroom Examples</a:t>
            </a:r>
          </a:p>
        </p:txBody>
      </p:sp>
      <p:pic>
        <p:nvPicPr>
          <p:cNvPr id="4" name="Picture 3" descr="Image of Observable Behavior L1;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51408" y="1176043"/>
            <a:ext cx="9020175" cy="1838325"/>
          </a:xfrm>
          <a:prstGeom prst="rect">
            <a:avLst/>
          </a:prstGeom>
        </p:spPr>
      </p:pic>
      <p:graphicFrame>
        <p:nvGraphicFramePr>
          <p:cNvPr id="7" name="Table 6" descr="Image of classroom example L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59217798"/>
              </p:ext>
            </p:extLst>
          </p:nvPr>
        </p:nvGraphicFramePr>
        <p:xfrm>
          <a:off x="785796" y="3080673"/>
          <a:ext cx="10308189" cy="2872045"/>
        </p:xfrm>
        <a:graphic>
          <a:graphicData uri="http://schemas.openxmlformats.org/drawingml/2006/table">
            <a:tbl>
              <a:tblPr firstRow="1" bandRow="1">
                <a:tableStyleId>{D7AC3CCA-C797-4891-BE02-D94E43425B78}</a:tableStyleId>
              </a:tblPr>
              <a:tblGrid>
                <a:gridCol w="1814185">
                  <a:extLst>
                    <a:ext uri="{9D8B030D-6E8A-4147-A177-3AD203B41FA5}">
                      <a16:colId xmlns:a16="http://schemas.microsoft.com/office/drawing/2014/main" val="20000"/>
                    </a:ext>
                  </a:extLst>
                </a:gridCol>
                <a:gridCol w="1674563">
                  <a:extLst>
                    <a:ext uri="{9D8B030D-6E8A-4147-A177-3AD203B41FA5}">
                      <a16:colId xmlns:a16="http://schemas.microsoft.com/office/drawing/2014/main" val="20001"/>
                    </a:ext>
                  </a:extLst>
                </a:gridCol>
                <a:gridCol w="1729649">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52530">
                  <a:extLst>
                    <a:ext uri="{9D8B030D-6E8A-4147-A177-3AD203B41FA5}">
                      <a16:colId xmlns:a16="http://schemas.microsoft.com/office/drawing/2014/main" val="20005"/>
                    </a:ext>
                  </a:extLst>
                </a:gridCol>
              </a:tblGrid>
              <a:tr h="1378525">
                <a:tc>
                  <a:txBody>
                    <a:bodyPr/>
                    <a:lstStyle/>
                    <a:p>
                      <a:r>
                        <a:rPr lang="en-US" sz="2400" dirty="0"/>
                        <a:t>Elementary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teacher shows a picture of a dog, says the initial sound for “d,” and then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dog to an identical picture after teacher shows the dog picture and makes the sound for “d.”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“dog” and “duck.”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graphic organizer indicating they have the same initial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“d” sound and the final “g” sound after hearing the word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“cat/cat” as the same, and “cat/cap”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361317">
                <a:tc>
                  <a:txBody>
                    <a:bodyPr/>
                    <a:lstStyle/>
                    <a:p>
                      <a:r>
                        <a:rPr lang="en-US" sz="2400"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the teacher shows a picture of a rat, says the initial sound for “r,” then “rat.”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rat to an identical picture after teacher shows the rat picture and makes the sound for “r.”</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 cards “bat” and “rat.”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 graphic organizer indicating they have the same final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“r” sound and the final “t” sound after hearing the word “rat.”</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“rat/rat” as the same, and “rat/mat”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9</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359754845"/>
      </p:ext>
    </p:extLst>
  </p:cSld>
  <p:clrMapOvr>
    <a:masterClrMapping/>
  </p:clrMapOvr>
  <mc:AlternateContent xmlns:mc="http://schemas.openxmlformats.org/markup-compatibility/2006" xmlns:p14="http://schemas.microsoft.com/office/powerpoint/2010/main">
    <mc:Choice Requires="p14">
      <p:transition spd="med" p14:dur="700" advClick="0" advTm="15345">
        <p:fade/>
      </p:transition>
    </mc:Choice>
    <mc:Fallback xmlns="">
      <p:transition spd="med" advClick="0" advTm="15345">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listeningdomain_final script"/>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3az1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LdrP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3az1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3az1Tic1LFW0DAACcDAAAIQAAAHVuaXZlcnNhbC9mbGFzaF9za2luX3NldHRpbmdzLnhtbJVX227iMBB971cg9r1saXdppRSJW6Vq2bbasrw7yQAWjh3ZDl3+fsexkziQNLSoEp45x57L8bgN1J7y3gGkooI/9of98VWvF0SZlMD1CpKUEQ29kCh4jh/7T3+Xy/7AQgQT8h20pnyrjKWw9SgCw0xrwa8jwTXuc82FTAjrj7895T/BIEd2sQSGdSlnQyKojvkxvJ/OL6K4M+6mo/nsoY0QiSQl/LgUW3Edkmi/lSLjsQnt1nzaaLtjCpJRvu+MiFGlnzUktZgWN4vhYngZJZWgFJiQHuaT4eRnJ4uREFiZ/eju/m5yIac66vPGnNAOVFGd00bD0e3oro2Wki3UizxbzG/mt+14jrvXu/JpXJag4Z/uzBzFfwT5pc1FmqVf0UgqxdYU9IQzMp9ODhMkxuuHhPmD+XQSTELmoE5BKkZjbIOQsZXid/NpA7fV0n31h0Rg7rYU7M004WR6GIWEDMZaZhAMipX1qZ34eM00XiYYbwhTCPBNFegNM3wjmSq2qdsq3B/4oDz2QM5QIdaCZQnMbLwesG6v8LPZNJ8rHrQ0efFJOJzhPGOFfMGqniE9Y4V8N8165ex4Bj/1WE4hhylxvfy8+OgFTnBZlKtYFV5z0tJccuUd7QwFJhExjHNVrWgCpmnBILfZkAZnMQWcHOiWaHyWfhtceMyTUcHgxOGE1iyrQFPNoEltkcikwmDQvXbZOmE1eCzFvhtqopew0QW6bqyaYh4LvxxmWde52+DQdEZZN7vuaXxKHvsJkXuQKyGY6vccD68fHmIf5XOGGdb4lIJ85htxIYcLDf7+eZxtYGFv4KVwojWJdgmG1JZBWVHb2Ob+Be7YpsbyLAlBLlAPFApB1m0Wt6PbHcNfvabwAXGd0OK0TL3D7Tihpd49gxMAEBntivbbhfUkGdOUwQGKkeIZ8oTbMgsUqr8pX6Mup75Kbl+QoxtAlUz8AVt3NBDWGFUzw3q6R7smocrzqs2TYrJXIddmfTEjjVT9063BCam2M/qbCoitqlWTZFq8ayKLYlZrlzw5wITTJJ8/6NClZJo8lsOESF1ZcmcR8Jm9CsE8WeVmZYYNnjaKmbLjYRMl95yO2BXezjGjifkTzZ+wuf3KewN+wTEURMYvJaT2KDS4LRvTxFczH9g46pNUBwPPZPtTdgK/438l4/9QSwMEFAACAAgAt2s9U7HlsC96BAAAZRYAACYAAAB1bml2ZXJzYWwvaHRtbF9wdWJsaXNoaW5nX3NldHRpbmdzLnhtbN1YW0/bSBR+51eMvOpjYy7lUuQE0cSIqCFJY9MWrVZoYk/iWcYzrmccmj7tr9kf1l+yZzzBEAhhgkgr9gGBj8/5zv2CvaPvKUMTkksqeN3Zqm06iPBIxJSP6855ePL2wEFSYR5jJjipO1w46Kix4WXFkFGZBEQpYJUIYLg8zFTdSZTKDl33+vq6RmWW67eCFQrwZS0SqZvlRBKuSO5mDE/hl5pmRDozBAsA+EkFn4k1NjYQ8gzSmYgLRhCNwXJOtVOYnaqUOa7hGuLoapyLgsdNwUSO8vGw7vzR9FtbrZ0bHoPUoinhOiSyAURNVoc4jqk2ArOA/iAoIXScgLX77xx0TWOV1J2dzW0NA+zuQ5gS3LiONUxTQAy4muGnROEYK2wejUJFvit5QzCkeMpxSqMQ3iDtf91phZdBp93yL7u90A8uT8OzjrFhBaHQ/xquIBS2w46/Cr8tfLN31j/uXlx+8T8E7dBOxelF3x902t2Pl2Gv1wnb/VspyMJcED13PsoeZEMUeUSqIHsqKdIhx5RBXd8LvSQKOoPhfExCcUIh8yPMJHHQ3xkZfyowo2oKDbQJDXRFSHYsMxKpgU513VF5QZxbOAMIhkH+qzrafV/V0f7BnOuu0X7r1kIrPWiLDPNpR4zFLzZ9a3evsn17b2+58YvM9LBSOEqgWcCf0jbPvUu6YaN6bOBI0Ql0Irnn5ahgLCiyTOSqoa0uVd8lViY8AuONBJ/Lun5GQ8HiKmAkHZK4i1Oovf4Jd9AICpJB7HoZ4SjAHMYYVRDPqJKQxVAqqsrxdTLjPs4pZghGFMxZgs6CB/GNEpzLuQqsUqmHR9T4sysUkX+Z6BrSo6wBo6BF94EV/xdRsBhNRYEYvQI5gaBNihT+Sgi6O8DQKBdpSWVYKiRLNRNKrkl8ZKPoAlSkBUjqimBEGQ3fCvoDDclI5IBL8ASmP9CpNPi1lYAzLOUtKL6x8Y0ZS+1uy//6RjuI4wnm0YrgUJ8kzdRa8PEUcaFu5CAcES4kKZMS07h8Z+Nb7flpqFoE8vxC2ZjDlzQtGH5J+Cogd6DXmPL1aFkl8U9aYK02wZOy0XXzltDQ4hRSYjDhRQSDkPLZSLUAjDBHgrMpwhFsV6nHxoSKQgLFDAgDLZ9voZGHMi2fxnDsgcY8JrkV5ObW9s673b39g/eHNffnP/++XSo0uzv6DGt15vBoPnoM2UndO4meEFpyGD0hueQ8eiB7IvJUl3j8wNzFZ6KFeLsb+oPjZtj+3A4vFgCUcX+47TxXr97Fm7g8SO4t4uHv28SBfzxonqKBH5x3wuDQpvq6AhpdRQnU70j/M2Ij0zsPIYu+FbxOlg1jf+B/tgKEtFk1qp3abs/K4Y82XANzmvTvnCVWJsCqGZvRCcuG0ZRC2b6KwWHVic+aOa+j+xfe4XRp+5uBsabuJziPkrVVziueyL8vJ//jSC+sfrlo+6GApFQL/aI1+GJBn49a4J+1P/Q6rbWGj9rF71XU7MuGzzxVn8/mvpd57sKvmRtAn/803Nj4D1BLAwQUAAIACAC3az1Tmu3EP7oBAAB4BgAAHwAAAHVuaXZlcnNhbC9odG1sX3NraW5fc2V0dGluZ3MuanONlFFPwjAQx9/9FGS+GiIDnfgGDBMSH0z0zfjQjWMsdL2mLVMkfHfXgdptV2V9Wf/79X+963r7i171BGnQu+/t6/d6/tSc1xpYzagtXDV17tELqwea50t4yQvguYCghZTfS3/kwy9BGQeiNk12z9ZWO34B2i8rxrWLS8JCEZomtJLQ3gntg9A+G4mdkjom5FQ52RqDop+iMCBMX6AqWM0Elw/14+bXgrEE9Q+6Yik0TG/Cu2nsJX8dR9Mono1dLsVCMrF7xAz7CUs3mcKtWJ7iD+1w6fVOgqrOe+MLy3NtFgaKduD5YB7OQz8pFWgNp7jjeBJObkmYswS4m1A0uhtN/kAbxt2Ctugy17n5pqMwGkYjl5Ysg06VZvN4EA+bmKi8OtXsBD9yBj6MLxnJ2Q7UOVYot/KMA5QKM1uRLhrZQaIc2TIX2ZGLx3aQnN2stfX9G3XD6Ceolj9/xbUdLtMpRuOaYeuarYkLWvh6yxmNwZCXW7eiPhIrvR2t3beQACUFluReTLvR2PlrlTVTG1AviLxqnfZMQFe9BNRCrNAKzBiWrotKq7J5c/sEp4KnlMh9rbQGj9u8OHwBUEsDBBQAAgAIALdrPVOUE7MiaQAAAG4AAAAcAAAAdW5pdmVyc2FsL2xvY2FsX3NldHRpbmdzLnhtbA3MMQ6DMAxA0Z1TWN4p7daBwMZWltIDWMRFkRwbkYDg9mT7w9Nv+zMKHLylYOrw9XgisM7mgy4Of9NQvxFSJvUkpuxQDaHvqlZsJvlyzgUmWIUu3iaOJTKPFIscdhGo4VNe/8Aem666AVBLAwQUAAIACAC4az1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LhrPVMM4l9nTwAAAGwAAAAbAAAAdW5pdmVyc2FsL3VuaXZlcnNhbC5wbmcueG1ss7GvyM1RKEstKs7Mz7NVMtQzULK34+WyKShKLctMLVeosFUysjTQM4AAJYVKoBojBLc8M6UkAyhkYG6OEMxIzUzPKLFVsjCwgAvqAw0FAFBLAQIAABQAAgAIAHBIFk82YVgCRwMAAOEJAAAUAAAAAAAAAAEAAAAAAAAAAAB1bml2ZXJzYWwvcGxheWVyLnhtbFBLAQIAABQAAgAIALdrPVOQSSYlKAUAAPYTAAAdAAAAAAAAAAEAAAAAAHkDAAB1bml2ZXJzYWwvY29tbW9uX21lc3NhZ2VzLmxuZ1BLAQIAABQAAgAIALdrPVNzanLmpQAAAIIBAAAuAAAAAAAAAAEAAAAAANwIAAB1bml2ZXJzYWwvcGxheWJhY2tfYW5kX25hdmlnYXRpb25fc2V0dGluZ3MueG1sUEsBAgAAFAACAAgAt2s9U3na1VmABAAA2xYAACcAAAAAAAAAAQAAAAAAzQkAAHVuaXZlcnNhbC9mbGFzaF9wdWJsaXNoaW5nX3NldHRpbmdzLnhtbFBLAQIAABQAAgAIALdrPVOJzUsVbQMAAJwMAAAhAAAAAAAAAAEAAAAAAJIOAAB1bml2ZXJzYWwvZmxhc2hfc2tpbl9zZXR0aW5ncy54bWxQSwECAAAUAAIACAC3az1TseWwL3oEAABlFgAAJgAAAAAAAAABAAAAAAA+EgAAdW5pdmVyc2FsL2h0bWxfcHVibGlzaGluZ19zZXR0aW5ncy54bWxQSwECAAAUAAIACAC3az1Tmu3EP7oBAAB4BgAAHwAAAAAAAAABAAAAAAD8FgAAdW5pdmVyc2FsL2h0bWxfc2tpbl9zZXR0aW5ncy5qc1BLAQIAABQAAgAIALdrPVOUE7MiaQAAAG4AAAAcAAAAAAAAAAEAAAAAAPMYAAB1bml2ZXJzYWwvbG9jYWxfc2V0dGluZ3MueG1sUEsBAgAAFAACAAgAuGs9U1tzVfMBLwAAkFcAABcAAAAAAAAAAAAAAAAAlhkAAHVuaXZlcnNhbC91bml2ZXJzYWwucG5nUEsBAgAAFAACAAgAuGs9UwziX2dPAAAAbAAAABsAAAAAAAAAAQAAAAAAzEgAAHVuaXZlcnNhbC91bml2ZXJzYWwucG5nLnhtbFBLBQYAAAAACgAKAAYDAABUSQAAAAA="/>
  <p:tag name="ISPRING_CURRENT_PLAYER_ID" val="universal"/>
  <p:tag name="ISPRING_UUID" val="{AC0A1512-A0C5-4A72-A61B-30ABC5A41E0A}"/>
  <p:tag name="ISPRING_RESOURCE_FOLDER" val="C:\Users\marimi\Desktop\Texas\2021-2022 Texas\TELPAS Alternate 2022\TELPAS Alt_Listening\2022_telpasalternatelisteningdomain_final script\"/>
  <p:tag name="ISPRING_PRESENTATION_PATH" val="C:\Users\marimi\Desktop\Texas\2021-2022 Texas\TELPAS Alternate 2022\TELPAS Alt_Listening\2022_telpasalternatelisteningdomain_final script.pptx"/>
  <p:tag name="ISPRING_PROJECT_VERSION" val="9.3"/>
  <p:tag name="ISPRING_PROJECT_FOLDER_UPDATED" val="1"/>
  <p:tag name="ISPRING_SCREEN_RECS_UPDATED" val="C:\Users\marimi\Desktop\Texas\2021-2022 Texas\TELPAS Alternate 2022\TELPAS Alt_Listening\2022_telpasalternatelisteningdomain_final script\"/>
  <p:tag name="ISPRING_FIRST_PUBLISH" val="1"/>
  <p:tag name="FLASHSPRING_ZOOM_TAG" val="66"/>
  <p:tag name="ISPRING_PRESENTATION_INFO_2" val="&lt;?xml version=&quot;1.0&quot; encoding=&quot;UTF-8&quot; standalone=&quot;no&quot; ?&gt;&#10;&lt;presentation2&gt;&#10;&#10;  &lt;slides&gt;&#10;    &lt;slide id=&quot;{23A5CF01-4E1B-4021-87BD-18DAA5D3D357}&quot; pptId=&quot;256&quot;/&gt;&#10;    &lt;slide id=&quot;{8D5ABC62-8B6D-4D94-B652-95EB0DC6B04B}&quot; pptId=&quot;318&quot;/&gt;&#10;    &lt;slide id=&quot;{CE589A31-3195-41A6-B815-DC228AE97F8C}&quot; pptId=&quot;319&quot;/&gt;&#10;    &lt;slide id=&quot;{C566FA1B-C1F0-4829-8EB5-72CFAAFAF8E5}&quot; pptId=&quot;301&quot;/&gt;&#10;    &lt;slide id=&quot;{9EC32EB4-2DD2-4097-A9CE-B83B54B64F4B}&quot; pptId=&quot;261&quot;/&gt;&#10;    &lt;slide id=&quot;{F6F2F3A9-9E84-4196-BC06-917B6F527997}&quot; pptId=&quot;262&quot;/&gt;&#10;    &lt;slide id=&quot;{52D0E3AE-4048-43AA-BD2D-06FC74849218}&quot; pptId=&quot;283&quot;/&gt;&#10;    &lt;slide id=&quot;{75C049E9-93C5-4ADB-A581-7F03E2F85600}&quot; pptId=&quot;280&quot;/&gt;&#10;    &lt;slide id=&quot;{E0205123-4B16-499C-BADF-86AD43A452F4}&quot; pptId=&quot;308&quot;/&gt;&#10;    &lt;slide id=&quot;{34A1CB20-4C99-4661-A792-8A94C8463BB6}&quot; pptId=&quot;309&quot;/&gt;&#10;    &lt;slide id=&quot;{1CEDD6A2-6ACB-4F76-AE14-7ACE6FD66CBA}&quot; pptId=&quot;310&quot;/&gt;&#10;    &lt;slide id=&quot;{A1CFE013-1859-48B3-99B1-C7D956792A16}&quot; pptId=&quot;311&quot;/&gt;&#10;    &lt;slide id=&quot;{7145872A-7776-4F39-822B-4989F0CCA0BB}&quot; pptId=&quot;312&quot;/&gt;&#10;    &lt;slide id=&quot;{F295E8C2-C764-4FAE-9391-0A6CFDE664C7}&quot; pptId=&quot;313&quot;/&gt;&#10;    &lt;slide id=&quot;{D595CB50-4651-4796-BEBA-48AFA3E89928}&quot; pptId=&quot;314&quot;/&gt;&#10;    &lt;slide id=&quot;{4694784C-2332-4022-B013-1B6964F6D7E0}&quot; pptId=&quot;315&quot;/&gt;&#10;    &lt;slide id=&quot;{B1B00B1D-A1D2-4B1A-A39F-2ED0A9ACCB55}&quot; pptId=&quot;316&quot;/&gt;&#10;    &lt;slide id=&quot;{36682C83-4D1D-4931-AC99-E4BAC7199900}&quot; pptId=&quot;317&quot;/&gt;&#10;    &lt;slide id=&quot;{6524E8FD-82BB-4D1B-BCB4-8617B1CBF134}&quot; pptId=&quot;320&quot;/&gt;&#10;    &lt;slide id=&quot;{D7E7ABE2-FDE3-4030-AFD2-BB0CF92AC286}&quot; pptId=&quot;297&quot;/&gt;&#10;    &lt;slide id=&quot;{F3F7195B-37C0-43A5-96A5-82AEF37635FC}&quot; pptId=&quot;282&quot;/&gt;&#10;    &lt;slide id=&quot;{1FFB5214-B532-4786-B5A7-AB43CA8A1A85}&quot; pptId=&quot;302&quot;/&gt;&#10;    &lt;slide id=&quot;{78E956CA-000A-47FD-8306-1E0EE2BAACC3}&quot; pptId=&quot;303&quot;/&gt;&#10;    &lt;slide id=&quot;{C3FFF93A-B385-43E3-ACE7-7DE4962515E7}&quot; pptId=&quot;306&quot;/&gt;&#10;    &lt;slide id=&quot;{C5C02728-ACCB-4FEE-9638-9A241EA17ED3}&quot; pptId=&quot;307&quot;/&gt;&#10;    &lt;slide id=&quot;{5EDC5414-0666-418C-91D5-E34B71766328}&quot; pptId=&quot;277&quot;/&gt;&#10;    &lt;slide id=&quot;{9A5A953E-8DB5-41A4-A1B8-8EE9C9C5F058}&quot; pptId=&quot;274&quot;/&gt;&#10;    &lt;slide id=&quot;{12D110A1-962A-4626-AAF2-63D53FD8355F}&quot; pptId=&quot;295&quot;/&gt;&#10;    &lt;slide id=&quot;{F9036BE0-584F-4366-9EFD-3C300398AC70}&quot; pptId=&quot;296&quot;/&gt;&#10;    &lt;slide id=&quot;{4A9E3183-200F-4EDF-9A88-F14C4B91954D}&quot; pptId=&quot;299&quot;/&gt;&#10;    &lt;slide id=&quot;{61EE3EEB-303B-43FE-89CD-991538F888E6}&quot; pptId=&quot;298&quot;/&gt;&#10;  &lt;/slides&gt;&#10;&#10;  &lt;narration&gt;&#10;    &lt;audioTracks&gt;&#10;      &lt;audioTrack muted=&quot;false&quot; name=&quot;Audio 1&quot; resource=&quot;abc2fe12&quot; slideId=&quot;{23A5CF01-4E1B-4021-87BD-18DAA5D3D357}&quot; startTime=&quot;0&quot; volume=&quot;1&quot;&gt;&#10;        &lt;audio channels=&quot;1&quot; format=&quot;s16&quot; sampleRate=&quot;44100&quot;/&gt;&#10;      &lt;/audioTrack&gt;&#10;      &lt;audioTrack muted=&quot;false&quot; name=&quot;Audio 2&quot; resource=&quot;94214328&quot; slideId=&quot;{8D5ABC62-8B6D-4D94-B652-95EB0DC6B04B}&quot; startTime=&quot;0&quot; stepIndex=&quot;0&quot; volume=&quot;1&quot;&gt;&#10;        &lt;audio channels=&quot;1&quot; format=&quot;s16&quot; sampleRate=&quot;44100&quot;/&gt;&#10;      &lt;/audioTrack&gt;&#10;      &lt;audioTrack muted=&quot;false&quot; name=&quot;Audio 3&quot; resource=&quot;d8f0d27a&quot; slideId=&quot;{CE589A31-3195-41A6-B815-DC228AE97F8C}&quot; startTime=&quot;0&quot; stepIndex=&quot;0&quot; volume=&quot;1&quot;&gt;&#10;        &lt;audio channels=&quot;1&quot; format=&quot;s16&quot; sampleRate=&quot;44100&quot;/&gt;&#10;      &lt;/audioTrack&gt;&#10;      &lt;audioTrack muted=&quot;false&quot; name=&quot;Audio 4&quot; resource=&quot;b0887fc7&quot; slideId=&quot;{C566FA1B-C1F0-4829-8EB5-72CFAAFAF8E5}&quot; startTime=&quot;0&quot; stepIndex=&quot;0&quot; volume=&quot;1&quot;&gt;&#10;        &lt;audio channels=&quot;1&quot; format=&quot;s16&quot; sampleRate=&quot;44100&quot;/&gt;&#10;      &lt;/audioTrack&gt;&#10;      &lt;audioTrack muted=&quot;false&quot; name=&quot;Audio 7&quot; resource=&quot;d4cd6591&quot; slideId=&quot;{52D0E3AE-4048-43AA-BD2D-06FC74849218}&quot; startTime=&quot;0&quot; stepIndex=&quot;0&quot; volume=&quot;1&quot;&gt;&#10;        &lt;audio channels=&quot;1&quot; format=&quot;s16&quot; sampleRate=&quot;44100&quot;/&gt;&#10;      &lt;/audioTrack&gt;&#10;      &lt;audioTrack muted=&quot;false&quot; name=&quot;Audio 8&quot; resource=&quot;4ffa5d71&quot; slideId=&quot;{75C049E9-93C5-4ADB-A581-7F03E2F85600}&quot; startTime=&quot;0&quot; stepIndex=&quot;0&quot; volume=&quot;1&quot;&gt;&#10;        &lt;audio channels=&quot;1&quot; format=&quot;s16&quot; sampleRate=&quot;44100&quot;/&gt;&#10;      &lt;/audioTrack&gt;&#10;      &lt;audioTrack muted=&quot;false&quot; name=&quot;Audio 9&quot; resource=&quot;1d8815f5&quot; slideId=&quot;{E0205123-4B16-499C-BADF-86AD43A452F4}&quot; startTime=&quot;0&quot; stepIndex=&quot;0&quot; volume=&quot;1&quot;&gt;&#10;        &lt;audio channels=&quot;1&quot; format=&quot;s16&quot; sampleRate=&quot;44100&quot;/&gt;&#10;      &lt;/audioTrack&gt;&#10;      &lt;audioTrack muted=&quot;false&quot; name=&quot;Audio 10&quot; resource=&quot;86ea55ab&quot; slideId=&quot;{34A1CB20-4C99-4661-A792-8A94C8463BB6}&quot; startTime=&quot;1&quot; stepIndex=&quot;0&quot; volume=&quot;1&quot;&gt;&#10;        &lt;audio channels=&quot;1&quot; format=&quot;s16&quot; sampleRate=&quot;44100&quot;/&gt;&#10;      &lt;/audioTrack&gt;&#10;      &lt;audioTrack muted=&quot;false&quot; name=&quot;Audio 11&quot; resource=&quot;7727d930&quot; slideId=&quot;{6524E8FD-82BB-4D1B-BCB4-8617B1CBF134}&quot; startTime=&quot;0&quot; stepIndex=&quot;0&quot; volume=&quot;1&quot;&gt;&#10;        &lt;audio channels=&quot;1&quot; format=&quot;s16&quot; sampleRate=&quot;44100&quot;/&gt;&#10;      &lt;/audioTrack&gt;&#10;      &lt;audioTrack muted=&quot;false&quot; name=&quot;Audio 12&quot; resource=&quot;8ffa7660&quot; slideId=&quot;{D7E7ABE2-FDE3-4030-AFD2-BB0CF92AC286}&quot; startTime=&quot;0&quot; stepIndex=&quot;0&quot; volume=&quot;1&quot;&gt;&#10;        &lt;audio channels=&quot;1&quot; format=&quot;s16&quot; sampleRate=&quot;44100&quot;/&gt;&#10;      &lt;/audioTrack&gt;&#10;      &lt;audioTrack muted=&quot;false&quot; name=&quot;Audio 13&quot; resource=&quot;c0233892&quot; slideId=&quot;{F3F7195B-37C0-43A5-96A5-82AEF37635FC}&quot; startTime=&quot;0&quot; stepIndex=&quot;0&quot; volume=&quot;1&quot;&gt;&#10;        &lt;audio channels=&quot;1&quot; format=&quot;s16&quot; sampleRate=&quot;44100&quot;/&gt;&#10;      &lt;/audioTrack&gt;&#10;      &lt;audioTrack muted=&quot;false&quot; name=&quot;Audio 14&quot; resource=&quot;c6f73364&quot; slideId=&quot;{1FFB5214-B532-4786-B5A7-AB43CA8A1A85}&quot; startTime=&quot;0&quot; stepIndex=&quot;0&quot; volume=&quot;1&quot;&gt;&#10;        &lt;audio channels=&quot;1&quot; format=&quot;s16&quot; sampleRate=&quot;44100&quot;/&gt;&#10;      &lt;/audioTrack&gt;&#10;      &lt;audioTrack muted=&quot;false&quot; name=&quot;Audio 15&quot; resource=&quot;dcfeb2f3&quot; slideId=&quot;{78E956CA-000A-47FD-8306-1E0EE2BAACC3}&quot; startTime=&quot;0&quot; stepIndex=&quot;0&quot; volume=&quot;1&quot;&gt;&#10;        &lt;audio channels=&quot;1&quot; format=&quot;s16&quot; sampleRate=&quot;44100&quot;/&gt;&#10;      &lt;/audioTrack&gt;&#10;      &lt;audioTrack muted=&quot;false&quot; name=&quot;Audio 17&quot; resource=&quot;ccec3b74&quot; slideId=&quot;{C5C02728-ACCB-4FEE-9638-9A241EA17ED3}&quot; startTime=&quot;0&quot; stepIndex=&quot;0&quot; volume=&quot;1&quot;&gt;&#10;        &lt;audio channels=&quot;1&quot; format=&quot;s16&quot; sampleRate=&quot;44100&quot;/&gt;&#10;      &lt;/audioTrack&gt;&#10;      &lt;audioTrack muted=&quot;false&quot; name=&quot;Audio 19&quot; resource=&quot;9352e30b&quot; slideId=&quot;{9A5A953E-8DB5-41A4-A1B8-8EE9C9C5F058}&quot; startTime=&quot;0&quot; stepIndex=&quot;0&quot; volume=&quot;1&quot;&gt;&#10;        &lt;audio channels=&quot;1&quot; format=&quot;s16&quot; sampleRate=&quot;44100&quot;/&gt;&#10;      &lt;/audioTrack&gt;&#10;      &lt;audioTrack muted=&quot;false&quot; name=&quot;Audio 20&quot; resource=&quot;0fdb4f2a&quot; slideId=&quot;{12D110A1-962A-4626-AAF2-63D53FD8355F}&quot; startTime=&quot;0&quot; stepIndex=&quot;0&quot; volume=&quot;1&quot;&gt;&#10;        &lt;audio channels=&quot;1&quot; format=&quot;s16&quot; sampleRate=&quot;44100&quot;/&gt;&#10;      &lt;/audioTrack&gt;&#10;      &lt;audioTrack muted=&quot;false&quot; name=&quot;Audio 21&quot; resource=&quot;aa1a4c96&quot; slideId=&quot;{F9036BE0-584F-4366-9EFD-3C300398AC70}&quot; startTime=&quot;1&quot; stepIndex=&quot;0&quot; volume=&quot;1&quot;&gt;&#10;        &lt;audio channels=&quot;1&quot; format=&quot;s16&quot; sampleRate=&quot;44100&quot;/&gt;&#10;      &lt;/audioTrack&gt;&#10;      &lt;audioTrack muted=&quot;false&quot; name=&quot;Contact Info&quot; resource=&quot;36c8b976&quot; slideId=&quot;{4A9E3183-200F-4EDF-9A88-F14C4B91954D}&quot; startTime=&quot;0&quot; stepIndex=&quot;0&quot; volume=&quot;1&quot;&gt;&#10;        &lt;audio channels=&quot;1&quot; format=&quot;fltp&quot; sampleRate=&quot;44100&quot;/&gt;&#10;      &lt;/audioTrack&gt;&#10;      &lt;audioTrack muted=&quot;false&quot; name=&quot;Disclaimer&quot; resource=&quot;57c85ddc&quot; slideId=&quot;{61EE3EEB-303B-43FE-89CD-991538F888E6}&quot; startTime=&quot;0&quot; stepIndex=&quot;0&quot; volume=&quot;1&quot;&gt;&#10;        &lt;audio channels=&quot;1&quot; format=&quot;fltp&quot; sampleRate=&quot;44100&quot;/&gt;&#10;      &lt;/audioTrack&gt;&#10;      &lt;audioTrack muted=&quot;false&quot; name=&quot;Audio 22&quot; resource=&quot;b57fffba&quot; slideId=&quot;{9EC32EB4-2DD2-4097-A9CE-B83B54B64F4B}&quot; startTime=&quot;365&quot; stepIndex=&quot;0&quot; volume=&quot;1&quot;&gt;&#10;        &lt;audio channels=&quot;1&quot; format=&quot;s16&quot; sampleRate=&quot;44100&quot;/&gt;&#10;      &lt;/audioTrack&gt;&#10;      &lt;audioTrack muted=&quot;false&quot; name=&quot;Audio 23&quot; resource=&quot;fa21c280&quot; slideId=&quot;{F6F2F3A9-9E84-4196-BC06-917B6F527997}&quot; startTime=&quot;0&quot; stepIndex=&quot;0&quot; volume=&quot;1&quot;&gt;&#10;        &lt;audio channels=&quot;1&quot; format=&quot;s16&quot; sampleRate=&quot;44100&quot;/&gt;&#10;      &lt;/audioTrack&gt;&#10;      &lt;audioTrack muted=&quot;false&quot; name=&quot;Audio 24&quot; resource=&quot;18dc05ce&quot; slideId=&quot;{5EDC5414-0666-418C-91D5-E34B71766328}&quot; startTime=&quot;0&quot; stepIndex=&quot;0&quot; volume=&quot;1&quot;&gt;&#10;        &lt;audio channels=&quot;1&quot; format=&quot;s16&quot; sampleRate=&quot;44100&quot;/&gt;&#10;      &lt;/audioTrack&gt;&#10;      &lt;audioTrack muted=&quot;false&quot; name=&quot;TELPAS Alt Listening_Slide 24_2&quot; resource=&quot;7899aa91&quot; slideId=&quot;{C3FFF93A-B385-43E3-ACE7-7DE4962515E7}&quot; startTime=&quot;0&quot; stepIndex=&quot;0&quot; volume=&quot;1&quot;&gt;&#10;        &lt;audio channels=&quot;2&quot; format=&quot;fltp&quot; sampleRate=&quot;44100&quot;/&gt;&#10;      &lt;/audioTrack&gt;&#10;    &lt;/audioTracks&gt;&#10;    &lt;videoTracks/&gt;&#10;  &lt;/narration&gt;&#10;&#10;&lt;/presentation2&gt;&#10;"/>
  <p:tag name="ISPRING_LMS_API_VERSION" val="SCORM 1.2"/>
  <p:tag name="ISPRING_ULTRA_SCORM_COURCE_TITLE" val="TELPAS Alternate Listening Domain"/>
  <p:tag name="ISPRING_ULTRA_SCORM_COURSE_ID" val="B78C4D3F-DEFB-4A8B-9C79-D90DB44BCAE3"/>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Listen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345"/>
  <p:tag name="ISPRING_SLIDE_ID_2" val="{E0205123-4B16-499C-BADF-86AD43A452F4}"/>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410"/>
  <p:tag name="ISPRING_SLIDE_ID_2" val="{34A1CB20-4C99-4661-A792-8A94C8463BB6}"/>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44"/>
  <p:tag name="ISPRING_SLIDE_ID_2" val="{1CEDD6A2-6ACB-4F76-AE14-7ACE6FD66CBA}"/>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A1CFE013-1859-48B3-99B1-C7D956792A16}"/>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7145872A-7776-4F39-822B-4989F0CCA0BB}"/>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F295E8C2-C764-4FAE-9391-0A6CFDE664C7}"/>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D595CB50-4651-4796-BEBA-48AFA3E89928}"/>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4694784C-2332-4022-B013-1B6964F6D7E0}"/>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B1B00B1D-A1D2-4B1A-A39F-2ED0A9ACCB55}"/>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36682C83-4D1D-4931-AC99-E4BAC71999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5.845"/>
  <p:tag name="ISPRING_SLIDE_ID_2" val="{23A5CF01-4E1B-4021-87BD-18DAA5D3D357}"/>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43"/>
  <p:tag name="ISPRING_SLIDE_ID_2" val="{6524E8FD-82BB-4D1B-BCB4-8617B1CBF134}"/>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09"/>
  <p:tag name="ISPRING_SLIDE_ID_2" val="{D7E7ABE2-FDE3-4030-AFD2-BB0CF92AC286}"/>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0.342"/>
  <p:tag name="ISPRING_SLIDE_ID_2" val="{F3F7195B-37C0-43A5-96A5-82AEF37635FC}"/>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09"/>
  <p:tag name="ISPRING_SLIDE_ID_2" val="{1FFB5214-B532-4786-B5A7-AB43CA8A1A85}"/>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377"/>
  <p:tag name="ISPRING_SLIDE_ID_2" val="{78E956CA-000A-47FD-8306-1E0EE2BAACC3}"/>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6.081"/>
  <p:tag name="ISPRING_SLIDE_ID_2" val="{C3FFF93A-B385-43E3-ACE7-7DE4962515E7}"/>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1.544"/>
  <p:tag name="ISPRING_SLIDE_ID_2" val="{C5C02728-ACCB-4FEE-9638-9A241EA17ED3}"/>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275"/>
  <p:tag name="ISPRING_SLIDE_ID_2" val="{5EDC5414-0666-418C-91D5-E34B71766328}"/>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526"/>
  <p:tag name="ISPRING_SLIDE_ID_2" val="{9A5A953E-8DB5-41A4-A1B8-8EE9C9C5F058}"/>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923"/>
  <p:tag name="ISPRING_SLIDE_ID_2" val="{12D110A1-962A-4626-AAF2-63D53FD8355F}"/>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718"/>
  <p:tag name="ISPRING_SLIDE_ID_2" val="{8D5ABC62-8B6D-4D94-B652-95EB0DC6B04B}"/>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941"/>
  <p:tag name="ISPRING_SLIDE_ID_2" val="{F9036BE0-584F-4366-9EFD-3C300398AC70}"/>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4A9E3183-200F-4EDF-9A88-F14C4B91954D}"/>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61EE3EEB-303B-43FE-89CD-991538F888E6}"/>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9.991"/>
  <p:tag name="ISPRING_SLIDE_ID_2" val="{CE589A31-3195-41A6-B815-DC228AE97F8C}"/>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77"/>
  <p:tag name="ISPRING_SLIDE_ID_2" val="{C566FA1B-C1F0-4829-8EB5-72CFAAFAF8E5}"/>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622"/>
  <p:tag name="ISPRING_SLIDE_ID_2" val="{9EC32EB4-2DD2-4097-A9CE-B83B54B64F4B}"/>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789"/>
  <p:tag name="ISPRING_SLIDE_ID_2" val="{F6F2F3A9-9E84-4196-BC06-917B6F527997}"/>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9.227"/>
  <p:tag name="ISPRING_SLIDE_ID_2" val="{52D0E3AE-4048-43AA-BD2D-06FC74849218}"/>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071"/>
  <p:tag name="ISPRING_SLIDE_ID_2" val="{75C049E9-93C5-4ADB-A581-7F03E2F85600}"/>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56B4A4-54F4-4DE1-948A-8D1070011381}">
  <ds:schemaRefs>
    <ds:schemaRef ds:uri="http://schemas.microsoft.com/sharepoint/v3/contenttype/forms"/>
  </ds:schemaRefs>
</ds:datastoreItem>
</file>

<file path=customXml/itemProps2.xml><?xml version="1.0" encoding="utf-8"?>
<ds:datastoreItem xmlns:ds="http://schemas.openxmlformats.org/officeDocument/2006/customXml" ds:itemID="{82E4A1EA-9025-446A-9A5B-0D2D21DA7E64}">
  <ds:schemaRefs>
    <ds:schemaRef ds:uri="53af226d-ba0a-4b77-ace2-7e16defb8490"/>
    <ds:schemaRef ds:uri="ae29a606-394f-4645-b323-fcb10b24d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4E46FF-88D8-4A87-B919-43F25659653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17276</TotalTime>
  <Words>4188</Words>
  <Application>Microsoft Office PowerPoint</Application>
  <PresentationFormat>Widescreen</PresentationFormat>
  <Paragraphs>337</Paragraphs>
  <Slides>31</Slides>
  <Notes>31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Arial</vt:lpstr>
      <vt:lpstr>Calibri</vt:lpstr>
      <vt:lpstr>Calibri (Body)</vt:lpstr>
      <vt:lpstr>Calibri Light</vt:lpstr>
      <vt:lpstr>Corbel</vt:lpstr>
      <vt:lpstr>Open Sans</vt:lpstr>
      <vt:lpstr>Open Sans (Headings)</vt:lpstr>
      <vt:lpstr>Open Sans Light</vt:lpstr>
      <vt:lpstr>Open Sans Semibold</vt:lpstr>
      <vt:lpstr>Wingdings</vt:lpstr>
      <vt:lpstr>Main Title Slides</vt:lpstr>
      <vt:lpstr>Section Titles</vt:lpstr>
      <vt:lpstr>TEA Main Slide</vt:lpstr>
      <vt:lpstr>TEA Opener - Blank</vt:lpstr>
      <vt:lpstr>TELPAS Alternate Listening Domain</vt:lpstr>
      <vt:lpstr>Purpose of this TELPAS Alternate Training</vt:lpstr>
      <vt:lpstr>Alternate Proficiency Level Descriptors</vt:lpstr>
      <vt:lpstr>Alternate Proficiency Level Descriptors: Listening </vt:lpstr>
      <vt:lpstr>What are Observable Behaviors?</vt:lpstr>
      <vt:lpstr>Observable Behaviors and the Glossary</vt:lpstr>
      <vt:lpstr>Observable Behaviors with Classroom Examples</vt:lpstr>
      <vt:lpstr>Using the Classroom Examples</vt:lpstr>
      <vt:lpstr>Observable Behavior L1. Distinguishing Sounds  with Classroom Examples</vt:lpstr>
      <vt:lpstr>Observable Behavior L2. Understanding Conjunctions with Classroom Examples</vt:lpstr>
      <vt:lpstr>Observable Behavior L3. Using Vocabulary  with Classroom Examples</vt:lpstr>
      <vt:lpstr>Observable Behavior L4. Understanding Media with Classroom Examples</vt:lpstr>
      <vt:lpstr>Observable Behavior L5. Understanding the General Meaning with Classroom Examples</vt:lpstr>
      <vt:lpstr>Observable Behavior L6. Understanding the Main Points with Classroom Examples</vt:lpstr>
      <vt:lpstr>Observable Behavior L7. Identifying Important Details  with Classroom Examples</vt:lpstr>
      <vt:lpstr>Observable Behavior L8. Following Directions with Classroom Examples</vt:lpstr>
      <vt:lpstr>Observable Behavior L9. Retelling with Classroom Examples</vt:lpstr>
      <vt:lpstr>Observable Behavior L10. Responding to Questions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 </vt:lpstr>
      <vt:lpstr>Example of Rating a Student “On the Border”: Nela </vt:lpstr>
      <vt:lpstr>Example of Rating a Student “On the Border”: George </vt:lpstr>
      <vt:lpstr>Alternate Response Modes</vt:lpstr>
      <vt:lpstr>Allowable Response Modes for the Listening Domain</vt:lpstr>
      <vt:lpstr>Prompting Versus Leading </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Listening Domain</dc:title>
  <dc:creator>Ponti, Tony</dc:creator>
  <cp:lastModifiedBy>Cavazos, Esmeralda</cp:lastModifiedBy>
  <cp:revision>361</cp:revision>
  <cp:lastPrinted>2018-11-28T22:20:10Z</cp:lastPrinted>
  <dcterms:created xsi:type="dcterms:W3CDTF">2018-06-13T19:57:15Z</dcterms:created>
  <dcterms:modified xsi:type="dcterms:W3CDTF">2021-10-22T13:09:18Z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