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93" r:id="rId5"/>
    <p:sldMasterId id="2147483709" r:id="rId6"/>
    <p:sldMasterId id="2147483678" r:id="rId7"/>
  </p:sldMasterIdLst>
  <p:notesMasterIdLst>
    <p:notesMasterId r:id="rId39"/>
  </p:notesMasterIdLst>
  <p:handoutMasterIdLst>
    <p:handoutMasterId r:id="rId40"/>
  </p:handoutMasterIdLst>
  <p:sldIdLst>
    <p:sldId id="256" r:id="rId8"/>
    <p:sldId id="258" r:id="rId9"/>
    <p:sldId id="300" r:id="rId10"/>
    <p:sldId id="301" r:id="rId11"/>
    <p:sldId id="261" r:id="rId12"/>
    <p:sldId id="262" r:id="rId13"/>
    <p:sldId id="283" r:id="rId14"/>
    <p:sldId id="280" r:id="rId15"/>
    <p:sldId id="308" r:id="rId16"/>
    <p:sldId id="309" r:id="rId17"/>
    <p:sldId id="310" r:id="rId18"/>
    <p:sldId id="311" r:id="rId19"/>
    <p:sldId id="312" r:id="rId20"/>
    <p:sldId id="313" r:id="rId21"/>
    <p:sldId id="314" r:id="rId22"/>
    <p:sldId id="315" r:id="rId23"/>
    <p:sldId id="316" r:id="rId24"/>
    <p:sldId id="317" r:id="rId25"/>
    <p:sldId id="318" r:id="rId26"/>
    <p:sldId id="297" r:id="rId27"/>
    <p:sldId id="282" r:id="rId28"/>
    <p:sldId id="302" r:id="rId29"/>
    <p:sldId id="303" r:id="rId30"/>
    <p:sldId id="306" r:id="rId31"/>
    <p:sldId id="307" r:id="rId32"/>
    <p:sldId id="277" r:id="rId33"/>
    <p:sldId id="274" r:id="rId34"/>
    <p:sldId id="295" r:id="rId35"/>
    <p:sldId id="296" r:id="rId36"/>
    <p:sldId id="319" r:id="rId37"/>
    <p:sldId id="298" r:id="rId38"/>
  </p:sldIdLst>
  <p:sldSz cx="12192000" cy="6858000"/>
  <p:notesSz cx="7010400" cy="9236075"/>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nan, Kim" initials="BK" lastIdx="1" clrIdx="0">
    <p:extLst>
      <p:ext uri="{19B8F6BF-5375-455C-9EA6-DF929625EA0E}">
        <p15:presenceInfo xmlns:p15="http://schemas.microsoft.com/office/powerpoint/2012/main" userId="S-1-5-21-424224527-328161685-9522986-9792" providerId="AD"/>
      </p:ext>
    </p:extLst>
  </p:cmAuthor>
  <p:cmAuthor id="2" name="Neumeyer, Lois" initials="NL" lastIdx="1" clrIdx="1">
    <p:extLst>
      <p:ext uri="{19B8F6BF-5375-455C-9EA6-DF929625EA0E}">
        <p15:presenceInfo xmlns:p15="http://schemas.microsoft.com/office/powerpoint/2012/main" userId="S::Lois.Neumeyer@tea.texas.gov::42eeb8a1-fe1e-47ab-9c42-3597be87e866" providerId="AD"/>
      </p:ext>
    </p:extLst>
  </p:cmAuthor>
  <p:cmAuthor id="3" name="Cavazos, Esmeralda" initials="CE" lastIdx="1" clrIdx="2">
    <p:extLst>
      <p:ext uri="{19B8F6BF-5375-455C-9EA6-DF929625EA0E}">
        <p15:presenceInfo xmlns:p15="http://schemas.microsoft.com/office/powerpoint/2012/main" userId="S::Esmeralda.Cavazos@tea.texas.gov::a8123084-e289-4fb0-a260-dfc91aed33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3E26"/>
    <a:srgbClr val="4472C4"/>
    <a:srgbClr val="3C6EBE"/>
    <a:srgbClr val="2F5CAC"/>
    <a:srgbClr val="44546A"/>
    <a:srgbClr val="2038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44" autoAdjust="0"/>
    <p:restoredTop sz="83138" autoAdjust="0"/>
  </p:normalViewPr>
  <p:slideViewPr>
    <p:cSldViewPr snapToGrid="0">
      <p:cViewPr varScale="1">
        <p:scale>
          <a:sx n="52" d="100"/>
          <a:sy n="52" d="100"/>
        </p:scale>
        <p:origin x="1196" y="40"/>
      </p:cViewPr>
      <p:guideLst/>
    </p:cSldViewPr>
  </p:slideViewPr>
  <p:outlineViewPr>
    <p:cViewPr>
      <p:scale>
        <a:sx n="33" d="100"/>
        <a:sy n="33" d="100"/>
      </p:scale>
      <p:origin x="0" y="-19482"/>
    </p:cViewPr>
  </p:outlineViewPr>
  <p:notesTextViewPr>
    <p:cViewPr>
      <p:scale>
        <a:sx n="1" d="1"/>
        <a:sy n="1" d="1"/>
      </p:scale>
      <p:origin x="0" y="0"/>
    </p:cViewPr>
  </p:notesTextViewPr>
  <p:sorterViewPr>
    <p:cViewPr varScale="1">
      <p:scale>
        <a:sx n="100" d="100"/>
        <a:sy n="100" d="100"/>
      </p:scale>
      <p:origin x="0" y="-6468"/>
    </p:cViewPr>
  </p:sorterViewPr>
  <p:notesViewPr>
    <p:cSldViewPr snapToGrid="0">
      <p:cViewPr>
        <p:scale>
          <a:sx n="100" d="100"/>
          <a:sy n="100" d="100"/>
        </p:scale>
        <p:origin x="1842" y="-6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commentAuthors" Target="commentAuthor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handoutMaster" Target="handoutMasters/handoutMaster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0D8B08-2753-44B2-850A-4F64B2435EE3}"/>
              </a:ext>
            </a:extLst>
          </p:cNvPr>
          <p:cNvSpPr>
            <a:spLocks noGrp="1"/>
          </p:cNvSpPr>
          <p:nvPr>
            <p:ph type="hdr" sz="quarter"/>
          </p:nvPr>
        </p:nvSpPr>
        <p:spPr>
          <a:xfrm>
            <a:off x="0" y="1"/>
            <a:ext cx="3037840" cy="463696"/>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2B3D249-3F79-4A8B-8E7A-35AF0D38AECF}"/>
              </a:ext>
            </a:extLst>
          </p:cNvPr>
          <p:cNvSpPr>
            <a:spLocks noGrp="1"/>
          </p:cNvSpPr>
          <p:nvPr>
            <p:ph type="dt" sz="quarter" idx="1"/>
          </p:nvPr>
        </p:nvSpPr>
        <p:spPr>
          <a:xfrm>
            <a:off x="3970938" y="1"/>
            <a:ext cx="3037840" cy="463696"/>
          </a:xfrm>
          <a:prstGeom prst="rect">
            <a:avLst/>
          </a:prstGeom>
        </p:spPr>
        <p:txBody>
          <a:bodyPr vert="horz" lIns="91440" tIns="45720" rIns="91440" bIns="45720" rtlCol="0"/>
          <a:lstStyle>
            <a:lvl1pPr algn="r">
              <a:defRPr sz="1200"/>
            </a:lvl1pPr>
          </a:lstStyle>
          <a:p>
            <a:fld id="{BB3C9B4E-595F-41DA-BD33-0904867F8A0E}" type="datetimeFigureOut">
              <a:rPr lang="en-US" smtClean="0"/>
              <a:t>10/22/2021</a:t>
            </a:fld>
            <a:endParaRPr lang="en-US"/>
          </a:p>
        </p:txBody>
      </p:sp>
      <p:sp>
        <p:nvSpPr>
          <p:cNvPr id="4" name="Footer Placeholder 3">
            <a:extLst>
              <a:ext uri="{FF2B5EF4-FFF2-40B4-BE49-F238E27FC236}">
                <a16:creationId xmlns:a16="http://schemas.microsoft.com/office/drawing/2014/main" id="{A24EB69C-CF49-423B-A242-4029B868EB84}"/>
              </a:ext>
            </a:extLst>
          </p:cNvPr>
          <p:cNvSpPr>
            <a:spLocks noGrp="1"/>
          </p:cNvSpPr>
          <p:nvPr>
            <p:ph type="ftr" sz="quarter" idx="2"/>
          </p:nvPr>
        </p:nvSpPr>
        <p:spPr>
          <a:xfrm>
            <a:off x="0" y="8772379"/>
            <a:ext cx="3037840" cy="46369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DCC08DF-6A7A-4DED-B64F-2E297129443C}"/>
              </a:ext>
            </a:extLst>
          </p:cNvPr>
          <p:cNvSpPr>
            <a:spLocks noGrp="1"/>
          </p:cNvSpPr>
          <p:nvPr>
            <p:ph type="sldNum" sz="quarter" idx="3"/>
          </p:nvPr>
        </p:nvSpPr>
        <p:spPr>
          <a:xfrm>
            <a:off x="3970938" y="8772379"/>
            <a:ext cx="3037840" cy="463696"/>
          </a:xfrm>
          <a:prstGeom prst="rect">
            <a:avLst/>
          </a:prstGeom>
        </p:spPr>
        <p:txBody>
          <a:bodyPr vert="horz" lIns="91440" tIns="45720" rIns="91440" bIns="45720" rtlCol="0" anchor="b"/>
          <a:lstStyle>
            <a:lvl1pPr algn="r">
              <a:defRPr sz="1200"/>
            </a:lvl1pPr>
          </a:lstStyle>
          <a:p>
            <a:fld id="{34BB2160-73A8-42C7-A50A-01F6C0AA7EB7}" type="slidenum">
              <a:rPr lang="en-US" smtClean="0"/>
              <a:t>‹#›</a:t>
            </a:fld>
            <a:endParaRPr lang="en-US"/>
          </a:p>
        </p:txBody>
      </p:sp>
    </p:spTree>
    <p:extLst>
      <p:ext uri="{BB962C8B-B14F-4D97-AF65-F5344CB8AC3E}">
        <p14:creationId xmlns:p14="http://schemas.microsoft.com/office/powerpoint/2010/main" val="4946181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3408"/>
          </a:xfrm>
          <a:prstGeom prst="rect">
            <a:avLst/>
          </a:prstGeom>
        </p:spPr>
        <p:txBody>
          <a:bodyPr vert="horz" lIns="92307" tIns="46153" rIns="92307" bIns="46153" rtlCol="0"/>
          <a:lstStyle>
            <a:lvl1pPr algn="l">
              <a:defRPr sz="1200"/>
            </a:lvl1pPr>
          </a:lstStyle>
          <a:p>
            <a:endParaRPr lang="en-US"/>
          </a:p>
        </p:txBody>
      </p:sp>
      <p:sp>
        <p:nvSpPr>
          <p:cNvPr id="3" name="Date Placeholder 2"/>
          <p:cNvSpPr>
            <a:spLocks noGrp="1"/>
          </p:cNvSpPr>
          <p:nvPr>
            <p:ph type="dt" idx="1"/>
          </p:nvPr>
        </p:nvSpPr>
        <p:spPr>
          <a:xfrm>
            <a:off x="3970939" y="1"/>
            <a:ext cx="3037840" cy="463408"/>
          </a:xfrm>
          <a:prstGeom prst="rect">
            <a:avLst/>
          </a:prstGeom>
        </p:spPr>
        <p:txBody>
          <a:bodyPr vert="horz" lIns="92307" tIns="46153" rIns="92307" bIns="46153" rtlCol="0"/>
          <a:lstStyle>
            <a:lvl1pPr algn="r">
              <a:defRPr sz="1200"/>
            </a:lvl1pPr>
          </a:lstStyle>
          <a:p>
            <a:fld id="{DE4E8AEC-DDDE-49E0-B8B1-BDE8B364A8B2}" type="datetimeFigureOut">
              <a:rPr lang="en-US" smtClean="0"/>
              <a:t>10/22/2021</a:t>
            </a:fld>
            <a:endParaRPr lang="en-US"/>
          </a:p>
        </p:txBody>
      </p:sp>
      <p:sp>
        <p:nvSpPr>
          <p:cNvPr id="4" name="Slide Image Placeholder 3"/>
          <p:cNvSpPr>
            <a:spLocks noGrp="1" noRot="1" noChangeAspect="1"/>
          </p:cNvSpPr>
          <p:nvPr>
            <p:ph type="sldImg" idx="2"/>
          </p:nvPr>
        </p:nvSpPr>
        <p:spPr>
          <a:xfrm>
            <a:off x="735013" y="1154113"/>
            <a:ext cx="5540375" cy="3116262"/>
          </a:xfrm>
          <a:prstGeom prst="rect">
            <a:avLst/>
          </a:prstGeom>
          <a:noFill/>
          <a:ln w="12700">
            <a:solidFill>
              <a:prstClr val="black"/>
            </a:solidFill>
          </a:ln>
        </p:spPr>
        <p:txBody>
          <a:bodyPr vert="horz" lIns="92307" tIns="46153" rIns="92307" bIns="46153" rtlCol="0" anchor="ctr"/>
          <a:lstStyle/>
          <a:p>
            <a:endParaRPr lang="en-US"/>
          </a:p>
        </p:txBody>
      </p:sp>
      <p:sp>
        <p:nvSpPr>
          <p:cNvPr id="5" name="Notes Placeholder 4"/>
          <p:cNvSpPr>
            <a:spLocks noGrp="1"/>
          </p:cNvSpPr>
          <p:nvPr>
            <p:ph type="body" sz="quarter" idx="3"/>
          </p:nvPr>
        </p:nvSpPr>
        <p:spPr>
          <a:xfrm>
            <a:off x="701040" y="4444861"/>
            <a:ext cx="5608320" cy="3636704"/>
          </a:xfrm>
          <a:prstGeom prst="rect">
            <a:avLst/>
          </a:prstGeom>
        </p:spPr>
        <p:txBody>
          <a:bodyPr vert="horz" lIns="92307" tIns="46153" rIns="92307" bIns="4615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70"/>
            <a:ext cx="3037840" cy="463407"/>
          </a:xfrm>
          <a:prstGeom prst="rect">
            <a:avLst/>
          </a:prstGeom>
        </p:spPr>
        <p:txBody>
          <a:bodyPr vert="horz" lIns="92307" tIns="46153" rIns="92307" bIns="46153"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772670"/>
            <a:ext cx="3037840" cy="463407"/>
          </a:xfrm>
          <a:prstGeom prst="rect">
            <a:avLst/>
          </a:prstGeom>
        </p:spPr>
        <p:txBody>
          <a:bodyPr vert="horz" lIns="92307" tIns="46153" rIns="92307" bIns="46153" rtlCol="0" anchor="b"/>
          <a:lstStyle>
            <a:lvl1pPr algn="r">
              <a:defRPr sz="1200"/>
            </a:lvl1pPr>
          </a:lstStyle>
          <a:p>
            <a:fld id="{A60C0484-98EB-471E-9866-4A193670F9DD}" type="slidenum">
              <a:rPr lang="en-US" smtClean="0"/>
              <a:t>‹#›</a:t>
            </a:fld>
            <a:endParaRPr lang="en-US"/>
          </a:p>
        </p:txBody>
      </p:sp>
    </p:spTree>
    <p:extLst>
      <p:ext uri="{BB962C8B-B14F-4D97-AF65-F5344CB8AC3E}">
        <p14:creationId xmlns:p14="http://schemas.microsoft.com/office/powerpoint/2010/main" val="2687016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1</a:t>
            </a:fld>
            <a:endParaRPr lang="en-US"/>
          </a:p>
        </p:txBody>
      </p:sp>
    </p:spTree>
    <p:extLst>
      <p:ext uri="{BB962C8B-B14F-4D97-AF65-F5344CB8AC3E}">
        <p14:creationId xmlns:p14="http://schemas.microsoft.com/office/powerpoint/2010/main" val="3751470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10</a:t>
            </a:fld>
            <a:endParaRPr lang="en-US" altLang="en-US"/>
          </a:p>
        </p:txBody>
      </p:sp>
    </p:spTree>
    <p:extLst>
      <p:ext uri="{BB962C8B-B14F-4D97-AF65-F5344CB8AC3E}">
        <p14:creationId xmlns:p14="http://schemas.microsoft.com/office/powerpoint/2010/main" val="3182381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11</a:t>
            </a:fld>
            <a:endParaRPr lang="en-US" altLang="en-US"/>
          </a:p>
        </p:txBody>
      </p:sp>
    </p:spTree>
    <p:extLst>
      <p:ext uri="{BB962C8B-B14F-4D97-AF65-F5344CB8AC3E}">
        <p14:creationId xmlns:p14="http://schemas.microsoft.com/office/powerpoint/2010/main" val="3811536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12</a:t>
            </a:fld>
            <a:endParaRPr lang="en-US" altLang="en-US"/>
          </a:p>
        </p:txBody>
      </p:sp>
    </p:spTree>
    <p:extLst>
      <p:ext uri="{BB962C8B-B14F-4D97-AF65-F5344CB8AC3E}">
        <p14:creationId xmlns:p14="http://schemas.microsoft.com/office/powerpoint/2010/main" val="3216539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13</a:t>
            </a:fld>
            <a:endParaRPr lang="en-US" altLang="en-US"/>
          </a:p>
        </p:txBody>
      </p:sp>
    </p:spTree>
    <p:extLst>
      <p:ext uri="{BB962C8B-B14F-4D97-AF65-F5344CB8AC3E}">
        <p14:creationId xmlns:p14="http://schemas.microsoft.com/office/powerpoint/2010/main" val="18599758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14</a:t>
            </a:fld>
            <a:endParaRPr lang="en-US" altLang="en-US"/>
          </a:p>
        </p:txBody>
      </p:sp>
    </p:spTree>
    <p:extLst>
      <p:ext uri="{BB962C8B-B14F-4D97-AF65-F5344CB8AC3E}">
        <p14:creationId xmlns:p14="http://schemas.microsoft.com/office/powerpoint/2010/main" val="2817260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15</a:t>
            </a:fld>
            <a:endParaRPr lang="en-US" altLang="en-US"/>
          </a:p>
        </p:txBody>
      </p:sp>
    </p:spTree>
    <p:extLst>
      <p:ext uri="{BB962C8B-B14F-4D97-AF65-F5344CB8AC3E}">
        <p14:creationId xmlns:p14="http://schemas.microsoft.com/office/powerpoint/2010/main" val="3076264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16</a:t>
            </a:fld>
            <a:endParaRPr lang="en-US" altLang="en-US"/>
          </a:p>
        </p:txBody>
      </p:sp>
    </p:spTree>
    <p:extLst>
      <p:ext uri="{BB962C8B-B14F-4D97-AF65-F5344CB8AC3E}">
        <p14:creationId xmlns:p14="http://schemas.microsoft.com/office/powerpoint/2010/main" val="3896196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17</a:t>
            </a:fld>
            <a:endParaRPr lang="en-US" altLang="en-US"/>
          </a:p>
        </p:txBody>
      </p:sp>
    </p:spTree>
    <p:extLst>
      <p:ext uri="{BB962C8B-B14F-4D97-AF65-F5344CB8AC3E}">
        <p14:creationId xmlns:p14="http://schemas.microsoft.com/office/powerpoint/2010/main" val="42214320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18</a:t>
            </a:fld>
            <a:endParaRPr lang="en-US" altLang="en-US"/>
          </a:p>
        </p:txBody>
      </p:sp>
    </p:spTree>
    <p:extLst>
      <p:ext uri="{BB962C8B-B14F-4D97-AF65-F5344CB8AC3E}">
        <p14:creationId xmlns:p14="http://schemas.microsoft.com/office/powerpoint/2010/main" val="14096023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19</a:t>
            </a:fld>
            <a:endParaRPr lang="en-US"/>
          </a:p>
        </p:txBody>
      </p:sp>
    </p:spTree>
    <p:extLst>
      <p:ext uri="{BB962C8B-B14F-4D97-AF65-F5344CB8AC3E}">
        <p14:creationId xmlns:p14="http://schemas.microsoft.com/office/powerpoint/2010/main" val="154481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a:t>
            </a:fld>
            <a:endParaRPr lang="en-US"/>
          </a:p>
        </p:txBody>
      </p:sp>
    </p:spTree>
    <p:extLst>
      <p:ext uri="{BB962C8B-B14F-4D97-AF65-F5344CB8AC3E}">
        <p14:creationId xmlns:p14="http://schemas.microsoft.com/office/powerpoint/2010/main" val="13709434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20</a:t>
            </a:fld>
            <a:endParaRPr lang="en-US"/>
          </a:p>
        </p:txBody>
      </p:sp>
    </p:spTree>
    <p:extLst>
      <p:ext uri="{BB962C8B-B14F-4D97-AF65-F5344CB8AC3E}">
        <p14:creationId xmlns:p14="http://schemas.microsoft.com/office/powerpoint/2010/main" val="41199231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21</a:t>
            </a:fld>
            <a:endParaRPr lang="en-US"/>
          </a:p>
        </p:txBody>
      </p:sp>
    </p:spTree>
    <p:extLst>
      <p:ext uri="{BB962C8B-B14F-4D97-AF65-F5344CB8AC3E}">
        <p14:creationId xmlns:p14="http://schemas.microsoft.com/office/powerpoint/2010/main" val="14289478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22</a:t>
            </a:fld>
            <a:endParaRPr lang="en-US"/>
          </a:p>
        </p:txBody>
      </p:sp>
    </p:spTree>
    <p:extLst>
      <p:ext uri="{BB962C8B-B14F-4D97-AF65-F5344CB8AC3E}">
        <p14:creationId xmlns:p14="http://schemas.microsoft.com/office/powerpoint/2010/main" val="37713658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23</a:t>
            </a:fld>
            <a:endParaRPr lang="en-US"/>
          </a:p>
        </p:txBody>
      </p:sp>
    </p:spTree>
    <p:extLst>
      <p:ext uri="{BB962C8B-B14F-4D97-AF65-F5344CB8AC3E}">
        <p14:creationId xmlns:p14="http://schemas.microsoft.com/office/powerpoint/2010/main" val="11128165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24</a:t>
            </a:fld>
            <a:endParaRPr lang="en-US"/>
          </a:p>
        </p:txBody>
      </p:sp>
    </p:spTree>
    <p:extLst>
      <p:ext uri="{BB962C8B-B14F-4D97-AF65-F5344CB8AC3E}">
        <p14:creationId xmlns:p14="http://schemas.microsoft.com/office/powerpoint/2010/main" val="16866928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dirty="0">
                <a:solidFill>
                  <a:srgbClr val="444444"/>
                </a:solidFill>
                <a:effectLst/>
                <a:latin typeface="Calibri" panose="020F0502020204030204" pitchFamily="34" charset="0"/>
              </a:rPr>
              <a:t>​</a:t>
            </a:r>
          </a:p>
        </p:txBody>
      </p:sp>
      <p:sp>
        <p:nvSpPr>
          <p:cNvPr id="4" name="Slide Number Placeholder 3"/>
          <p:cNvSpPr>
            <a:spLocks noGrp="1"/>
          </p:cNvSpPr>
          <p:nvPr>
            <p:ph type="sldNum" sz="quarter" idx="10"/>
          </p:nvPr>
        </p:nvSpPr>
        <p:spPr/>
        <p:txBody>
          <a:bodyPr/>
          <a:lstStyle/>
          <a:p>
            <a:fld id="{A60C0484-98EB-471E-9866-4A193670F9DD}" type="slidenum">
              <a:rPr lang="en-US" smtClean="0"/>
              <a:t>25</a:t>
            </a:fld>
            <a:endParaRPr lang="en-US"/>
          </a:p>
        </p:txBody>
      </p:sp>
    </p:spTree>
    <p:extLst>
      <p:ext uri="{BB962C8B-B14F-4D97-AF65-F5344CB8AC3E}">
        <p14:creationId xmlns:p14="http://schemas.microsoft.com/office/powerpoint/2010/main" val="4120161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26</a:t>
            </a:fld>
            <a:endParaRPr lang="en-US"/>
          </a:p>
        </p:txBody>
      </p:sp>
    </p:spTree>
    <p:extLst>
      <p:ext uri="{BB962C8B-B14F-4D97-AF65-F5344CB8AC3E}">
        <p14:creationId xmlns:p14="http://schemas.microsoft.com/office/powerpoint/2010/main" val="38933950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5"/>
          </p:nvPr>
        </p:nvSpPr>
        <p:spPr/>
        <p:txBody>
          <a:bodyPr/>
          <a:lstStyle/>
          <a:p>
            <a:fld id="{A60C0484-98EB-471E-9866-4A193670F9DD}" type="slidenum">
              <a:rPr lang="en-US" smtClean="0"/>
              <a:t>27</a:t>
            </a:fld>
            <a:endParaRPr lang="en-US"/>
          </a:p>
        </p:txBody>
      </p:sp>
    </p:spTree>
    <p:extLst>
      <p:ext uri="{BB962C8B-B14F-4D97-AF65-F5344CB8AC3E}">
        <p14:creationId xmlns:p14="http://schemas.microsoft.com/office/powerpoint/2010/main" val="34871682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28</a:t>
            </a:fld>
            <a:endParaRPr lang="en-US"/>
          </a:p>
        </p:txBody>
      </p:sp>
    </p:spTree>
    <p:extLst>
      <p:ext uri="{BB962C8B-B14F-4D97-AF65-F5344CB8AC3E}">
        <p14:creationId xmlns:p14="http://schemas.microsoft.com/office/powerpoint/2010/main" val="32062985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29</a:t>
            </a:fld>
            <a:endParaRPr lang="en-US"/>
          </a:p>
        </p:txBody>
      </p:sp>
    </p:spTree>
    <p:extLst>
      <p:ext uri="{BB962C8B-B14F-4D97-AF65-F5344CB8AC3E}">
        <p14:creationId xmlns:p14="http://schemas.microsoft.com/office/powerpoint/2010/main" val="1303486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Calibri" panose="020F0502020204030204" pitchFamily="34" charset="0"/>
              <a:sym typeface=""/>
            </a:endParaRPr>
          </a:p>
        </p:txBody>
      </p:sp>
      <p:sp>
        <p:nvSpPr>
          <p:cNvPr id="4" name="Slide Number Placeholder 3"/>
          <p:cNvSpPr>
            <a:spLocks noGrp="1"/>
          </p:cNvSpPr>
          <p:nvPr>
            <p:ph type="sldNum" sz="quarter" idx="10"/>
          </p:nvPr>
        </p:nvSpPr>
        <p:spPr/>
        <p:txBody>
          <a:bodyPr/>
          <a:lstStyle/>
          <a:p>
            <a:fld id="{A60C0484-98EB-471E-9866-4A193670F9DD}" type="slidenum">
              <a:rPr lang="en-US" smtClean="0"/>
              <a:t>3</a:t>
            </a:fld>
            <a:endParaRPr lang="en-US"/>
          </a:p>
        </p:txBody>
      </p:sp>
    </p:spTree>
    <p:extLst>
      <p:ext uri="{BB962C8B-B14F-4D97-AF65-F5344CB8AC3E}">
        <p14:creationId xmlns:p14="http://schemas.microsoft.com/office/powerpoint/2010/main" val="36499346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30</a:t>
            </a:fld>
            <a:endParaRPr lang="en-US"/>
          </a:p>
        </p:txBody>
      </p:sp>
    </p:spTree>
    <p:extLst>
      <p:ext uri="{BB962C8B-B14F-4D97-AF65-F5344CB8AC3E}">
        <p14:creationId xmlns:p14="http://schemas.microsoft.com/office/powerpoint/2010/main" val="18718395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31</a:t>
            </a:fld>
            <a:endParaRPr lang="en-US"/>
          </a:p>
        </p:txBody>
      </p:sp>
    </p:spTree>
    <p:extLst>
      <p:ext uri="{BB962C8B-B14F-4D97-AF65-F5344CB8AC3E}">
        <p14:creationId xmlns:p14="http://schemas.microsoft.com/office/powerpoint/2010/main" val="879929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4</a:t>
            </a:fld>
            <a:endParaRPr lang="en-US"/>
          </a:p>
        </p:txBody>
      </p:sp>
    </p:spTree>
    <p:extLst>
      <p:ext uri="{BB962C8B-B14F-4D97-AF65-F5344CB8AC3E}">
        <p14:creationId xmlns:p14="http://schemas.microsoft.com/office/powerpoint/2010/main" val="2746989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5</a:t>
            </a:fld>
            <a:endParaRPr lang="en-US"/>
          </a:p>
        </p:txBody>
      </p:sp>
    </p:spTree>
    <p:extLst>
      <p:ext uri="{BB962C8B-B14F-4D97-AF65-F5344CB8AC3E}">
        <p14:creationId xmlns:p14="http://schemas.microsoft.com/office/powerpoint/2010/main" val="1882959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6</a:t>
            </a:fld>
            <a:endParaRPr lang="en-US"/>
          </a:p>
        </p:txBody>
      </p:sp>
    </p:spTree>
    <p:extLst>
      <p:ext uri="{BB962C8B-B14F-4D97-AF65-F5344CB8AC3E}">
        <p14:creationId xmlns:p14="http://schemas.microsoft.com/office/powerpoint/2010/main" val="3516840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0C0484-98EB-471E-9866-4A193670F9DD}" type="slidenum">
              <a:rPr lang="en-US" smtClean="0"/>
              <a:t>7</a:t>
            </a:fld>
            <a:endParaRPr lang="en-US"/>
          </a:p>
        </p:txBody>
      </p:sp>
    </p:spTree>
    <p:extLst>
      <p:ext uri="{BB962C8B-B14F-4D97-AF65-F5344CB8AC3E}">
        <p14:creationId xmlns:p14="http://schemas.microsoft.com/office/powerpoint/2010/main" val="1256699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0C0484-98EB-471E-9866-4A193670F9DD}" type="slidenum">
              <a:rPr lang="en-US" smtClean="0"/>
              <a:t>8</a:t>
            </a:fld>
            <a:endParaRPr lang="en-US"/>
          </a:p>
        </p:txBody>
      </p:sp>
    </p:spTree>
    <p:extLst>
      <p:ext uri="{BB962C8B-B14F-4D97-AF65-F5344CB8AC3E}">
        <p14:creationId xmlns:p14="http://schemas.microsoft.com/office/powerpoint/2010/main" val="254656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8188" indent="-282575">
              <a:defRPr>
                <a:solidFill>
                  <a:schemeClr val="tx1"/>
                </a:solidFill>
                <a:latin typeface="Calibri" panose="020F0502020204030204" pitchFamily="34" charset="0"/>
              </a:defRPr>
            </a:lvl2pPr>
            <a:lvl3pPr marL="1135063" indent="-227013">
              <a:defRPr>
                <a:solidFill>
                  <a:schemeClr val="tx1"/>
                </a:solidFill>
                <a:latin typeface="Calibri" panose="020F0502020204030204" pitchFamily="34" charset="0"/>
              </a:defRPr>
            </a:lvl3pPr>
            <a:lvl4pPr marL="1590675" indent="-227013">
              <a:defRPr>
                <a:solidFill>
                  <a:schemeClr val="tx1"/>
                </a:solidFill>
                <a:latin typeface="Calibri" panose="020F0502020204030204" pitchFamily="34" charset="0"/>
              </a:defRPr>
            </a:lvl4pPr>
            <a:lvl5pPr marL="2044700" indent="-227013">
              <a:defRPr>
                <a:solidFill>
                  <a:schemeClr val="tx1"/>
                </a:solidFill>
                <a:latin typeface="Calibri" panose="020F0502020204030204" pitchFamily="34" charset="0"/>
              </a:defRPr>
            </a:lvl5pPr>
            <a:lvl6pPr marL="2501900" indent="-227013" defTabSz="457200" eaLnBrk="0" fontAlgn="base" hangingPunct="0">
              <a:spcBef>
                <a:spcPct val="0"/>
              </a:spcBef>
              <a:spcAft>
                <a:spcPct val="0"/>
              </a:spcAft>
              <a:defRPr>
                <a:solidFill>
                  <a:schemeClr val="tx1"/>
                </a:solidFill>
                <a:latin typeface="Calibri" panose="020F0502020204030204" pitchFamily="34" charset="0"/>
              </a:defRPr>
            </a:lvl6pPr>
            <a:lvl7pPr marL="2959100" indent="-227013" defTabSz="457200" eaLnBrk="0" fontAlgn="base" hangingPunct="0">
              <a:spcBef>
                <a:spcPct val="0"/>
              </a:spcBef>
              <a:spcAft>
                <a:spcPct val="0"/>
              </a:spcAft>
              <a:defRPr>
                <a:solidFill>
                  <a:schemeClr val="tx1"/>
                </a:solidFill>
                <a:latin typeface="Calibri" panose="020F0502020204030204" pitchFamily="34" charset="0"/>
              </a:defRPr>
            </a:lvl7pPr>
            <a:lvl8pPr marL="3416300" indent="-227013" defTabSz="457200" eaLnBrk="0" fontAlgn="base" hangingPunct="0">
              <a:spcBef>
                <a:spcPct val="0"/>
              </a:spcBef>
              <a:spcAft>
                <a:spcPct val="0"/>
              </a:spcAft>
              <a:defRPr>
                <a:solidFill>
                  <a:schemeClr val="tx1"/>
                </a:solidFill>
                <a:latin typeface="Calibri" panose="020F0502020204030204" pitchFamily="34" charset="0"/>
              </a:defRPr>
            </a:lvl8pPr>
            <a:lvl9pPr marL="3873500" indent="-227013"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B643690-D065-48BA-804F-3251A962A9DC}" type="slidenum">
              <a:rPr lang="en-US" altLang="en-US" smtClean="0"/>
              <a:pPr fontAlgn="base">
                <a:spcBef>
                  <a:spcPct val="0"/>
                </a:spcBef>
                <a:spcAft>
                  <a:spcPct val="0"/>
                </a:spcAft>
              </a:pPr>
              <a:t>9</a:t>
            </a:fld>
            <a:endParaRPr lang="en-US" altLang="en-US"/>
          </a:p>
        </p:txBody>
      </p:sp>
    </p:spTree>
    <p:extLst>
      <p:ext uri="{BB962C8B-B14F-4D97-AF65-F5344CB8AC3E}">
        <p14:creationId xmlns:p14="http://schemas.microsoft.com/office/powerpoint/2010/main" val="3372419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EA Opener - Main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72508"/>
            <a:ext cx="9144000" cy="1455651"/>
          </a:xfrm>
          <a:prstGeom prst="rect">
            <a:avLst/>
          </a:prstGeom>
          <a:solidFill>
            <a:schemeClr val="bg1">
              <a:lumMod val="95000"/>
            </a:schemeClr>
          </a:solidFill>
        </p:spPr>
        <p:txBody>
          <a:bodyPr anchor="ctr">
            <a:normAutofit/>
          </a:bodyPr>
          <a:lstStyle>
            <a:lvl1pPr algn="ctr">
              <a:lnSpc>
                <a:spcPct val="90000"/>
              </a:lnSpc>
              <a:defRPr lang="en-US" sz="6000" b="1" kern="1200" baseline="0" dirty="0">
                <a:solidFill>
                  <a:srgbClr val="3C6EBE"/>
                </a:solidFill>
                <a:latin typeface="+mn-lt"/>
                <a:ea typeface="+mn-ea"/>
                <a:cs typeface="+mn-cs"/>
              </a:defRPr>
            </a:lvl1pPr>
          </a:lstStyle>
          <a:p>
            <a:pPr marL="0" lvl="0" indent="0" algn="ctr" defTabSz="914400" rtl="0" eaLnBrk="1" latinLnBrk="0" hangingPunct="1">
              <a:lnSpc>
                <a:spcPct val="90000"/>
              </a:lnSpc>
              <a:spcBef>
                <a:spcPts val="1000"/>
              </a:spcBef>
              <a:buFont typeface="Arial"/>
              <a:buNone/>
            </a:pPr>
            <a:r>
              <a:rPr lang="en-US" dirty="0"/>
              <a:t>Edit Master Title</a:t>
            </a:r>
          </a:p>
        </p:txBody>
      </p:sp>
      <p:sp>
        <p:nvSpPr>
          <p:cNvPr id="3"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06B7F231-C2D6-4F7C-A37D-185F48886FA9}" type="datetime1">
              <a:rPr lang="en-US" smtClean="0"/>
              <a:t>10/22/2021</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499901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6CA892-E265-4EA6-B9AB-DA4B4F23EF55}" type="datetime1">
              <a:rPr lang="en-US" smtClean="0"/>
              <a:t>10/22/2021</a:t>
            </a:fld>
            <a:endParaRPr lang="en-US"/>
          </a:p>
        </p:txBody>
      </p:sp>
      <p:sp>
        <p:nvSpPr>
          <p:cNvPr id="4" name="Footer Placeholder 3"/>
          <p:cNvSpPr>
            <a:spLocks noGrp="1"/>
          </p:cNvSpPr>
          <p:nvPr>
            <p:ph type="ftr" sz="quarter" idx="11"/>
          </p:nvPr>
        </p:nvSpPr>
        <p:spPr/>
        <p:txBody>
          <a:bodyPr/>
          <a:lstStyle/>
          <a:p>
            <a:r>
              <a:rPr lang="en-US" dirty="0"/>
              <a:t>Texas Education Agency                             2019-2020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844558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6AE773-519F-45D8-9803-E0357C5F8697}" type="datetime1">
              <a:rPr lang="en-US" smtClean="0"/>
              <a:t>10/22/2021</a:t>
            </a:fld>
            <a:endParaRPr lang="en-US"/>
          </a:p>
        </p:txBody>
      </p:sp>
      <p:sp>
        <p:nvSpPr>
          <p:cNvPr id="3" name="Footer Placeholder 2"/>
          <p:cNvSpPr>
            <a:spLocks noGrp="1"/>
          </p:cNvSpPr>
          <p:nvPr>
            <p:ph type="ftr" sz="quarter" idx="11"/>
          </p:nvPr>
        </p:nvSpPr>
        <p:spPr/>
        <p:txBody>
          <a:bodyPr/>
          <a:lstStyle/>
          <a:p>
            <a:r>
              <a:rPr lang="en-US" dirty="0"/>
              <a:t>Texas Education Agency                             2019-2020 School Year </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3104969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72508"/>
            <a:ext cx="9144000" cy="1455650"/>
          </a:xfrm>
          <a:solidFill>
            <a:schemeClr val="bg1">
              <a:lumMod val="95000"/>
            </a:schemeClr>
          </a:solidFill>
        </p:spPr>
        <p:txBody>
          <a:bodyPr anchor="ctr">
            <a:normAutofit/>
          </a:bodyPr>
          <a:lstStyle>
            <a:lvl1pPr algn="ctr">
              <a:defRPr lang="en-US" sz="6000" b="1" kern="1200" baseline="0" dirty="0">
                <a:solidFill>
                  <a:srgbClr val="3C6EBE"/>
                </a:solidFill>
                <a:latin typeface="+mn-lt"/>
                <a:ea typeface="+mn-ea"/>
                <a:cs typeface="+mn-cs"/>
              </a:defRPr>
            </a:lvl1pPr>
          </a:lstStyle>
          <a:p>
            <a:r>
              <a:rPr lang="en-US" dirty="0"/>
              <a:t>Edit Master Title</a:t>
            </a:r>
          </a:p>
        </p:txBody>
      </p:sp>
      <p:sp>
        <p:nvSpPr>
          <p:cNvPr id="3" name="Subtitle 2"/>
          <p:cNvSpPr>
            <a:spLocks noGrp="1"/>
          </p:cNvSpPr>
          <p:nvPr>
            <p:ph type="subTitle" idx="1" hasCustomPrompt="1"/>
          </p:nvPr>
        </p:nvSpPr>
        <p:spPr>
          <a:xfrm>
            <a:off x="1524000" y="4328158"/>
            <a:ext cx="9144000" cy="862820"/>
          </a:xfrm>
          <a:solidFill>
            <a:schemeClr val="bg1">
              <a:lumMod val="95000"/>
            </a:schemeClr>
          </a:solidFill>
        </p:spPr>
        <p:txBody>
          <a:bodyPr anchor="ctr">
            <a:normAutofit/>
          </a:bodyPr>
          <a:lstStyle>
            <a:lvl1pPr marL="0" indent="0" algn="ctr">
              <a:buNone/>
              <a:defRPr lang="en-US" sz="2400" b="1" kern="1200" spc="140" baseline="0" dirty="0">
                <a:solidFill>
                  <a:srgbClr val="44546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8B2F59CD-50AF-41A8-B4BA-F133DC25EC7B}" type="datetime1">
              <a:rPr lang="en-US" smtClean="0"/>
              <a:t>10/22/2021</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874608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9232F81B-1D36-4B47-B0D0-0F2B044814E4}" type="datetime1">
              <a:rPr lang="en-US" smtClean="0"/>
              <a:t>10/22/2021</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162177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Date Placeholder 4"/>
          <p:cNvSpPr>
            <a:spLocks noGrp="1"/>
          </p:cNvSpPr>
          <p:nvPr>
            <p:ph type="dt" sz="half" idx="10"/>
          </p:nvPr>
        </p:nvSpPr>
        <p:spPr/>
        <p:txBody>
          <a:bodyPr/>
          <a:lstStyle/>
          <a:p>
            <a:fld id="{D4772069-8A59-424A-B5B7-5C6454531BDA}" type="datetime1">
              <a:rPr lang="en-US" smtClean="0"/>
              <a:t>10/22/2021</a:t>
            </a:fld>
            <a:endParaRPr lang="en-US"/>
          </a:p>
        </p:txBody>
      </p:sp>
      <p:sp>
        <p:nvSpPr>
          <p:cNvPr id="6" name="Footer Placeholder 5"/>
          <p:cNvSpPr>
            <a:spLocks noGrp="1"/>
          </p:cNvSpPr>
          <p:nvPr>
            <p:ph type="ftr" sz="quarter" idx="11"/>
          </p:nvPr>
        </p:nvSpPr>
        <p:spPr/>
        <p:txBody>
          <a:bodyPr/>
          <a:lstStyle/>
          <a:p>
            <a:r>
              <a:rPr lang="en-US"/>
              <a:t>Texas Education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216337" y="1881359"/>
            <a:ext cx="4937760" cy="4023359"/>
          </a:xfrm>
        </p:spPr>
        <p:txBody>
          <a:bodyPr/>
          <a:lstStyle>
            <a:lvl1pPr marL="0" indent="0">
              <a:buNone/>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34486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146176C4-369C-4D13-94B3-08F2402103C2}" type="datetime1">
              <a:rPr lang="en-US" smtClean="0"/>
              <a:t>10/22/2021</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7371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146176C4-369C-4D13-94B3-08F2402103C2}" type="datetime1">
              <a:rPr lang="en-US" smtClean="0"/>
              <a:t>10/22/2021</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4F36A8D5-4E3D-F44C-BDB9-18FDE4DACF60}"/>
              </a:ext>
            </a:extLst>
          </p:cNvPr>
          <p:cNvSpPr>
            <a:spLocks noGrp="1"/>
          </p:cNvSpPr>
          <p:nvPr>
            <p:ph type="body" sz="quarter" idx="14" hasCustomPrompt="1"/>
          </p:nvPr>
        </p:nvSpPr>
        <p:spPr>
          <a:xfrm>
            <a:off x="838200" y="6186488"/>
            <a:ext cx="10515600" cy="261937"/>
          </a:xfrm>
        </p:spPr>
        <p:txBody>
          <a:bodyPr>
            <a:noAutofit/>
          </a:bodyPr>
          <a:lstStyle>
            <a:lvl1pPr marL="0" indent="0">
              <a:buNone/>
              <a:defRPr sz="1400"/>
            </a:lvl1pPr>
            <a:lvl5pPr marL="1828800" indent="0">
              <a:buNone/>
              <a:defRPr sz="1400"/>
            </a:lvl5pPr>
          </a:lstStyle>
          <a:p>
            <a:pPr lvl="0"/>
            <a:r>
              <a:rPr lang="en-US" dirty="0"/>
              <a:t>Fifth level</a:t>
            </a:r>
          </a:p>
        </p:txBody>
      </p:sp>
    </p:spTree>
    <p:extLst>
      <p:ext uri="{BB962C8B-B14F-4D97-AF65-F5344CB8AC3E}">
        <p14:creationId xmlns:p14="http://schemas.microsoft.com/office/powerpoint/2010/main" val="8195745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D54420D6-B928-499C-9883-4F9A98385A64}" type="datetime1">
              <a:rPr lang="en-US" smtClean="0"/>
              <a:t>10/22/2021</a:t>
            </a:fld>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0328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6CA892-E265-4EA6-B9AB-DA4B4F23EF55}" type="datetime1">
              <a:rPr lang="en-US" smtClean="0"/>
              <a:t>10/22/2021</a:t>
            </a:fld>
            <a:endParaRPr lang="en-US"/>
          </a:p>
        </p:txBody>
      </p:sp>
      <p:sp>
        <p:nvSpPr>
          <p:cNvPr id="4" name="Footer Placeholder 3"/>
          <p:cNvSpPr>
            <a:spLocks noGrp="1"/>
          </p:cNvSpPr>
          <p:nvPr>
            <p:ph type="ftr" sz="quarter" idx="11"/>
          </p:nvPr>
        </p:nvSpPr>
        <p:spPr/>
        <p:txBody>
          <a:bodyPr/>
          <a:lstStyle/>
          <a:p>
            <a:r>
              <a:rPr lang="en-US"/>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dirty="0"/>
          </a:p>
        </p:txBody>
      </p:sp>
    </p:spTree>
    <p:extLst>
      <p:ext uri="{BB962C8B-B14F-4D97-AF65-F5344CB8AC3E}">
        <p14:creationId xmlns:p14="http://schemas.microsoft.com/office/powerpoint/2010/main" val="8445589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11DA0D-3AE4-4C4C-A21C-550550809784}" type="datetime1">
              <a:rPr lang="en-US" smtClean="0"/>
              <a:t>10/22/2021</a:t>
            </a:fld>
            <a:endParaRPr lang="en-US"/>
          </a:p>
        </p:txBody>
      </p:sp>
      <p:sp>
        <p:nvSpPr>
          <p:cNvPr id="4" name="Footer Placeholder 3"/>
          <p:cNvSpPr>
            <a:spLocks noGrp="1"/>
          </p:cNvSpPr>
          <p:nvPr>
            <p:ph type="ftr" sz="quarter" idx="11"/>
          </p:nvPr>
        </p:nvSpPr>
        <p:spPr/>
        <p:txBody>
          <a:bodyPr/>
          <a:lstStyle/>
          <a:p>
            <a:r>
              <a:rPr lang="en-US"/>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dirty="0"/>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dirty="0"/>
          </a:p>
        </p:txBody>
      </p:sp>
    </p:spTree>
    <p:extLst>
      <p:ext uri="{BB962C8B-B14F-4D97-AF65-F5344CB8AC3E}">
        <p14:creationId xmlns:p14="http://schemas.microsoft.com/office/powerpoint/2010/main" val="1672284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 Opener Blank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44000" cy="1455649"/>
          </a:xfrm>
          <a:prstGeom prst="rect">
            <a:avLst/>
          </a:prstGeom>
          <a:solidFill>
            <a:schemeClr val="bg1">
              <a:lumMod val="95000"/>
            </a:schemeClr>
          </a:solidFill>
        </p:spPr>
        <p:txBody>
          <a:bodyPr anchor="ctr"/>
          <a:lstStyle>
            <a:lvl1pPr algn="ctr">
              <a:defRPr lang="en-US" sz="6000" b="1" kern="1200" baseline="0" smtClean="0">
                <a:solidFill>
                  <a:srgbClr val="3C6EBE"/>
                </a:solidFill>
                <a:latin typeface="+mn-lt"/>
                <a:ea typeface="+mn-ea"/>
                <a:cs typeface="+mn-cs"/>
              </a:defRPr>
            </a:lvl1pPr>
          </a:lstStyle>
          <a:p>
            <a:r>
              <a:rPr lang="en-US" dirty="0"/>
              <a:t>Edit Master Title</a:t>
            </a:r>
          </a:p>
        </p:txBody>
      </p:sp>
      <p:sp>
        <p:nvSpPr>
          <p:cNvPr id="7" name="Date Placeholder 6"/>
          <p:cNvSpPr>
            <a:spLocks noGrp="1"/>
          </p:cNvSpPr>
          <p:nvPr>
            <p:ph type="dt" sz="half" idx="10"/>
          </p:nvPr>
        </p:nvSpPr>
        <p:spPr/>
        <p:txBody>
          <a:bodyPr/>
          <a:lstStyle/>
          <a:p>
            <a:fld id="{498F125A-1B5E-42BC-B8CE-BE4E9832B5C1}" type="datetime1">
              <a:rPr lang="en-US" smtClean="0"/>
              <a:t>10/22/2021</a:t>
            </a:fld>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39776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433B3A-EBA2-4478-9339-FE75E6ECCB13}" type="datetime1">
              <a:rPr lang="en-US" smtClean="0"/>
              <a:t>10/22/2021</a:t>
            </a:fld>
            <a:endParaRPr lang="en-US"/>
          </a:p>
        </p:txBody>
      </p:sp>
      <p:sp>
        <p:nvSpPr>
          <p:cNvPr id="4" name="Footer Placeholder 3"/>
          <p:cNvSpPr>
            <a:spLocks noGrp="1"/>
          </p:cNvSpPr>
          <p:nvPr>
            <p:ph type="ftr" sz="quarter" idx="11"/>
          </p:nvPr>
        </p:nvSpPr>
        <p:spPr/>
        <p:txBody>
          <a:bodyPr/>
          <a:lstStyle/>
          <a:p>
            <a:r>
              <a:rPr lang="en-US"/>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dirty="0"/>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8568719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C4741E-D748-4EDA-8661-F9AA6E745AC5}" type="datetime1">
              <a:rPr lang="en-US" smtClean="0"/>
              <a:t>10/22/2021</a:t>
            </a:fld>
            <a:endParaRPr lang="en-US"/>
          </a:p>
        </p:txBody>
      </p:sp>
      <p:sp>
        <p:nvSpPr>
          <p:cNvPr id="4" name="Footer Placeholder 3"/>
          <p:cNvSpPr>
            <a:spLocks noGrp="1"/>
          </p:cNvSpPr>
          <p:nvPr>
            <p:ph type="ftr" sz="quarter" idx="11"/>
          </p:nvPr>
        </p:nvSpPr>
        <p:spPr/>
        <p:txBody>
          <a:bodyPr/>
          <a:lstStyle/>
          <a:p>
            <a:r>
              <a:rPr lang="en-US"/>
              <a:t>Texas Education Agency                             2018-2019 School Year </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dirty="0"/>
          </a:p>
        </p:txBody>
      </p:sp>
      <p:sp>
        <p:nvSpPr>
          <p:cNvPr id="11" name="Text Placeholder 10"/>
          <p:cNvSpPr>
            <a:spLocks noGrp="1"/>
          </p:cNvSpPr>
          <p:nvPr>
            <p:ph type="body" sz="quarter" idx="14"/>
          </p:nvPr>
        </p:nvSpPr>
        <p:spPr>
          <a:xfrm>
            <a:off x="518193" y="1876926"/>
            <a:ext cx="5101055" cy="4074694"/>
          </a:xfrm>
        </p:spPr>
        <p:txBody>
          <a:bodyPr/>
          <a:lstStyle>
            <a:lvl1pPr marL="0" indent="0">
              <a:buNone/>
              <a:defRPr>
                <a:solidFill>
                  <a:schemeClr val="bg1"/>
                </a:solidFill>
                <a:latin typeface="Open Sans" panose="020B0606030504020204"/>
              </a:defRPr>
            </a:lvl1pPr>
          </a:lstStyle>
          <a:p>
            <a:pPr lvl="0"/>
            <a:endParaRPr lang="en-US" dirty="0"/>
          </a:p>
        </p:txBody>
      </p:sp>
    </p:spTree>
    <p:extLst>
      <p:ext uri="{BB962C8B-B14F-4D97-AF65-F5344CB8AC3E}">
        <p14:creationId xmlns:p14="http://schemas.microsoft.com/office/powerpoint/2010/main" val="37130740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C318E4C7-DE54-4F27-A0CF-8A3B85193BD3}" type="datetime1">
              <a:rPr lang="en-US" smtClean="0"/>
              <a:t>10/22/2021</a:t>
            </a:fld>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dirty="0"/>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nSpc>
                <a:spcPct val="120000"/>
              </a:lnSpc>
              <a:buNone/>
              <a:defRPr sz="2400">
                <a:solidFill>
                  <a:schemeClr val="bg1"/>
                </a:solidFill>
                <a:latin typeface="Open Sans (Headings)"/>
              </a:defRPr>
            </a:lvl1pPr>
          </a:lstStyle>
          <a:p>
            <a:pPr lvl="0"/>
            <a:endParaRPr lang="en-US" dirty="0"/>
          </a:p>
        </p:txBody>
      </p:sp>
    </p:spTree>
    <p:extLst>
      <p:ext uri="{BB962C8B-B14F-4D97-AF65-F5344CB8AC3E}">
        <p14:creationId xmlns:p14="http://schemas.microsoft.com/office/powerpoint/2010/main" val="23033932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9C74FE10-1670-4F46-9D88-73BC15E53431}" type="datetime1">
              <a:rPr lang="en-US" smtClean="0"/>
              <a:t>10/22/2021</a:t>
            </a:fld>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dirty="0"/>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dirty="0"/>
          </a:p>
        </p:txBody>
      </p:sp>
    </p:spTree>
    <p:extLst>
      <p:ext uri="{BB962C8B-B14F-4D97-AF65-F5344CB8AC3E}">
        <p14:creationId xmlns:p14="http://schemas.microsoft.com/office/powerpoint/2010/main" val="7141248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fld id="{3C72CE4E-3BCB-4C98-BA8C-75C503BC7B80}" type="datetime1">
              <a:rPr lang="en-US" smtClean="0"/>
              <a:t>10/22/2021</a:t>
            </a:fld>
            <a:endParaRPr lang="en-US"/>
          </a:p>
        </p:txBody>
      </p:sp>
      <p:sp>
        <p:nvSpPr>
          <p:cNvPr id="8" name="Footer Placeholder 7"/>
          <p:cNvSpPr>
            <a:spLocks noGrp="1"/>
          </p:cNvSpPr>
          <p:nvPr>
            <p:ph type="ftr" sz="quarter" idx="11"/>
          </p:nvPr>
        </p:nvSpPr>
        <p:spPr/>
        <p:txBody>
          <a:bodyPr/>
          <a:lstStyle/>
          <a:p>
            <a:r>
              <a:rPr lang="en-US"/>
              <a:t>Texas Education Agency                             2018-2019 School Year </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chemeClr val="accent2"/>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chemeClr val="accent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chemeClr val="accent3">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dirty="0">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chemeClr val="accent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dirty="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dirty="0">
                <a:solidFill>
                  <a:schemeClr val="tx1">
                    <a:lumMod val="50000"/>
                    <a:lumOff val="50000"/>
                  </a:schemeClr>
                </a:solidFill>
              </a:endParaRPr>
            </a:p>
          </p:txBody>
        </p:sp>
        <p:pic>
          <p:nvPicPr>
            <p:cNvPr id="53" name="Graphic 52" title="Flag Icon"/>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6">
                    <a:lumMod val="20000"/>
                    <a:lumOff val="80000"/>
                  </a:schemeClr>
                </a:gs>
                <a:gs pos="100000">
                  <a:schemeClr val="accent6"/>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chemeClr val="accent3"/>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5">
                    <a:lumMod val="20000"/>
                    <a:lumOff val="80000"/>
                  </a:schemeClr>
                </a:gs>
                <a:gs pos="100000">
                  <a:schemeClr val="accent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40000"/>
                    <a:lumOff val="60000"/>
                  </a:schemeClr>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Q1</a:t>
              </a:r>
              <a:endParaRPr lang="en-ZA" sz="1000" dirty="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Q2</a:t>
              </a:r>
              <a:endParaRPr lang="en-ZA" sz="1000" dirty="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Q3</a:t>
              </a:r>
              <a:endParaRPr lang="en-ZA" sz="1000" dirty="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dirty="0">
                  <a:solidFill>
                    <a:schemeClr val="tx1">
                      <a:lumMod val="65000"/>
                      <a:lumOff val="35000"/>
                    </a:schemeClr>
                  </a:solidFill>
                </a:rPr>
                <a:t>Q4</a:t>
              </a:r>
              <a:endParaRPr lang="en-ZA" sz="1000" dirty="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dirty="0"/>
              <a:t>Text</a:t>
            </a:r>
          </a:p>
          <a:p>
            <a:pPr lvl="0"/>
            <a:r>
              <a:rPr lang="en-US" dirty="0"/>
              <a:t>placeholder</a:t>
            </a:r>
          </a:p>
        </p:txBody>
      </p:sp>
    </p:spTree>
    <p:extLst>
      <p:ext uri="{BB962C8B-B14F-4D97-AF65-F5344CB8AC3E}">
        <p14:creationId xmlns:p14="http://schemas.microsoft.com/office/powerpoint/2010/main" val="27717708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6AE773-519F-45D8-9803-E0357C5F8697}" type="datetime1">
              <a:rPr lang="en-US" smtClean="0"/>
              <a:t>10/22/2021</a:t>
            </a:fld>
            <a:endParaRPr lang="en-US"/>
          </a:p>
        </p:txBody>
      </p:sp>
      <p:sp>
        <p:nvSpPr>
          <p:cNvPr id="3" name="Footer Placeholder 2"/>
          <p:cNvSpPr>
            <a:spLocks noGrp="1"/>
          </p:cNvSpPr>
          <p:nvPr>
            <p:ph type="ftr" sz="quarter" idx="11"/>
          </p:nvPr>
        </p:nvSpPr>
        <p:spPr/>
        <p:txBody>
          <a:bodyPr/>
          <a:lstStyle/>
          <a:p>
            <a:r>
              <a:rPr lang="en-US"/>
              <a:t>Texas Education Agency                             2018-2019 School Year </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31049698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4" name="Rectangle 3"/>
          <p:cNvSpPr/>
          <p:nvPr userDrawn="1"/>
        </p:nvSpPr>
        <p:spPr>
          <a:xfrm>
            <a:off x="0" y="228600"/>
            <a:ext cx="12192000" cy="914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p:cNvSpPr/>
          <p:nvPr userDrawn="1"/>
        </p:nvSpPr>
        <p:spPr>
          <a:xfrm>
            <a:off x="0" y="6477000"/>
            <a:ext cx="12192000" cy="381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p:cNvSpPr/>
          <p:nvPr userDrawn="1"/>
        </p:nvSpPr>
        <p:spPr>
          <a:xfrm>
            <a:off x="0" y="1143000"/>
            <a:ext cx="12192000" cy="76200"/>
          </a:xfrm>
          <a:prstGeom prst="rect">
            <a:avLst/>
          </a:prstGeom>
          <a:solidFill>
            <a:srgbClr val="E558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Picture 1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9238" y="6477000"/>
            <a:ext cx="96996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06400" y="2057401"/>
            <a:ext cx="11176000" cy="3763963"/>
          </a:xfrm>
        </p:spPr>
        <p:txBody>
          <a:bodyPr/>
          <a:lstStyle>
            <a:lvl1pPr>
              <a:defRPr baseline="0">
                <a:solidFill>
                  <a:schemeClr val="bg2">
                    <a:lumMod val="25000"/>
                  </a:schemeClr>
                </a:solidFill>
              </a:defRPr>
            </a:lvl1pPr>
            <a:lvl2pPr>
              <a:defRPr baseline="0">
                <a:solidFill>
                  <a:schemeClr val="bg2">
                    <a:lumMod val="25000"/>
                  </a:schemeClr>
                </a:solidFill>
              </a:defRPr>
            </a:lvl2pPr>
            <a:lvl3pPr>
              <a:defRPr baseline="0">
                <a:solidFill>
                  <a:schemeClr val="bg2">
                    <a:lumMod val="25000"/>
                  </a:schemeClr>
                </a:solidFill>
              </a:defRPr>
            </a:lvl3pPr>
            <a:lvl4pPr>
              <a:defRPr baseline="0">
                <a:solidFill>
                  <a:schemeClr val="bg2">
                    <a:lumMod val="25000"/>
                  </a:schemeClr>
                </a:solidFill>
              </a:defRPr>
            </a:lvl4pPr>
            <a:lvl5pPr>
              <a:defRPr baseline="0">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228600"/>
            <a:ext cx="11074400" cy="914400"/>
          </a:xfrm>
        </p:spPr>
        <p:txBody>
          <a:bodyPr/>
          <a:lstStyle>
            <a:lvl1pPr>
              <a:defRPr baseline="0">
                <a:solidFill>
                  <a:schemeClr val="bg1"/>
                </a:solidFill>
                <a:latin typeface="Corbel" panose="020B0503020204020204" pitchFamily="34" charset="0"/>
              </a:defRPr>
            </a:lvl1pPr>
          </a:lstStyle>
          <a:p>
            <a:r>
              <a:rPr lang="en-US" dirty="0"/>
              <a:t>Click to edit Master title style</a:t>
            </a:r>
          </a:p>
        </p:txBody>
      </p:sp>
      <p:sp>
        <p:nvSpPr>
          <p:cNvPr id="8" name="Slide Number Placeholder 5"/>
          <p:cNvSpPr>
            <a:spLocks noGrp="1"/>
          </p:cNvSpPr>
          <p:nvPr>
            <p:ph type="sldNum" sz="quarter" idx="10"/>
          </p:nvPr>
        </p:nvSpPr>
        <p:spPr>
          <a:xfrm>
            <a:off x="11049000" y="6416675"/>
            <a:ext cx="609600" cy="365125"/>
          </a:xfrm>
        </p:spPr>
        <p:txBody>
          <a:bodyPr/>
          <a:lstStyle>
            <a:lvl1pPr algn="r">
              <a:defRPr sz="1400">
                <a:solidFill>
                  <a:srgbClr val="6E7073"/>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AD28E80A-06D5-4237-9537-368D312261DF}" type="slidenum">
              <a:rPr lang="en-US"/>
              <a:pPr>
                <a:defRPr/>
              </a:pPr>
              <a:t>‹#›</a:t>
            </a:fld>
            <a:endParaRPr lang="en-US" dirty="0"/>
          </a:p>
        </p:txBody>
      </p:sp>
    </p:spTree>
    <p:extLst>
      <p:ext uri="{BB962C8B-B14F-4D97-AF65-F5344CB8AC3E}">
        <p14:creationId xmlns:p14="http://schemas.microsoft.com/office/powerpoint/2010/main" val="19155237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A Opener - Blank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55714"/>
            <a:ext cx="12192000" cy="5602286"/>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262093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A Opener - Blank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16992" y="1255714"/>
            <a:ext cx="5702808" cy="5327966"/>
          </a:xfrm>
          <a:prstGeom prst="rect">
            <a:avLst/>
          </a:prstGeom>
        </p:spPr>
        <p:txBody>
          <a:bodyPr/>
          <a:lstStyle>
            <a:lvl1pPr marL="0" indent="0">
              <a:buNone/>
              <a:defRPr/>
            </a:lvl1pPr>
          </a:lstStyle>
          <a:p>
            <a:pPr lvl="0"/>
            <a:endParaRPr lang="en-US" dirty="0"/>
          </a:p>
        </p:txBody>
      </p:sp>
      <p:sp>
        <p:nvSpPr>
          <p:cNvPr id="4" name="Content Placeholder 3"/>
          <p:cNvSpPr>
            <a:spLocks noGrp="1"/>
          </p:cNvSpPr>
          <p:nvPr>
            <p:ph sz="half" idx="2"/>
          </p:nvPr>
        </p:nvSpPr>
        <p:spPr>
          <a:xfrm>
            <a:off x="6172200" y="1255713"/>
            <a:ext cx="5702808" cy="5327967"/>
          </a:xfrm>
          <a:prstGeom prst="rect">
            <a:avLst/>
          </a:prstGeom>
        </p:spPr>
        <p:txBody>
          <a:bodyPr/>
          <a:lstStyle>
            <a:lvl1pPr marL="0" indent="0">
              <a:buNone/>
              <a:defRPr/>
            </a:lvl1pPr>
          </a:lstStyle>
          <a:p>
            <a:pPr lvl="0"/>
            <a:endParaRPr lang="en-US" dirty="0"/>
          </a:p>
        </p:txBody>
      </p:sp>
    </p:spTree>
    <p:extLst>
      <p:ext uri="{BB962C8B-B14F-4D97-AF65-F5344CB8AC3E}">
        <p14:creationId xmlns:p14="http://schemas.microsoft.com/office/powerpoint/2010/main" val="3621928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EA Main - 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a:prstGeom prst="rect">
            <a:avLst/>
          </a:prstGeom>
        </p:spPr>
        <p:txBody>
          <a:bodyPr anchor="ctr">
            <a:normAutofit/>
          </a:bodyPr>
          <a:lstStyle>
            <a:lvl1pPr algn="ctr">
              <a:lnSpc>
                <a:spcPct val="90000"/>
              </a:lnSpc>
              <a:defRPr sz="6600" b="1">
                <a:solidFill>
                  <a:srgbClr val="3C6EBE"/>
                </a:solidFill>
                <a:latin typeface="Open Sans Semibold" panose="020B0606030504020204"/>
              </a:defRPr>
            </a:lvl1pPr>
          </a:lstStyle>
          <a:p>
            <a:r>
              <a:rPr lang="en-US" dirty="0"/>
              <a:t>Click to edit Master title</a:t>
            </a:r>
          </a:p>
        </p:txBody>
      </p:sp>
      <p:sp>
        <p:nvSpPr>
          <p:cNvPr id="3" name="Subtitle 2"/>
          <p:cNvSpPr>
            <a:spLocks noGrp="1"/>
          </p:cNvSpPr>
          <p:nvPr>
            <p:ph type="subTitle" idx="1" hasCustomPrompt="1"/>
          </p:nvPr>
        </p:nvSpPr>
        <p:spPr>
          <a:xfrm>
            <a:off x="1097280" y="5157370"/>
            <a:ext cx="9997440" cy="1142999"/>
          </a:xfrm>
          <a:prstGeom prst="rect">
            <a:avLst/>
          </a:prstGeom>
        </p:spPr>
        <p:txBody>
          <a:bodyPr anchor="ctr"/>
          <a:lstStyle>
            <a:lvl1pPr marL="0" indent="0" algn="ctr">
              <a:lnSpc>
                <a:spcPct val="90000"/>
              </a:lnSpc>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38200" y="6562725"/>
            <a:ext cx="2743200" cy="158750"/>
          </a:xfrm>
        </p:spPr>
        <p:txBody>
          <a:bodyPr/>
          <a:lstStyle>
            <a:lvl1pPr>
              <a:defRPr>
                <a:solidFill>
                  <a:srgbClr val="4472C4"/>
                </a:solidFill>
              </a:defRPr>
            </a:lvl1pPr>
          </a:lstStyle>
          <a:p>
            <a:fld id="{DB9BB873-638A-42E1-8D94-1A9F01C982C8}" type="datetime1">
              <a:rPr lang="en-US" smtClean="0"/>
              <a:t>10/22/2021</a:t>
            </a:fld>
            <a:endParaRPr lang="en-US"/>
          </a:p>
        </p:txBody>
      </p:sp>
      <p:sp>
        <p:nvSpPr>
          <p:cNvPr id="5" name="Footer Placeholder 4"/>
          <p:cNvSpPr>
            <a:spLocks noGrp="1"/>
          </p:cNvSpPr>
          <p:nvPr>
            <p:ph type="ftr" sz="quarter" idx="11"/>
          </p:nvPr>
        </p:nvSpPr>
        <p:spPr>
          <a:xfrm>
            <a:off x="4038600" y="6562725"/>
            <a:ext cx="4114800" cy="158750"/>
          </a:xfrm>
        </p:spPr>
        <p:txBody>
          <a:bodyPr/>
          <a:lstStyle>
            <a:lvl1pPr>
              <a:defRPr>
                <a:solidFill>
                  <a:srgbClr val="4472C4"/>
                </a:solidFill>
              </a:defRPr>
            </a:lvl1pPr>
          </a:lstStyle>
          <a:p>
            <a:r>
              <a:rPr lang="en-US"/>
              <a:t>Texas Education Agency                             2018-2019 School Year </a:t>
            </a:r>
            <a:endParaRPr lang="en-US" dirty="0"/>
          </a:p>
        </p:txBody>
      </p:sp>
      <p:sp>
        <p:nvSpPr>
          <p:cNvPr id="6" name="Slide Number Placeholder 5"/>
          <p:cNvSpPr>
            <a:spLocks noGrp="1"/>
          </p:cNvSpPr>
          <p:nvPr>
            <p:ph type="sldNum" sz="quarter" idx="12"/>
          </p:nvPr>
        </p:nvSpPr>
        <p:spPr>
          <a:xfrm>
            <a:off x="8610600" y="6562725"/>
            <a:ext cx="2743200" cy="158750"/>
          </a:xfrm>
        </p:spPr>
        <p:txBody>
          <a:bodyPr/>
          <a:lstStyle>
            <a:lvl1pPr>
              <a:defRPr>
                <a:solidFill>
                  <a:srgbClr val="4472C4"/>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565547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04505A-77B6-4FAB-BD8C-6D2BE416094E}"/>
              </a:ext>
            </a:extLst>
          </p:cNvPr>
          <p:cNvSpPr>
            <a:spLocks noGrp="1"/>
          </p:cNvSpPr>
          <p:nvPr>
            <p:ph type="dt" sz="half" idx="10"/>
          </p:nvPr>
        </p:nvSpPr>
        <p:spPr/>
        <p:txBody>
          <a:bodyPr/>
          <a:lstStyle/>
          <a:p>
            <a:fld id="{1577CF00-93AD-4A7A-A2E8-A9D0D3C6B3A4}" type="datetime1">
              <a:rPr lang="en-US" smtClean="0"/>
              <a:t>10/22/2021</a:t>
            </a:fld>
            <a:endParaRPr lang="en-US"/>
          </a:p>
        </p:txBody>
      </p:sp>
      <p:sp>
        <p:nvSpPr>
          <p:cNvPr id="3" name="Footer Placeholder 2">
            <a:extLst>
              <a:ext uri="{FF2B5EF4-FFF2-40B4-BE49-F238E27FC236}">
                <a16:creationId xmlns:a16="http://schemas.microsoft.com/office/drawing/2014/main" id="{6B268180-268A-472A-AB6C-C7F47DCC6DF7}"/>
              </a:ext>
            </a:extLst>
          </p:cNvPr>
          <p:cNvSpPr>
            <a:spLocks noGrp="1"/>
          </p:cNvSpPr>
          <p:nvPr>
            <p:ph type="ftr" sz="quarter" idx="11"/>
          </p:nvPr>
        </p:nvSpPr>
        <p:spPr/>
        <p:txBody>
          <a:bodyPr/>
          <a:lstStyle/>
          <a:p>
            <a:r>
              <a:rPr lang="en-US"/>
              <a:t>Texas Education Agency                             2018-2019 School Year </a:t>
            </a:r>
          </a:p>
        </p:txBody>
      </p:sp>
      <p:sp>
        <p:nvSpPr>
          <p:cNvPr id="4" name="Slide Number Placeholder 3">
            <a:extLst>
              <a:ext uri="{FF2B5EF4-FFF2-40B4-BE49-F238E27FC236}">
                <a16:creationId xmlns:a16="http://schemas.microsoft.com/office/drawing/2014/main" id="{C95BFDB6-F62A-4B75-908A-C01B393801D8}"/>
              </a:ext>
            </a:extLst>
          </p:cNvPr>
          <p:cNvSpPr>
            <a:spLocks noGrp="1"/>
          </p:cNvSpPr>
          <p:nvPr>
            <p:ph type="sldNum" sz="quarter" idx="12"/>
          </p:nvPr>
        </p:nvSpPr>
        <p:spPr/>
        <p:txBody>
          <a:bodyPr/>
          <a:lstStyle/>
          <a:p>
            <a:fld id="{0088AB57-2DBE-44A3-AE96-942C49E954BF}" type="slidenum">
              <a:rPr lang="en-US" smtClean="0"/>
              <a:pPr/>
              <a:t>‹#›</a:t>
            </a:fld>
            <a:endParaRPr lang="en-US"/>
          </a:p>
        </p:txBody>
      </p:sp>
    </p:spTree>
    <p:extLst>
      <p:ext uri="{BB962C8B-B14F-4D97-AF65-F5344CB8AC3E}">
        <p14:creationId xmlns:p14="http://schemas.microsoft.com/office/powerpoint/2010/main" val="1326853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A Opener -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fld id="{99D7A635-9EE0-4D66-B2B3-4472F1228039}" type="datetime1">
              <a:rPr lang="en-US" smtClean="0"/>
              <a:t>10/22/2021</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spTree>
    <p:extLst>
      <p:ext uri="{BB962C8B-B14F-4D97-AF65-F5344CB8AC3E}">
        <p14:creationId xmlns:p14="http://schemas.microsoft.com/office/powerpoint/2010/main" val="1727710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A Opener - Section titl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fld id="{C9CA979B-66B9-4620-ADC1-6EA3E4D831BD}" type="datetime1">
              <a:rPr lang="en-US" smtClean="0"/>
              <a:t>10/22/2021</a:t>
            </a:fld>
            <a:endParaRPr lang="en-US"/>
          </a:p>
        </p:txBody>
      </p:sp>
      <p:sp>
        <p:nvSpPr>
          <p:cNvPr id="6" name="Footer Placeholder 5"/>
          <p:cNvSpPr>
            <a:spLocks noGrp="1"/>
          </p:cNvSpPr>
          <p:nvPr>
            <p:ph type="ftr" sz="quarter" idx="11"/>
          </p:nvPr>
        </p:nvSpPr>
        <p:spPr/>
        <p:txBody>
          <a:bodyPr/>
          <a:lstStyle/>
          <a:p>
            <a:r>
              <a:rPr lang="en-US"/>
              <a:t>Texas Education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543154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 Opener - Section Orange/Blu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dirty="0"/>
              <a:t>Edit Section Title</a:t>
            </a:r>
          </a:p>
        </p:txBody>
      </p:sp>
      <p:sp>
        <p:nvSpPr>
          <p:cNvPr id="4" name="Date Placeholder 3"/>
          <p:cNvSpPr>
            <a:spLocks noGrp="1"/>
          </p:cNvSpPr>
          <p:nvPr>
            <p:ph type="dt" sz="half" idx="10"/>
          </p:nvPr>
        </p:nvSpPr>
        <p:spPr/>
        <p:txBody>
          <a:bodyPr/>
          <a:lstStyle/>
          <a:p>
            <a:fld id="{3345A946-EE41-4441-9C2F-1BC0301D631A}" type="datetime1">
              <a:rPr lang="en-US" smtClean="0"/>
              <a:t>10/22/2021</a:t>
            </a:fld>
            <a:endParaRPr lang="en-US"/>
          </a:p>
        </p:txBody>
      </p:sp>
      <p:sp>
        <p:nvSpPr>
          <p:cNvPr id="5" name="Footer Placeholder 4"/>
          <p:cNvSpPr>
            <a:spLocks noGrp="1"/>
          </p:cNvSpPr>
          <p:nvPr>
            <p:ph type="ftr" sz="quarter" idx="11"/>
          </p:nvPr>
        </p:nvSpPr>
        <p:spPr/>
        <p:txBody>
          <a:bodyPr/>
          <a:lstStyle/>
          <a:p>
            <a:r>
              <a:rPr lang="en-US"/>
              <a:t>Texas Education Agency                             2018-2019 School Year </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spTree>
    <p:extLst>
      <p:ext uri="{BB962C8B-B14F-4D97-AF65-F5344CB8AC3E}">
        <p14:creationId xmlns:p14="http://schemas.microsoft.com/office/powerpoint/2010/main" val="1369973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Bar - S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329051"/>
            <a:ext cx="12192000" cy="906065"/>
          </a:xfrm>
          <a:prstGeom prst="rect">
            <a:avLst/>
          </a:prstGeom>
          <a:gradFill>
            <a:gsLst>
              <a:gs pos="66000">
                <a:srgbClr val="4472C4"/>
              </a:gs>
              <a:gs pos="100000">
                <a:srgbClr val="203864"/>
              </a:gs>
            </a:gsLst>
            <a:lin ang="1800000" scaled="0"/>
          </a:gradFill>
        </p:spPr>
        <p:txBody>
          <a:bodyPr anchor="ctr"/>
          <a:lstStyle>
            <a:lvl1pPr algn="ctr">
              <a:defRPr>
                <a:solidFill>
                  <a:schemeClr val="bg1"/>
                </a:solidFill>
                <a:latin typeface="Calibri (Body)"/>
              </a:defRPr>
            </a:lvl1pPr>
          </a:lstStyle>
          <a:p>
            <a:r>
              <a:rPr lang="en-US" dirty="0"/>
              <a:t>Edit Section Title</a:t>
            </a:r>
          </a:p>
        </p:txBody>
      </p:sp>
      <p:sp>
        <p:nvSpPr>
          <p:cNvPr id="5" name="Date Placeholder 4"/>
          <p:cNvSpPr>
            <a:spLocks noGrp="1"/>
          </p:cNvSpPr>
          <p:nvPr>
            <p:ph type="dt" sz="half" idx="10"/>
          </p:nvPr>
        </p:nvSpPr>
        <p:spPr/>
        <p:txBody>
          <a:bodyPr/>
          <a:lstStyle/>
          <a:p>
            <a:fld id="{AE143C00-B076-49C2-AFDB-E231243D5247}" type="datetime1">
              <a:rPr lang="en-US" smtClean="0"/>
              <a:t>10/22/2021</a:t>
            </a:fld>
            <a:endParaRPr lang="en-US"/>
          </a:p>
        </p:txBody>
      </p:sp>
      <p:sp>
        <p:nvSpPr>
          <p:cNvPr id="6" name="Footer Placeholder 5"/>
          <p:cNvSpPr>
            <a:spLocks noGrp="1"/>
          </p:cNvSpPr>
          <p:nvPr>
            <p:ph type="ftr" sz="quarter" idx="11"/>
          </p:nvPr>
        </p:nvSpPr>
        <p:spPr/>
        <p:txBody>
          <a:bodyPr/>
          <a:lstStyle/>
          <a:p>
            <a:r>
              <a:rPr lang="en-US"/>
              <a:t>Texas Education Agency                             2018-2019 School Year </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2770126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ang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28602" y="1975259"/>
            <a:ext cx="9534796" cy="3566160"/>
          </a:xfrm>
          <a:prstGeom prst="rect">
            <a:avLst/>
          </a:prstGeom>
        </p:spPr>
        <p:txBody>
          <a:bodyPr>
            <a:normAutofit/>
          </a:bodyPr>
          <a:lstStyle>
            <a:lvl1pPr algn="ctr">
              <a:defRPr sz="6500">
                <a:solidFill>
                  <a:schemeClr val="bg1"/>
                </a:solidFill>
                <a:latin typeface="Open Sans (Headings)"/>
              </a:defRPr>
            </a:lvl1pPr>
          </a:lstStyle>
          <a:p>
            <a:r>
              <a:rPr lang="en-US" dirty="0"/>
              <a:t>Click to edit Section title</a:t>
            </a:r>
          </a:p>
        </p:txBody>
      </p:sp>
      <p:sp>
        <p:nvSpPr>
          <p:cNvPr id="4" name="Date Placeholder 3"/>
          <p:cNvSpPr>
            <a:spLocks noGrp="1"/>
          </p:cNvSpPr>
          <p:nvPr>
            <p:ph type="dt" sz="half" idx="10"/>
          </p:nvPr>
        </p:nvSpPr>
        <p:spPr>
          <a:xfrm>
            <a:off x="838200" y="6497053"/>
            <a:ext cx="2743200" cy="224422"/>
          </a:xfrm>
        </p:spPr>
        <p:txBody>
          <a:bodyPr/>
          <a:lstStyle>
            <a:lvl1pPr>
              <a:defRPr>
                <a:solidFill>
                  <a:schemeClr val="bg1"/>
                </a:solidFill>
              </a:defRPr>
            </a:lvl1pPr>
          </a:lstStyle>
          <a:p>
            <a:fld id="{A06BBF98-7B30-40F8-A92A-0B6B5E035C98}" type="datetime1">
              <a:rPr lang="en-US" smtClean="0"/>
              <a:t>10/22/2021</a:t>
            </a:fld>
            <a:endParaRPr lang="en-US"/>
          </a:p>
        </p:txBody>
      </p:sp>
      <p:sp>
        <p:nvSpPr>
          <p:cNvPr id="5" name="Footer Placeholder 4"/>
          <p:cNvSpPr>
            <a:spLocks noGrp="1"/>
          </p:cNvSpPr>
          <p:nvPr>
            <p:ph type="ftr" sz="quarter" idx="11"/>
          </p:nvPr>
        </p:nvSpPr>
        <p:spPr>
          <a:xfrm>
            <a:off x="4038600" y="6497053"/>
            <a:ext cx="4114800" cy="224422"/>
          </a:xfrm>
        </p:spPr>
        <p:txBody>
          <a:bodyPr/>
          <a:lstStyle>
            <a:lvl1pPr>
              <a:defRPr>
                <a:solidFill>
                  <a:schemeClr val="bg1"/>
                </a:solidFill>
              </a:defRPr>
            </a:lvl1pPr>
          </a:lstStyle>
          <a:p>
            <a:r>
              <a:rPr lang="en-US"/>
              <a:t>Texas Education Agency                             2018-2019 School Year </a:t>
            </a:r>
          </a:p>
        </p:txBody>
      </p:sp>
      <p:sp>
        <p:nvSpPr>
          <p:cNvPr id="6" name="Slide Number Placeholder 5"/>
          <p:cNvSpPr>
            <a:spLocks noGrp="1"/>
          </p:cNvSpPr>
          <p:nvPr>
            <p:ph type="sldNum" sz="quarter" idx="12"/>
          </p:nvPr>
        </p:nvSpPr>
        <p:spPr>
          <a:xfrm>
            <a:off x="8610600" y="6497053"/>
            <a:ext cx="2743200" cy="224422"/>
          </a:xfrm>
        </p:spPr>
        <p:txBody>
          <a:bodyPr/>
          <a:lstStyle>
            <a:lvl1pPr>
              <a:defRPr>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42011684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theme" Target="../theme/theme3.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image" Target="../media/image4.png"/><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image" Target="../media/image14.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1577CF00-93AD-4A7A-A2E8-A9D0D3C6B3A4}" type="datetime1">
              <a:rPr lang="en-US" smtClean="0"/>
              <a:t>10/22/2021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2018-2019 School Year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1720896744"/>
      </p:ext>
    </p:extLst>
  </p:cSld>
  <p:clrMap bg1="lt1" tx1="dk1" bg2="lt2" tx2="dk2" accent1="accent1" accent2="accent2" accent3="accent3" accent4="accent4" accent5="accent5" accent6="accent6" hlink="hlink" folHlink="folHlink"/>
  <p:sldLayoutIdLst>
    <p:sldLayoutId id="2147483661" r:id="rId1"/>
    <p:sldLayoutId id="2147483665" r:id="rId2"/>
    <p:sldLayoutId id="2147483691" r:id="rId3"/>
    <p:sldLayoutId id="2147483745"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507579"/>
            <a:ext cx="2743200" cy="213896"/>
          </a:xfrm>
          <a:prstGeom prst="rect">
            <a:avLst/>
          </a:prstGeom>
        </p:spPr>
        <p:txBody>
          <a:bodyPr vert="horz" lIns="91440" tIns="45720" rIns="91440" bIns="45720" rtlCol="0" anchor="ctr"/>
          <a:lstStyle>
            <a:lvl1pPr algn="l">
              <a:defRPr sz="1200">
                <a:solidFill>
                  <a:schemeClr val="bg1"/>
                </a:solidFill>
              </a:defRPr>
            </a:lvl1pPr>
          </a:lstStyle>
          <a:p>
            <a:fld id="{66B3B42C-C633-43CD-BBC6-5F3D32516ABC}" type="datetime1">
              <a:rPr lang="en-US" smtClean="0"/>
              <a:t>10/22/2021</a:t>
            </a:fld>
            <a:endParaRPr lang="en-US"/>
          </a:p>
        </p:txBody>
      </p:sp>
      <p:sp>
        <p:nvSpPr>
          <p:cNvPr id="5" name="Footer Placeholder 4"/>
          <p:cNvSpPr>
            <a:spLocks noGrp="1"/>
          </p:cNvSpPr>
          <p:nvPr>
            <p:ph type="ftr" sz="quarter" idx="3"/>
          </p:nvPr>
        </p:nvSpPr>
        <p:spPr>
          <a:xfrm>
            <a:off x="4038600" y="6507579"/>
            <a:ext cx="4114800" cy="213896"/>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2018-2019 School Year </a:t>
            </a:r>
          </a:p>
        </p:txBody>
      </p:sp>
      <p:sp>
        <p:nvSpPr>
          <p:cNvPr id="6" name="Slide Number Placeholder 5"/>
          <p:cNvSpPr>
            <a:spLocks noGrp="1"/>
          </p:cNvSpPr>
          <p:nvPr>
            <p:ph type="sldNum" sz="quarter" idx="4"/>
          </p:nvPr>
        </p:nvSpPr>
        <p:spPr>
          <a:xfrm>
            <a:off x="8610600" y="6507579"/>
            <a:ext cx="2743200" cy="213896"/>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730375413"/>
      </p:ext>
    </p:extLst>
  </p:cSld>
  <p:clrMap bg1="lt1" tx1="dk1" bg2="lt2" tx2="dk2" accent1="accent1" accent2="accent2" accent3="accent3" accent4="accent4" accent5="accent5" accent6="accent6" hlink="hlink" folHlink="folHlink"/>
  <p:sldLayoutIdLst>
    <p:sldLayoutId id="2147483707" r:id="rId1"/>
    <p:sldLayoutId id="2147483706" r:id="rId2"/>
    <p:sldLayoutId id="2147483708" r:id="rId3"/>
    <p:sldLayoutId id="2147483705" r:id="rId4"/>
    <p:sldLayoutId id="2147483695" r:id="rId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fld id="{32D0E21C-B0CF-433C-98BD-0F45FC43327E}" type="datetime1">
              <a:rPr lang="en-US" smtClean="0"/>
              <a:t>10/22/2021</a:t>
            </a:fld>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Texas Education Agency                             2018-2019 School Year </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2808656599"/>
      </p:ext>
    </p:extLst>
  </p:cSld>
  <p:clrMap bg1="lt1" tx1="dk1" bg2="lt2" tx2="dk2" accent1="accent1" accent2="accent2" accent3="accent3" accent4="accent4" accent5="accent5" accent6="accent6" hlink="hlink" folHlink="folHlink"/>
  <p:sldLayoutIdLst>
    <p:sldLayoutId id="2147483744" r:id="rId1"/>
    <p:sldLayoutId id="2147483743" r:id="rId2"/>
    <p:sldLayoutId id="2147483710" r:id="rId3"/>
    <p:sldLayoutId id="2147483740" r:id="rId4"/>
    <p:sldLayoutId id="2147483713" r:id="rId5"/>
    <p:sldLayoutId id="2147483711" r:id="rId6"/>
    <p:sldLayoutId id="2147483742" r:id="rId7"/>
    <p:sldLayoutId id="2147483714" r:id="rId8"/>
    <p:sldLayoutId id="2147483739" r:id="rId9"/>
    <p:sldLayoutId id="2147483715" r:id="rId10"/>
    <p:sldLayoutId id="2147483734" r:id="rId11"/>
    <p:sldLayoutId id="2147483735" r:id="rId12"/>
    <p:sldLayoutId id="2147483736" r:id="rId13"/>
    <p:sldLayoutId id="2147483737" r:id="rId14"/>
    <p:sldLayoutId id="2147483738" r:id="rId15"/>
    <p:sldLayoutId id="2147483716" r:id="rId16"/>
    <p:sldLayoutId id="2147483741" r:id="rId17"/>
  </p:sldLayoutIdLst>
  <p:hf hd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531932"/>
      </p:ext>
    </p:extLst>
  </p:cSld>
  <p:clrMap bg1="lt1" tx1="dk1" bg2="lt2" tx2="dk2" accent1="accent1" accent2="accent2" accent3="accent3" accent4="accent4" accent5="accent5" accent6="accent6" hlink="hlink" folHlink="folHlink"/>
  <p:sldLayoutIdLst>
    <p:sldLayoutId id="2147483680" r:id="rId1"/>
    <p:sldLayoutId id="2147483682"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16.png"/><Relationship Id="rId4" Type="http://schemas.openxmlformats.org/officeDocument/2006/relationships/image" Target="../media/image15.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5.xml"/><Relationship Id="rId1" Type="http://schemas.openxmlformats.org/officeDocument/2006/relationships/tags" Target="../tags/tag11.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5.xml"/><Relationship Id="rId1" Type="http://schemas.openxmlformats.org/officeDocument/2006/relationships/tags" Target="../tags/tag1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5.xml"/><Relationship Id="rId1" Type="http://schemas.openxmlformats.org/officeDocument/2006/relationships/tags" Target="../tags/tag13.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5.xml"/><Relationship Id="rId1" Type="http://schemas.openxmlformats.org/officeDocument/2006/relationships/tags" Target="../tags/tag14.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5.xml"/><Relationship Id="rId1" Type="http://schemas.openxmlformats.org/officeDocument/2006/relationships/tags" Target="../tags/tag15.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5.xml"/><Relationship Id="rId1" Type="http://schemas.openxmlformats.org/officeDocument/2006/relationships/tags" Target="../tags/tag16.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5.xml"/><Relationship Id="rId1" Type="http://schemas.openxmlformats.org/officeDocument/2006/relationships/tags" Target="../tags/tag17.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5.xml"/><Relationship Id="rId1" Type="http://schemas.openxmlformats.org/officeDocument/2006/relationships/tags" Target="../tags/tag18.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5.xml"/><Relationship Id="rId1" Type="http://schemas.openxmlformats.org/officeDocument/2006/relationships/tags" Target="../tags/tag19.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1.xml"/><Relationship Id="rId1" Type="http://schemas.openxmlformats.org/officeDocument/2006/relationships/tags" Target="../tags/tag20.xml"/><Relationship Id="rId4" Type="http://schemas.openxmlformats.org/officeDocument/2006/relationships/hyperlink" Target="https://tea.texas.gov/student-assessment/testing/telpas/telpas-alternate-resources"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5.xml"/><Relationship Id="rId1" Type="http://schemas.openxmlformats.org/officeDocument/2006/relationships/tags" Target="../tags/tag3.xml"/><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5.xml"/><Relationship Id="rId1" Type="http://schemas.openxmlformats.org/officeDocument/2006/relationships/tags" Target="../tags/tag21.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5.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5.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5.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6.xml"/><Relationship Id="rId1" Type="http://schemas.openxmlformats.org/officeDocument/2006/relationships/tags" Target="../tags/tag25.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6.xml"/><Relationship Id="rId1" Type="http://schemas.openxmlformats.org/officeDocument/2006/relationships/tags" Target="../tags/tag26.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5.xml"/><Relationship Id="rId1" Type="http://schemas.openxmlformats.org/officeDocument/2006/relationships/tags" Target="../tags/tag27.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7.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8.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8.xml"/><Relationship Id="rId1" Type="http://schemas.openxmlformats.org/officeDocument/2006/relationships/tags" Target="../tags/tag30.xml"/><Relationship Id="rId5" Type="http://schemas.openxmlformats.org/officeDocument/2006/relationships/hyperlink" Target="http://fr.wikipedia.org/wiki/Fichier:Blue_check_PD.svg" TargetMode="Externa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tags" Target="../tags/tag4.xml"/><Relationship Id="rId5" Type="http://schemas.openxmlformats.org/officeDocument/2006/relationships/hyperlink" Target="https://tea.texas.gov/Student_Testing_and_Accountability/Testing/Texas_English_Language_Proficiency_Assessment_System_(TELPAS)/TELPAS_Alternate/#Alt" TargetMode="External"/><Relationship Id="rId4" Type="http://schemas.openxmlformats.org/officeDocument/2006/relationships/hyperlink" Target="http://ritter.tea.state.tx.us/rules/tac/chapter074/ch074a.html" TargetMode="Externa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0.xml"/><Relationship Id="rId1" Type="http://schemas.openxmlformats.org/officeDocument/2006/relationships/tags" Target="../tags/tag31.xml"/><Relationship Id="rId5" Type="http://schemas.openxmlformats.org/officeDocument/2006/relationships/hyperlink" Target="mailto:TexasTestingSupport@cambiumassessment.com" TargetMode="External"/><Relationship Id="rId4" Type="http://schemas.openxmlformats.org/officeDocument/2006/relationships/hyperlink" Target="https://helpdesk.tea.texas.gov/hc/en-us" TargetMode="Externa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8.xml"/><Relationship Id="rId1" Type="http://schemas.openxmlformats.org/officeDocument/2006/relationships/tags" Target="../tags/tag3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tags" Target="../tags/tag5.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5.xml"/><Relationship Id="rId1" Type="http://schemas.openxmlformats.org/officeDocument/2006/relationships/tags" Target="../tags/tag6.xml"/><Relationship Id="rId5" Type="http://schemas.openxmlformats.org/officeDocument/2006/relationships/image" Target="../media/image19.PNG"/><Relationship Id="rId4" Type="http://schemas.openxmlformats.org/officeDocument/2006/relationships/hyperlink" Target="https://tea.texas.gov/Student_Testing_and_Accountability/Testing/Texas_English_Language_Proficiency_Assessment_System_(TELPAS)/TELPAS_Alternate/#Alt"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5.xml"/><Relationship Id="rId1" Type="http://schemas.openxmlformats.org/officeDocument/2006/relationships/tags" Target="../tags/tag7.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6.xml"/><Relationship Id="rId1" Type="http://schemas.openxmlformats.org/officeDocument/2006/relationships/tags" Target="../tags/tag8.xml"/><Relationship Id="rId5" Type="http://schemas.openxmlformats.org/officeDocument/2006/relationships/hyperlink" Target="https://tea.texas.gov/student.assessment/telpasalt/#Alt" TargetMode="Externa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5.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5.xml"/><Relationship Id="rId1" Type="http://schemas.openxmlformats.org/officeDocument/2006/relationships/tags" Target="../tags/tag10.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9000"/>
          </a:stretch>
        </a:blipFill>
        <a:effectLst/>
      </p:bgPr>
    </p:bg>
    <p:spTree>
      <p:nvGrpSpPr>
        <p:cNvPr id="1" name=""/>
        <p:cNvGrpSpPr/>
        <p:nvPr/>
      </p:nvGrpSpPr>
      <p:grpSpPr>
        <a:xfrm>
          <a:off x="0" y="0"/>
          <a:ext cx="0" cy="0"/>
          <a:chOff x="0" y="0"/>
          <a:chExt cx="0" cy="0"/>
        </a:xfrm>
      </p:grpSpPr>
      <p:sp>
        <p:nvSpPr>
          <p:cNvPr id="2" name="Title 1" descr="TELPAS Alternate Reading Domain"/>
          <p:cNvSpPr>
            <a:spLocks noGrp="1"/>
          </p:cNvSpPr>
          <p:nvPr>
            <p:ph type="ctrTitle"/>
          </p:nvPr>
        </p:nvSpPr>
        <p:spPr>
          <a:xfrm>
            <a:off x="2036688" y="4976055"/>
            <a:ext cx="7535595" cy="1691571"/>
          </a:xfrm>
        </p:spPr>
        <p:txBody>
          <a:bodyPr>
            <a:normAutofit fontScale="90000"/>
          </a:bodyPr>
          <a:lstStyle/>
          <a:p>
            <a:r>
              <a:rPr lang="en-US" dirty="0">
                <a:solidFill>
                  <a:srgbClr val="2F5CAC"/>
                </a:solidFill>
                <a:latin typeface="Open Sans (Headings)"/>
              </a:rPr>
              <a:t>TELPAS Alternate</a:t>
            </a:r>
            <a:br>
              <a:rPr lang="en-US" dirty="0">
                <a:solidFill>
                  <a:srgbClr val="2F5CAC"/>
                </a:solidFill>
                <a:latin typeface="Open Sans (Headings)"/>
              </a:rPr>
            </a:br>
            <a:r>
              <a:rPr lang="en-US" dirty="0">
                <a:solidFill>
                  <a:srgbClr val="2F5CAC"/>
                </a:solidFill>
                <a:latin typeface="Open Sans (Headings)"/>
              </a:rPr>
              <a:t>Reading Domain</a:t>
            </a:r>
          </a:p>
        </p:txBody>
      </p:sp>
      <p:pic>
        <p:nvPicPr>
          <p:cNvPr id="3" name="Picture 2" descr="Image of logo for the Texas Education Agency" title="logo"/>
          <p:cNvPicPr>
            <a:picLocks noChangeAspect="1"/>
          </p:cNvPicPr>
          <p:nvPr/>
        </p:nvPicPr>
        <p:blipFill>
          <a:blip r:embed="rId5"/>
          <a:stretch>
            <a:fillRect/>
          </a:stretch>
        </p:blipFill>
        <p:spPr>
          <a:xfrm>
            <a:off x="0" y="0"/>
            <a:ext cx="1568978" cy="955650"/>
          </a:xfrm>
          <a:prstGeom prst="rect">
            <a:avLst/>
          </a:prstGeom>
        </p:spPr>
      </p:pic>
    </p:spTree>
    <p:custDataLst>
      <p:tags r:id="rId1"/>
    </p:custDataLst>
    <p:extLst>
      <p:ext uri="{BB962C8B-B14F-4D97-AF65-F5344CB8AC3E}">
        <p14:creationId xmlns:p14="http://schemas.microsoft.com/office/powerpoint/2010/main" val="3025263230"/>
      </p:ext>
    </p:extLst>
  </p:cSld>
  <p:clrMapOvr>
    <a:masterClrMapping/>
  </p:clrMapOvr>
  <mc:AlternateContent xmlns:mc="http://schemas.openxmlformats.org/markup-compatibility/2006" xmlns:p14="http://schemas.microsoft.com/office/powerpoint/2010/main">
    <mc:Choice Requires="p14">
      <p:transition spd="med" p14:dur="700" advClick="0" advTm="17167">
        <p:fade/>
      </p:transition>
    </mc:Choice>
    <mc:Fallback xmlns="">
      <p:transition spd="med" advClick="0" advTm="17167">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79971" y="136525"/>
            <a:ext cx="10078045" cy="914400"/>
          </a:xfrm>
        </p:spPr>
        <p:txBody>
          <a:bodyPr>
            <a:noAutofit/>
          </a:bodyPr>
          <a:lstStyle/>
          <a:p>
            <a:pPr>
              <a:defRPr/>
            </a:pPr>
            <a:r>
              <a:rPr lang="en-US" dirty="0">
                <a:solidFill>
                  <a:srgbClr val="2F5CAC"/>
                </a:solidFill>
              </a:rPr>
              <a:t>Observable Behavior R2. Decoding with Classroom Examples</a:t>
            </a:r>
          </a:p>
        </p:txBody>
      </p:sp>
      <p:pic>
        <p:nvPicPr>
          <p:cNvPr id="4" name="Picture 3" descr="Image of Observable Behavior R2; an accessible version of the Observable Behaviors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2394619" y="1365305"/>
            <a:ext cx="9077325" cy="1533525"/>
          </a:xfrm>
          <a:prstGeom prst="rect">
            <a:avLst/>
          </a:prstGeom>
        </p:spPr>
      </p:pic>
      <p:graphicFrame>
        <p:nvGraphicFramePr>
          <p:cNvPr id="7" name="Table 6" descr="Image of classroom example R2;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2586393869"/>
              </p:ext>
            </p:extLst>
          </p:nvPr>
        </p:nvGraphicFramePr>
        <p:xfrm>
          <a:off x="1506696" y="2946487"/>
          <a:ext cx="9884745" cy="2690624"/>
        </p:xfrm>
        <a:graphic>
          <a:graphicData uri="http://schemas.openxmlformats.org/drawingml/2006/table">
            <a:tbl>
              <a:tblPr firstRow="1" bandRow="1">
                <a:tableStyleId>{D7AC3CCA-C797-4891-BE02-D94E43425B78}</a:tableStyleId>
              </a:tblPr>
              <a:tblGrid>
                <a:gridCol w="1360980">
                  <a:extLst>
                    <a:ext uri="{9D8B030D-6E8A-4147-A177-3AD203B41FA5}">
                      <a16:colId xmlns:a16="http://schemas.microsoft.com/office/drawing/2014/main" val="20000"/>
                    </a:ext>
                  </a:extLst>
                </a:gridCol>
                <a:gridCol w="1660257">
                  <a:extLst>
                    <a:ext uri="{9D8B030D-6E8A-4147-A177-3AD203B41FA5}">
                      <a16:colId xmlns:a16="http://schemas.microsoft.com/office/drawing/2014/main" val="20001"/>
                    </a:ext>
                  </a:extLst>
                </a:gridCol>
                <a:gridCol w="1740665">
                  <a:extLst>
                    <a:ext uri="{9D8B030D-6E8A-4147-A177-3AD203B41FA5}">
                      <a16:colId xmlns:a16="http://schemas.microsoft.com/office/drawing/2014/main" val="20002"/>
                    </a:ext>
                  </a:extLst>
                </a:gridCol>
                <a:gridCol w="1696597">
                  <a:extLst>
                    <a:ext uri="{9D8B030D-6E8A-4147-A177-3AD203B41FA5}">
                      <a16:colId xmlns:a16="http://schemas.microsoft.com/office/drawing/2014/main" val="20003"/>
                    </a:ext>
                  </a:extLst>
                </a:gridCol>
                <a:gridCol w="1718632">
                  <a:extLst>
                    <a:ext uri="{9D8B030D-6E8A-4147-A177-3AD203B41FA5}">
                      <a16:colId xmlns:a16="http://schemas.microsoft.com/office/drawing/2014/main" val="20004"/>
                    </a:ext>
                  </a:extLst>
                </a:gridCol>
                <a:gridCol w="1707614">
                  <a:extLst>
                    <a:ext uri="{9D8B030D-6E8A-4147-A177-3AD203B41FA5}">
                      <a16:colId xmlns:a16="http://schemas.microsoft.com/office/drawing/2014/main" val="20005"/>
                    </a:ext>
                  </a:extLst>
                </a:gridCol>
              </a:tblGrid>
              <a:tr h="1226758">
                <a:tc>
                  <a:txBody>
                    <a:bodyPr/>
                    <a:lstStyle/>
                    <a:p>
                      <a:r>
                        <a:rPr lang="en-US"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Teacher reads a familiar story to student and points to the word and picture of “cat” and says “cat.” </a:t>
                      </a: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Student</a:t>
                      </a:r>
                      <a:r>
                        <a:rPr lang="en-US" sz="1100" b="0" i="0" u="none" strike="noStrike" dirty="0">
                          <a:solidFill>
                            <a:srgbClr val="000000"/>
                          </a:solidFill>
                          <a:effectLst/>
                          <a:latin typeface="Arial" panose="020B0604020202020204" pitchFamily="34" charset="0"/>
                          <a:cs typeface="Arial" panose="020B0604020202020204" pitchFamily="34" charset="0"/>
                        </a:rPr>
                        <a:t> then touches teacher and smiles.</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Student matches a word/picture combination of “cat” to an identical word/ picture combination of “cat.</a:t>
                      </a:r>
                      <a:r>
                        <a:rPr lang="en-US" sz="800" b="0" i="0" u="none" strike="noStrike" dirty="0">
                          <a:solidFill>
                            <a:srgbClr val="000000"/>
                          </a:solidFill>
                          <a:effectLst/>
                          <a:latin typeface="Arial" panose="020B0604020202020204" pitchFamily="34" charset="0"/>
                          <a:cs typeface="Arial" panose="020B0604020202020204" pitchFamily="34" charset="0"/>
                        </a:rPr>
                        <a:t>”</a:t>
                      </a:r>
                      <a:endParaRPr lang="en-US" sz="8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Teacher asks student to find the word “cat.” Student locates the word “cat” from a group of words</a:t>
                      </a:r>
                    </a:p>
                  </a:txBody>
                  <a:tcPr marL="76200" marR="76200" marT="76200" marB="76200">
                    <a:solidFill>
                      <a:schemeClr val="bg1"/>
                    </a:solidFill>
                  </a:tcPr>
                </a:tc>
                <a:tc>
                  <a:txBody>
                    <a:bodyPr/>
                    <a:lstStyle/>
                    <a:p>
                      <a:pPr rtl="0" fontAlgn="t">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Student reads the phrase “fast black cat” independently</a:t>
                      </a:r>
                      <a:r>
                        <a:rPr lang="en-US" sz="800" b="0" i="0" u="none" strike="noStrike" dirty="0">
                          <a:solidFill>
                            <a:srgbClr val="000000"/>
                          </a:solidFill>
                          <a:effectLst/>
                          <a:latin typeface="Arial" panose="020B0604020202020204" pitchFamily="34" charset="0"/>
                          <a:cs typeface="Arial" panose="020B0604020202020204" pitchFamily="34" charset="0"/>
                        </a:rPr>
                        <a:t>.</a:t>
                      </a:r>
                      <a:endParaRPr lang="en-US" sz="8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Student reads the sentence “The cat jumps on the sofa.”</a:t>
                      </a:r>
                    </a:p>
                  </a:txBody>
                  <a:tcPr marL="76200" marR="76200" marT="76200" marB="76200">
                    <a:solidFill>
                      <a:schemeClr val="bg1"/>
                    </a:solidFill>
                  </a:tcPr>
                </a:tc>
                <a:extLst>
                  <a:ext uri="{0D108BD9-81ED-4DB2-BD59-A6C34878D82A}">
                    <a16:rowId xmlns:a16="http://schemas.microsoft.com/office/drawing/2014/main" val="10000"/>
                  </a:ext>
                </a:extLst>
              </a:tr>
              <a:tr h="1364744">
                <a:tc>
                  <a:txBody>
                    <a:bodyPr/>
                    <a:lstStyle/>
                    <a:p>
                      <a:r>
                        <a:rPr lang="en-US" b="1" dirty="0"/>
                        <a:t>Secondary</a:t>
                      </a:r>
                    </a:p>
                  </a:txBody>
                  <a:tcPr>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Teacher reads a word/ picture combination of a familiar staff member “Mr. Smith” and says “Mr. Smith.” The student touches the picture. </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Student matches a word/picture combination of “Mr. Smith” to an identical word/picture combination of “Mr. Smith.”</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Teacher asks student to find the words “Mr. Smith.” Student locates the words “Mr. Smith” from a group of other familiar staff members’ names.</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Student reads the words “Mr. Smith” and</a:t>
                      </a:r>
                      <a:r>
                        <a:rPr lang="en-US" sz="1100" b="0" i="0" u="none" strike="noStrike" kern="1200" baseline="0" dirty="0">
                          <a:solidFill>
                            <a:srgbClr val="000000"/>
                          </a:solidFill>
                          <a:effectLst/>
                          <a:latin typeface="Arial" panose="020B0604020202020204" pitchFamily="34" charset="0"/>
                          <a:ea typeface="+mn-ea"/>
                          <a:cs typeface="Arial" panose="020B0604020202020204" pitchFamily="34" charset="0"/>
                        </a:rPr>
                        <a:t> </a:t>
                      </a: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“bus” from the sentence “Mr. Smith drives the bus.”</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Student reads the sentence “Mr. Smith drives the bus for our field trip.”</a:t>
                      </a: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2">
            <a:extLst>
              <a:ext uri="{FF2B5EF4-FFF2-40B4-BE49-F238E27FC236}">
                <a16:creationId xmlns:a16="http://schemas.microsoft.com/office/drawing/2014/main" id="{243D4134-B5E4-4685-8D81-B6E7CCEFEEB8}"/>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10</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3240092530"/>
      </p:ext>
    </p:extLst>
  </p:cSld>
  <p:clrMapOvr>
    <a:masterClrMapping/>
  </p:clrMapOvr>
  <mc:AlternateContent xmlns:mc="http://schemas.openxmlformats.org/markup-compatibility/2006" xmlns:p14="http://schemas.microsoft.com/office/powerpoint/2010/main">
    <mc:Choice Requires="p14">
      <p:transition spd="med" p14:dur="700" advClick="0" advTm="19681">
        <p:fade/>
      </p:transition>
    </mc:Choice>
    <mc:Fallback xmlns="">
      <p:transition spd="med" advClick="0" advTm="19681">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803601" y="168796"/>
            <a:ext cx="10300771" cy="914400"/>
          </a:xfrm>
        </p:spPr>
        <p:txBody>
          <a:bodyPr>
            <a:noAutofit/>
          </a:bodyPr>
          <a:lstStyle/>
          <a:p>
            <a:pPr>
              <a:defRPr/>
            </a:pPr>
            <a:r>
              <a:rPr lang="en-US" dirty="0">
                <a:solidFill>
                  <a:srgbClr val="2F5CAC"/>
                </a:solidFill>
              </a:rPr>
              <a:t>Observable Behavior R3. Developing Sight Vocabulary with Classroom Examples</a:t>
            </a:r>
          </a:p>
        </p:txBody>
      </p:sp>
      <p:pic>
        <p:nvPicPr>
          <p:cNvPr id="4" name="Picture 3" descr="Image of Observable Behavior R3; an accessible version of the Observable Behaviors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2055580" y="1230796"/>
            <a:ext cx="9048750" cy="1647825"/>
          </a:xfrm>
          <a:prstGeom prst="rect">
            <a:avLst/>
          </a:prstGeom>
        </p:spPr>
      </p:pic>
      <p:graphicFrame>
        <p:nvGraphicFramePr>
          <p:cNvPr id="7" name="Table 6" descr="Image of classroom example R3; an accessible version of the classroom examples is available on the TELPAS Alternate webpage of the TEA website at&#10;https://tea.texas.gov/student.assessment/telpasalt/#Alt" title="Classroom example"/>
          <p:cNvGraphicFramePr>
            <a:graphicFrameLocks noGrp="1"/>
          </p:cNvGraphicFramePr>
          <p:nvPr/>
        </p:nvGraphicFramePr>
        <p:xfrm>
          <a:off x="1145754" y="2908454"/>
          <a:ext cx="9958576" cy="3543615"/>
        </p:xfrm>
        <a:graphic>
          <a:graphicData uri="http://schemas.openxmlformats.org/drawingml/2006/table">
            <a:tbl>
              <a:tblPr firstRow="1" bandRow="1">
                <a:tableStyleId>{D7AC3CCA-C797-4891-BE02-D94E43425B78}</a:tableStyleId>
              </a:tblPr>
              <a:tblGrid>
                <a:gridCol w="1377109">
                  <a:extLst>
                    <a:ext uri="{9D8B030D-6E8A-4147-A177-3AD203B41FA5}">
                      <a16:colId xmlns:a16="http://schemas.microsoft.com/office/drawing/2014/main" val="20000"/>
                    </a:ext>
                  </a:extLst>
                </a:gridCol>
                <a:gridCol w="1707614">
                  <a:extLst>
                    <a:ext uri="{9D8B030D-6E8A-4147-A177-3AD203B41FA5}">
                      <a16:colId xmlns:a16="http://schemas.microsoft.com/office/drawing/2014/main" val="20001"/>
                    </a:ext>
                  </a:extLst>
                </a:gridCol>
                <a:gridCol w="1707615">
                  <a:extLst>
                    <a:ext uri="{9D8B030D-6E8A-4147-A177-3AD203B41FA5}">
                      <a16:colId xmlns:a16="http://schemas.microsoft.com/office/drawing/2014/main" val="20002"/>
                    </a:ext>
                  </a:extLst>
                </a:gridCol>
                <a:gridCol w="1718631">
                  <a:extLst>
                    <a:ext uri="{9D8B030D-6E8A-4147-A177-3AD203B41FA5}">
                      <a16:colId xmlns:a16="http://schemas.microsoft.com/office/drawing/2014/main" val="20003"/>
                    </a:ext>
                  </a:extLst>
                </a:gridCol>
                <a:gridCol w="1718631">
                  <a:extLst>
                    <a:ext uri="{9D8B030D-6E8A-4147-A177-3AD203B41FA5}">
                      <a16:colId xmlns:a16="http://schemas.microsoft.com/office/drawing/2014/main" val="20004"/>
                    </a:ext>
                  </a:extLst>
                </a:gridCol>
                <a:gridCol w="1728976">
                  <a:extLst>
                    <a:ext uri="{9D8B030D-6E8A-4147-A177-3AD203B41FA5}">
                      <a16:colId xmlns:a16="http://schemas.microsoft.com/office/drawing/2014/main" val="20005"/>
                    </a:ext>
                  </a:extLst>
                </a:gridCol>
              </a:tblGrid>
              <a:tr h="1740664">
                <a:tc>
                  <a:txBody>
                    <a:bodyPr/>
                    <a:lstStyle/>
                    <a:p>
                      <a:r>
                        <a:rPr lang="en-US" dirty="0"/>
                        <a:t>Elementary</a:t>
                      </a:r>
                    </a:p>
                  </a:txBody>
                  <a:tcPr>
                    <a:solidFill>
                      <a:schemeClr val="bg1"/>
                    </a:solidFill>
                  </a:tcPr>
                </a:tc>
                <a:tc>
                  <a:txBody>
                    <a:bodyPr/>
                    <a:lstStyle/>
                    <a:p>
                      <a:pPr rtl="0" fontAlgn="t">
                        <a:spcBef>
                          <a:spcPts val="0"/>
                        </a:spcBef>
                        <a:spcAft>
                          <a:spcPts val="0"/>
                        </a:spcAft>
                      </a:pPr>
                      <a:r>
                        <a:rPr lang="en-US" sz="1050" b="0" i="0" u="none" strike="noStrike" dirty="0">
                          <a:solidFill>
                            <a:srgbClr val="000000"/>
                          </a:solidFill>
                          <a:effectLst/>
                          <a:latin typeface="Arial" panose="020B0604020202020204" pitchFamily="34" charset="0"/>
                          <a:cs typeface="Arial" panose="020B0604020202020204" pitchFamily="34" charset="0"/>
                        </a:rPr>
                        <a:t>Teacher presents a word/picture combination of “tiger.” Student walks away. </a:t>
                      </a:r>
                      <a:endParaRPr lang="en-US" sz="1050" dirty="0">
                        <a:effectLst/>
                        <a:latin typeface="Arial" panose="020B0604020202020204" pitchFamily="34" charset="0"/>
                        <a:cs typeface="Arial" panose="020B0604020202020204" pitchFamily="34" charset="0"/>
                      </a:endParaRPr>
                    </a:p>
                    <a:p>
                      <a:pPr fontAlgn="t"/>
                      <a:br>
                        <a:rPr lang="en-US" sz="1050" dirty="0">
                          <a:effectLst/>
                          <a:latin typeface="Arial" panose="020B0604020202020204" pitchFamily="34" charset="0"/>
                          <a:cs typeface="Arial" panose="020B0604020202020204" pitchFamily="34" charset="0"/>
                        </a:rPr>
                      </a:br>
                      <a:br>
                        <a:rPr lang="en-US" sz="1050" dirty="0">
                          <a:effectLst/>
                          <a:latin typeface="Arial" panose="020B0604020202020204" pitchFamily="34" charset="0"/>
                          <a:cs typeface="Arial" panose="020B0604020202020204" pitchFamily="34" charset="0"/>
                        </a:rPr>
                      </a:br>
                      <a:br>
                        <a:rPr lang="en-US" sz="1050" dirty="0">
                          <a:effectLst/>
                          <a:latin typeface="Arial" panose="020B0604020202020204" pitchFamily="34" charset="0"/>
                          <a:cs typeface="Arial" panose="020B0604020202020204" pitchFamily="34" charset="0"/>
                        </a:rPr>
                      </a:br>
                      <a:endParaRPr lang="en-US" sz="105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050" b="0" i="0" u="none" strike="noStrike" dirty="0">
                          <a:solidFill>
                            <a:srgbClr val="000000"/>
                          </a:solidFill>
                          <a:effectLst/>
                          <a:latin typeface="Arial" panose="020B0604020202020204" pitchFamily="34" charset="0"/>
                          <a:cs typeface="Arial" panose="020B0604020202020204" pitchFamily="34" charset="0"/>
                        </a:rPr>
                        <a:t>Teacher reads a book to student with the word “tiger” in it. Teacher then presents a word/picture combination of “tiger” to student. Student matches the word/ picture combination of “tiger” to an identical word/picture  combination of “tiger.”</a:t>
                      </a:r>
                      <a:endParaRPr lang="en-US" sz="105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050" b="0" i="0" u="none" strike="noStrike" dirty="0">
                          <a:solidFill>
                            <a:srgbClr val="000000"/>
                          </a:solidFill>
                          <a:effectLst/>
                          <a:latin typeface="Arial" panose="020B0604020202020204" pitchFamily="34" charset="0"/>
                          <a:cs typeface="Arial" panose="020B0604020202020204" pitchFamily="34" charset="0"/>
                        </a:rPr>
                        <a:t>Teacher presents the word cards “tiger,” “dog,” and “bird” and asks student to find the “tiger.” Student locates “tiger.”</a:t>
                      </a:r>
                      <a:endParaRPr lang="en-US" sz="105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050" b="0" i="0" u="none" strike="noStrike" kern="1200" dirty="0">
                          <a:solidFill>
                            <a:srgbClr val="000000"/>
                          </a:solidFill>
                          <a:effectLst/>
                          <a:latin typeface="Arial" panose="020B0604020202020204" pitchFamily="34" charset="0"/>
                          <a:ea typeface="+mn-ea"/>
                          <a:cs typeface="Arial" panose="020B0604020202020204" pitchFamily="34" charset="0"/>
                        </a:rPr>
                        <a:t>Student reads the phrase “big orange tiger” from the sentence “The big orange tiger has black stripes.”</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050" b="0" i="0" u="none" strike="noStrike" kern="1200" dirty="0">
                          <a:solidFill>
                            <a:srgbClr val="000000"/>
                          </a:solidFill>
                          <a:effectLst/>
                          <a:latin typeface="Arial" panose="020B0604020202020204" pitchFamily="34" charset="0"/>
                          <a:ea typeface="+mn-ea"/>
                          <a:cs typeface="Arial" panose="020B0604020202020204" pitchFamily="34" charset="0"/>
                        </a:rPr>
                        <a:t>Student reads the sentence “Tigers hunt for food at night.”</a:t>
                      </a:r>
                    </a:p>
                  </a:txBody>
                  <a:tcPr marL="76200" marR="76200" marT="76200" marB="76200">
                    <a:solidFill>
                      <a:schemeClr val="bg1"/>
                    </a:solidFill>
                  </a:tcPr>
                </a:tc>
                <a:extLst>
                  <a:ext uri="{0D108BD9-81ED-4DB2-BD59-A6C34878D82A}">
                    <a16:rowId xmlns:a16="http://schemas.microsoft.com/office/drawing/2014/main" val="10000"/>
                  </a:ext>
                </a:extLst>
              </a:tr>
              <a:tr h="1791015">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050" b="0" i="0" u="none" strike="noStrike" kern="1200" dirty="0">
                          <a:solidFill>
                            <a:srgbClr val="000000"/>
                          </a:solidFill>
                          <a:effectLst/>
                          <a:latin typeface="Arial" panose="020B0604020202020204" pitchFamily="34" charset="0"/>
                          <a:ea typeface="+mn-ea"/>
                          <a:cs typeface="Arial" panose="020B0604020202020204" pitchFamily="34" charset="0"/>
                        </a:rPr>
                        <a:t>Teacher presents a </a:t>
                      </a:r>
                      <a:r>
                        <a:rPr lang="en-US" sz="1050" b="0" i="0" u="none" strike="noStrike" dirty="0">
                          <a:solidFill>
                            <a:srgbClr val="000000"/>
                          </a:solidFill>
                          <a:effectLst/>
                          <a:latin typeface="Arial" panose="020B0604020202020204" pitchFamily="34" charset="0"/>
                          <a:cs typeface="Arial" panose="020B0604020202020204" pitchFamily="34" charset="0"/>
                        </a:rPr>
                        <a:t>word/picture </a:t>
                      </a:r>
                      <a:r>
                        <a:rPr lang="en-US" sz="1050" b="0" i="0" u="none" strike="noStrike" kern="1200" dirty="0">
                          <a:solidFill>
                            <a:srgbClr val="000000"/>
                          </a:solidFill>
                          <a:effectLst/>
                          <a:latin typeface="Arial" panose="020B0604020202020204" pitchFamily="34" charset="0"/>
                          <a:ea typeface="+mn-ea"/>
                          <a:cs typeface="Arial" panose="020B0604020202020204" pitchFamily="34" charset="0"/>
                        </a:rPr>
                        <a:t>combination of “water.” Student walks away.</a:t>
                      </a:r>
                      <a:br>
                        <a:rPr lang="en-US" sz="1050" b="0" i="0" u="none" strike="noStrike" kern="1200" dirty="0">
                          <a:solidFill>
                            <a:srgbClr val="000000"/>
                          </a:solidFill>
                          <a:effectLst/>
                          <a:latin typeface="Arial" panose="020B0604020202020204" pitchFamily="34" charset="0"/>
                          <a:ea typeface="+mn-ea"/>
                          <a:cs typeface="Arial" panose="020B0604020202020204" pitchFamily="34" charset="0"/>
                        </a:rPr>
                      </a:br>
                      <a:br>
                        <a:rPr lang="en-US" sz="1050" dirty="0">
                          <a:effectLst/>
                          <a:latin typeface="Arial" panose="020B0604020202020204" pitchFamily="34" charset="0"/>
                          <a:cs typeface="Arial" panose="020B0604020202020204" pitchFamily="34" charset="0"/>
                        </a:rPr>
                      </a:br>
                      <a:br>
                        <a:rPr lang="en-US" sz="1050" dirty="0">
                          <a:effectLst/>
                          <a:latin typeface="Arial" panose="020B0604020202020204" pitchFamily="34" charset="0"/>
                          <a:cs typeface="Arial" panose="020B0604020202020204" pitchFamily="34" charset="0"/>
                        </a:rPr>
                      </a:br>
                      <a:endParaRPr lang="en-US" sz="105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050" b="0" i="0" u="none" strike="noStrike" kern="1200" dirty="0">
                          <a:solidFill>
                            <a:srgbClr val="000000"/>
                          </a:solidFill>
                          <a:effectLst/>
                          <a:latin typeface="Arial" panose="020B0604020202020204" pitchFamily="34" charset="0"/>
                          <a:ea typeface="+mn-ea"/>
                          <a:cs typeface="Arial" panose="020B0604020202020204" pitchFamily="34" charset="0"/>
                        </a:rPr>
                        <a:t>Teacher reads a book about animals that live in the water. Teacher then presents a word/picture combination of “water” to student. Student matches the </a:t>
                      </a:r>
                      <a:r>
                        <a:rPr lang="en-US" sz="1050" b="0" i="0" u="none" strike="noStrike" dirty="0">
                          <a:solidFill>
                            <a:srgbClr val="000000"/>
                          </a:solidFill>
                          <a:effectLst/>
                          <a:latin typeface="Arial" panose="020B0604020202020204" pitchFamily="34" charset="0"/>
                          <a:cs typeface="Arial" panose="020B0604020202020204" pitchFamily="34" charset="0"/>
                        </a:rPr>
                        <a:t>word/picture </a:t>
                      </a:r>
                      <a:r>
                        <a:rPr lang="en-US" sz="1050" b="0" i="0" u="none" strike="noStrike" kern="1200" dirty="0">
                          <a:solidFill>
                            <a:srgbClr val="000000"/>
                          </a:solidFill>
                          <a:effectLst/>
                          <a:latin typeface="Arial" panose="020B0604020202020204" pitchFamily="34" charset="0"/>
                          <a:ea typeface="+mn-ea"/>
                          <a:cs typeface="Arial" panose="020B0604020202020204" pitchFamily="34" charset="0"/>
                        </a:rPr>
                        <a:t>combination of “water” to an identical </a:t>
                      </a:r>
                      <a:r>
                        <a:rPr lang="en-US" sz="1050" b="0" i="0" u="none" strike="noStrike" dirty="0">
                          <a:solidFill>
                            <a:srgbClr val="000000"/>
                          </a:solidFill>
                          <a:effectLst/>
                          <a:latin typeface="Arial" panose="020B0604020202020204" pitchFamily="34" charset="0"/>
                          <a:cs typeface="Arial" panose="020B0604020202020204" pitchFamily="34" charset="0"/>
                        </a:rPr>
                        <a:t>word/picture </a:t>
                      </a:r>
                      <a:r>
                        <a:rPr lang="en-US" sz="1050" b="0" i="0" u="none" strike="noStrike" kern="1200" dirty="0">
                          <a:solidFill>
                            <a:srgbClr val="000000"/>
                          </a:solidFill>
                          <a:effectLst/>
                          <a:latin typeface="Arial" panose="020B0604020202020204" pitchFamily="34" charset="0"/>
                          <a:ea typeface="+mn-ea"/>
                          <a:cs typeface="Arial" panose="020B0604020202020204" pitchFamily="34" charset="0"/>
                        </a:rPr>
                        <a:t> combination of “water.”</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050" b="0" i="0" u="none" strike="noStrike" kern="1200" dirty="0">
                          <a:solidFill>
                            <a:srgbClr val="000000"/>
                          </a:solidFill>
                          <a:effectLst/>
                          <a:latin typeface="Arial" panose="020B0604020202020204" pitchFamily="34" charset="0"/>
                          <a:ea typeface="+mn-ea"/>
                          <a:cs typeface="Arial" panose="020B0604020202020204" pitchFamily="34" charset="0"/>
                        </a:rPr>
                        <a:t>Students play vocabulary bingo about animals that live in the water.</a:t>
                      </a:r>
                      <a:r>
                        <a:rPr lang="en-US" sz="1050" b="0" i="0" u="none" strike="noStrike" kern="1200" baseline="0" dirty="0">
                          <a:solidFill>
                            <a:srgbClr val="000000"/>
                          </a:solidFill>
                          <a:effectLst/>
                          <a:latin typeface="Arial" panose="020B0604020202020204" pitchFamily="34" charset="0"/>
                          <a:ea typeface="+mn-ea"/>
                          <a:cs typeface="Arial" panose="020B0604020202020204" pitchFamily="34" charset="0"/>
                        </a:rPr>
                        <a:t> </a:t>
                      </a:r>
                      <a:r>
                        <a:rPr lang="en-US" sz="1050" b="0" i="0" u="none" strike="noStrike" kern="1200" dirty="0">
                          <a:solidFill>
                            <a:srgbClr val="000000"/>
                          </a:solidFill>
                          <a:effectLst/>
                          <a:latin typeface="Arial" panose="020B0604020202020204" pitchFamily="34" charset="0"/>
                          <a:ea typeface="+mn-ea"/>
                          <a:cs typeface="Arial" panose="020B0604020202020204" pitchFamily="34" charset="0"/>
                        </a:rPr>
                        <a:t>Teacher displays the vocabulary card “shark” and student locates and marks the appropriate words found on his or her card.</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050" b="0" i="0" u="none" strike="noStrike" kern="1200" dirty="0">
                          <a:solidFill>
                            <a:srgbClr val="000000"/>
                          </a:solidFill>
                          <a:effectLst/>
                          <a:latin typeface="Arial" panose="020B0604020202020204" pitchFamily="34" charset="0"/>
                          <a:ea typeface="+mn-ea"/>
                          <a:cs typeface="Arial" panose="020B0604020202020204" pitchFamily="34" charset="0"/>
                        </a:rPr>
                        <a:t>Student reads the phrase “sharks eat“ and “fish” from the sentence “Sharks eat many different kinds of fish.”</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050" b="0" i="0" u="none" strike="noStrike" kern="1200" dirty="0">
                          <a:solidFill>
                            <a:srgbClr val="000000"/>
                          </a:solidFill>
                          <a:effectLst/>
                          <a:latin typeface="Arial" panose="020B0604020202020204" pitchFamily="34" charset="0"/>
                          <a:ea typeface="+mn-ea"/>
                          <a:cs typeface="Arial" panose="020B0604020202020204" pitchFamily="34" charset="0"/>
                        </a:rPr>
                        <a:t>Student reads the phrase “water moves over the gills” from the sentence “Sharks breathe when oxygen is absorbed as water moves over the gills.”</a:t>
                      </a: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2">
            <a:extLst>
              <a:ext uri="{FF2B5EF4-FFF2-40B4-BE49-F238E27FC236}">
                <a16:creationId xmlns:a16="http://schemas.microsoft.com/office/drawing/2014/main" id="{243D4134-B5E4-4685-8D81-B6E7CCEFEEB8}"/>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11</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1870843570"/>
      </p:ext>
    </p:extLst>
  </p:cSld>
  <p:clrMapOvr>
    <a:masterClrMapping/>
  </p:clrMapOvr>
  <mc:AlternateContent xmlns:mc="http://schemas.openxmlformats.org/markup-compatibility/2006" xmlns:p14="http://schemas.microsoft.com/office/powerpoint/2010/main">
    <mc:Choice Requires="p14">
      <p:transition spd="med" p14:dur="700" advClick="0" advTm="9282">
        <p:fade/>
      </p:transition>
    </mc:Choice>
    <mc:Fallback xmlns="">
      <p:transition spd="med" advClick="0" advTm="9282">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80162" y="136525"/>
            <a:ext cx="10049832" cy="914400"/>
          </a:xfrm>
        </p:spPr>
        <p:txBody>
          <a:bodyPr>
            <a:noAutofit/>
          </a:bodyPr>
          <a:lstStyle/>
          <a:p>
            <a:pPr>
              <a:defRPr/>
            </a:pPr>
            <a:r>
              <a:rPr lang="en-US" sz="3400" dirty="0">
                <a:solidFill>
                  <a:srgbClr val="2F5CAC"/>
                </a:solidFill>
              </a:rPr>
              <a:t>Observable Behavior R4. Understanding Environmental Print with Classroom Examples</a:t>
            </a:r>
          </a:p>
        </p:txBody>
      </p:sp>
      <p:pic>
        <p:nvPicPr>
          <p:cNvPr id="4" name="Picture 3" descr="Image of Observable Behavior R4; an accessible version of the Observable Behaviors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2515244" y="1307218"/>
            <a:ext cx="9153525" cy="2066925"/>
          </a:xfrm>
          <a:prstGeom prst="rect">
            <a:avLst/>
          </a:prstGeom>
        </p:spPr>
      </p:pic>
      <p:graphicFrame>
        <p:nvGraphicFramePr>
          <p:cNvPr id="7" name="Table 6" descr="Image of classroom example R4;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2060119910"/>
              </p:ext>
            </p:extLst>
          </p:nvPr>
        </p:nvGraphicFramePr>
        <p:xfrm>
          <a:off x="1622787" y="3415227"/>
          <a:ext cx="9867806" cy="2987040"/>
        </p:xfrm>
        <a:graphic>
          <a:graphicData uri="http://schemas.openxmlformats.org/drawingml/2006/table">
            <a:tbl>
              <a:tblPr firstRow="1" bandRow="1">
                <a:tableStyleId>{D7AC3CCA-C797-4891-BE02-D94E43425B78}</a:tableStyleId>
              </a:tblPr>
              <a:tblGrid>
                <a:gridCol w="1360980">
                  <a:extLst>
                    <a:ext uri="{9D8B030D-6E8A-4147-A177-3AD203B41FA5}">
                      <a16:colId xmlns:a16="http://schemas.microsoft.com/office/drawing/2014/main" val="20000"/>
                    </a:ext>
                  </a:extLst>
                </a:gridCol>
                <a:gridCol w="1709419">
                  <a:extLst>
                    <a:ext uri="{9D8B030D-6E8A-4147-A177-3AD203B41FA5}">
                      <a16:colId xmlns:a16="http://schemas.microsoft.com/office/drawing/2014/main" val="20001"/>
                    </a:ext>
                  </a:extLst>
                </a:gridCol>
                <a:gridCol w="1718631">
                  <a:extLst>
                    <a:ext uri="{9D8B030D-6E8A-4147-A177-3AD203B41FA5}">
                      <a16:colId xmlns:a16="http://schemas.microsoft.com/office/drawing/2014/main" val="20002"/>
                    </a:ext>
                  </a:extLst>
                </a:gridCol>
                <a:gridCol w="1696597">
                  <a:extLst>
                    <a:ext uri="{9D8B030D-6E8A-4147-A177-3AD203B41FA5}">
                      <a16:colId xmlns:a16="http://schemas.microsoft.com/office/drawing/2014/main" val="20003"/>
                    </a:ext>
                  </a:extLst>
                </a:gridCol>
                <a:gridCol w="1707615">
                  <a:extLst>
                    <a:ext uri="{9D8B030D-6E8A-4147-A177-3AD203B41FA5}">
                      <a16:colId xmlns:a16="http://schemas.microsoft.com/office/drawing/2014/main" val="20004"/>
                    </a:ext>
                  </a:extLst>
                </a:gridCol>
                <a:gridCol w="1674564">
                  <a:extLst>
                    <a:ext uri="{9D8B030D-6E8A-4147-A177-3AD203B41FA5}">
                      <a16:colId xmlns:a16="http://schemas.microsoft.com/office/drawing/2014/main" val="20005"/>
                    </a:ext>
                  </a:extLst>
                </a:gridCol>
              </a:tblGrid>
              <a:tr h="1269925">
                <a:tc>
                  <a:txBody>
                    <a:bodyPr/>
                    <a:lstStyle/>
                    <a:p>
                      <a:r>
                        <a:rPr lang="en-US"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turns away when presented with a picture of food items labeled “fruit” on a classroom poster about healthy food.</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Student selects a word/picture combination titled “fruit” from a group of word/picture combinations when presented with an identical titled picture of “fruit.”</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Teacher presents student with a picture of fruit. Student selects the printed word “fruit” from a group of other simple printed words.</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Student reads the printed words “fruits” and “vegetables” on a classroom poster about healthy food.</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Student selects the printed word for “healthy” and “balanced diet” from a classroom poster about healthy food.</a:t>
                      </a:r>
                    </a:p>
                  </a:txBody>
                  <a:tcPr marL="76200" marR="76200" marT="76200" marB="76200">
                    <a:solidFill>
                      <a:schemeClr val="bg1"/>
                    </a:solidFill>
                  </a:tcPr>
                </a:tc>
                <a:extLst>
                  <a:ext uri="{0D108BD9-81ED-4DB2-BD59-A6C34878D82A}">
                    <a16:rowId xmlns:a16="http://schemas.microsoft.com/office/drawing/2014/main" val="10000"/>
                  </a:ext>
                </a:extLst>
              </a:tr>
              <a:tr h="370840">
                <a:tc>
                  <a:txBody>
                    <a:bodyPr/>
                    <a:lstStyle/>
                    <a:p>
                      <a:r>
                        <a:rPr lang="en-US" b="1" dirty="0"/>
                        <a:t>Secondary</a:t>
                      </a:r>
                    </a:p>
                  </a:txBody>
                  <a:tcPr>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Student looks at the printed word for “computer” when shown a picture of a computer.</a:t>
                      </a:r>
                    </a:p>
                    <a:p>
                      <a:pPr marL="0" algn="l" defTabSz="914400" rtl="0" eaLnBrk="1" fontAlgn="t" latinLnBrk="0" hangingPunct="1">
                        <a:spcBef>
                          <a:spcPts val="0"/>
                        </a:spcBef>
                        <a:spcAft>
                          <a:spcPts val="0"/>
                        </a:spcAft>
                      </a:pPr>
                      <a:endParaRPr lang="en-US" sz="1100" b="0" i="0" u="none" strike="noStrike" kern="1200" dirty="0">
                        <a:solidFill>
                          <a:srgbClr val="000000"/>
                        </a:solidFill>
                        <a:effectLst/>
                        <a:latin typeface="Arial" panose="020B0604020202020204" pitchFamily="34" charset="0"/>
                        <a:ea typeface="+mn-ea"/>
                        <a:cs typeface="Arial" panose="020B0604020202020204" pitchFamily="34" charset="0"/>
                      </a:endParaRPr>
                    </a:p>
                    <a:p>
                      <a:pPr marL="0" algn="l" defTabSz="914400" rtl="0" eaLnBrk="1" fontAlgn="t" latinLnBrk="0" hangingPunct="1">
                        <a:spcBef>
                          <a:spcPts val="0"/>
                        </a:spcBef>
                        <a:spcAft>
                          <a:spcPts val="0"/>
                        </a:spcAft>
                      </a:pPr>
                      <a:endParaRPr lang="en-US" sz="1100" b="0" i="0" u="none" strike="noStrike" kern="1200" dirty="0">
                        <a:solidFill>
                          <a:srgbClr val="000000"/>
                        </a:solidFill>
                        <a:effectLst/>
                        <a:latin typeface="Arial" panose="020B0604020202020204" pitchFamily="34" charset="0"/>
                        <a:ea typeface="+mn-ea"/>
                        <a:cs typeface="Arial" panose="020B0604020202020204" pitchFamily="34" charset="0"/>
                      </a:endParaRPr>
                    </a:p>
                    <a:p>
                      <a:pPr marL="0" algn="l" defTabSz="914400" rtl="0" eaLnBrk="1" fontAlgn="t" latinLnBrk="0" hangingPunct="1">
                        <a:spcBef>
                          <a:spcPts val="0"/>
                        </a:spcBef>
                        <a:spcAft>
                          <a:spcPts val="0"/>
                        </a:spcAft>
                      </a:pPr>
                      <a:endParaRPr lang="en-US" sz="11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chemeClr val="tx1"/>
                          </a:solidFill>
                          <a:effectLst/>
                          <a:latin typeface="Arial" panose="020B0604020202020204" pitchFamily="34" charset="0"/>
                          <a:ea typeface="+mn-ea"/>
                          <a:cs typeface="Arial" panose="020B0604020202020204" pitchFamily="34" charset="0"/>
                        </a:rPr>
                        <a:t>Student selects the picture titled “computer” from a group of word/picture</a:t>
                      </a:r>
                      <a:r>
                        <a:rPr lang="en-US" sz="1100" b="0" i="0" u="none" strike="noStrike" kern="1200" baseline="0" dirty="0">
                          <a:solidFill>
                            <a:schemeClr val="tx1"/>
                          </a:solidFill>
                          <a:effectLst/>
                          <a:latin typeface="Arial" panose="020B0604020202020204" pitchFamily="34" charset="0"/>
                          <a:ea typeface="+mn-ea"/>
                          <a:cs typeface="Arial" panose="020B0604020202020204" pitchFamily="34" charset="0"/>
                        </a:rPr>
                        <a:t> </a:t>
                      </a:r>
                      <a:r>
                        <a:rPr lang="en-US" sz="1100" b="0" i="0" u="none" strike="noStrike" kern="1200" dirty="0">
                          <a:solidFill>
                            <a:schemeClr val="tx1"/>
                          </a:solidFill>
                          <a:effectLst/>
                          <a:latin typeface="Arial" panose="020B0604020202020204" pitchFamily="34" charset="0"/>
                          <a:ea typeface="+mn-ea"/>
                          <a:cs typeface="Arial" panose="020B0604020202020204" pitchFamily="34" charset="0"/>
                        </a:rPr>
                        <a:t>combinations when presented with an identical titled picture of a computer.</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Student selects the printed word “computer” from a group of other simple printed words when presented with a picture of a computer.</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Student reads the words “computer,” “mouse,” and “keyboard” from labels around the computer lab.</a:t>
                      </a:r>
                    </a:p>
                  </a:txBody>
                  <a:tcPr marL="76200" marR="76200" marT="76200" marB="76200">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Student reads the printed words “technology” and “software” from the word wall in the classroom.</a:t>
                      </a: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2">
            <a:extLst>
              <a:ext uri="{FF2B5EF4-FFF2-40B4-BE49-F238E27FC236}">
                <a16:creationId xmlns:a16="http://schemas.microsoft.com/office/drawing/2014/main" id="{243D4134-B5E4-4685-8D81-B6E7CCEFEEB8}"/>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12</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513525048"/>
      </p:ext>
    </p:extLst>
  </p:cSld>
  <p:clrMapOvr>
    <a:masterClrMapping/>
  </p:clrMapOvr>
  <mc:AlternateContent xmlns:mc="http://schemas.openxmlformats.org/markup-compatibility/2006" xmlns:p14="http://schemas.microsoft.com/office/powerpoint/2010/main">
    <mc:Choice Requires="p14">
      <p:transition spd="med" p14:dur="700" advClick="0" advTm="9324">
        <p:fade/>
      </p:transition>
    </mc:Choice>
    <mc:Fallback xmlns="">
      <p:transition spd="med" advClick="0" advTm="9324">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58830" y="119710"/>
            <a:ext cx="10256703" cy="914400"/>
          </a:xfrm>
        </p:spPr>
        <p:txBody>
          <a:bodyPr>
            <a:noAutofit/>
          </a:bodyPr>
          <a:lstStyle/>
          <a:p>
            <a:pPr>
              <a:defRPr/>
            </a:pPr>
            <a:r>
              <a:rPr lang="en-US" dirty="0">
                <a:solidFill>
                  <a:srgbClr val="2F5CAC"/>
                </a:solidFill>
              </a:rPr>
              <a:t>Observable Behavior R5. Visual and Textual Supports with Classroom Examples</a:t>
            </a:r>
          </a:p>
        </p:txBody>
      </p:sp>
      <p:pic>
        <p:nvPicPr>
          <p:cNvPr id="2" name="Picture 1" descr="Image of Observable Behavior R5; an accessible version of the Observable Behaviors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1973196" y="1169959"/>
            <a:ext cx="9086850" cy="1876425"/>
          </a:xfrm>
          <a:prstGeom prst="rect">
            <a:avLst/>
          </a:prstGeom>
        </p:spPr>
      </p:pic>
      <p:graphicFrame>
        <p:nvGraphicFramePr>
          <p:cNvPr id="7" name="Table 6" descr="Image of classroom example R5;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3025831318"/>
              </p:ext>
            </p:extLst>
          </p:nvPr>
        </p:nvGraphicFramePr>
        <p:xfrm>
          <a:off x="1038851" y="3068418"/>
          <a:ext cx="9967000" cy="3367905"/>
        </p:xfrm>
        <a:graphic>
          <a:graphicData uri="http://schemas.openxmlformats.org/drawingml/2006/table">
            <a:tbl>
              <a:tblPr firstRow="1" bandRow="1">
                <a:tableStyleId>{D7AC3CCA-C797-4891-BE02-D94E43425B78}</a:tableStyleId>
              </a:tblPr>
              <a:tblGrid>
                <a:gridCol w="1411417">
                  <a:extLst>
                    <a:ext uri="{9D8B030D-6E8A-4147-A177-3AD203B41FA5}">
                      <a16:colId xmlns:a16="http://schemas.microsoft.com/office/drawing/2014/main" val="20000"/>
                    </a:ext>
                  </a:extLst>
                </a:gridCol>
                <a:gridCol w="1714108">
                  <a:extLst>
                    <a:ext uri="{9D8B030D-6E8A-4147-A177-3AD203B41FA5}">
                      <a16:colId xmlns:a16="http://schemas.microsoft.com/office/drawing/2014/main" val="20001"/>
                    </a:ext>
                  </a:extLst>
                </a:gridCol>
                <a:gridCol w="1740665">
                  <a:extLst>
                    <a:ext uri="{9D8B030D-6E8A-4147-A177-3AD203B41FA5}">
                      <a16:colId xmlns:a16="http://schemas.microsoft.com/office/drawing/2014/main" val="20002"/>
                    </a:ext>
                  </a:extLst>
                </a:gridCol>
                <a:gridCol w="1696598">
                  <a:extLst>
                    <a:ext uri="{9D8B030D-6E8A-4147-A177-3AD203B41FA5}">
                      <a16:colId xmlns:a16="http://schemas.microsoft.com/office/drawing/2014/main" val="20003"/>
                    </a:ext>
                  </a:extLst>
                </a:gridCol>
                <a:gridCol w="1674563">
                  <a:extLst>
                    <a:ext uri="{9D8B030D-6E8A-4147-A177-3AD203B41FA5}">
                      <a16:colId xmlns:a16="http://schemas.microsoft.com/office/drawing/2014/main" val="20004"/>
                    </a:ext>
                  </a:extLst>
                </a:gridCol>
                <a:gridCol w="1729649">
                  <a:extLst>
                    <a:ext uri="{9D8B030D-6E8A-4147-A177-3AD203B41FA5}">
                      <a16:colId xmlns:a16="http://schemas.microsoft.com/office/drawing/2014/main" val="20005"/>
                    </a:ext>
                  </a:extLst>
                </a:gridCol>
              </a:tblGrid>
              <a:tr h="1676808">
                <a:tc>
                  <a:txBody>
                    <a:bodyPr/>
                    <a:lstStyle/>
                    <a:p>
                      <a:r>
                        <a:rPr lang="en-US" dirty="0"/>
                        <a:t>Elementary</a:t>
                      </a:r>
                    </a:p>
                  </a:txBody>
                  <a:tcPr>
                    <a:solidFill>
                      <a:schemeClr val="bg1"/>
                    </a:solidFill>
                  </a:tcPr>
                </a:tc>
                <a:tc>
                  <a:txBody>
                    <a:bodyPr/>
                    <a:lstStyle/>
                    <a:p>
                      <a:pPr rtl="0" fontAlgn="t">
                        <a:spcBef>
                          <a:spcPts val="0"/>
                        </a:spcBef>
                        <a:spcAft>
                          <a:spcPts val="0"/>
                        </a:spcAft>
                      </a:pPr>
                      <a:r>
                        <a:rPr lang="en-US" sz="990" b="0" i="0" u="none" strike="noStrike" dirty="0">
                          <a:solidFill>
                            <a:srgbClr val="000000"/>
                          </a:solidFill>
                          <a:effectLst/>
                          <a:latin typeface="Arial" panose="020B0604020202020204" pitchFamily="34" charset="0"/>
                        </a:rPr>
                        <a:t>Teacher reads a text about nutrition to student and points to a labeled picture of vegetables.</a:t>
                      </a:r>
                      <a:r>
                        <a:rPr lang="en-US" sz="990" b="0" i="0" u="none" strike="noStrike" baseline="0" dirty="0">
                          <a:solidFill>
                            <a:srgbClr val="000000"/>
                          </a:solidFill>
                          <a:effectLst/>
                          <a:latin typeface="Arial" panose="020B0604020202020204" pitchFamily="34" charset="0"/>
                        </a:rPr>
                        <a:t> S</a:t>
                      </a:r>
                      <a:r>
                        <a:rPr lang="en-US" sz="990" b="0" i="0" u="none" strike="noStrike" dirty="0">
                          <a:solidFill>
                            <a:srgbClr val="000000"/>
                          </a:solidFill>
                          <a:effectLst/>
                          <a:latin typeface="Arial" panose="020B0604020202020204" pitchFamily="34" charset="0"/>
                        </a:rPr>
                        <a:t>tudent smiles. </a:t>
                      </a:r>
                      <a:endParaRPr lang="en-US" sz="990" dirty="0">
                        <a:effectLst/>
                      </a:endParaRPr>
                    </a:p>
                  </a:txBody>
                  <a:tcPr marL="76200" marR="76200" marT="76200" marB="76200">
                    <a:solidFill>
                      <a:schemeClr val="bg1"/>
                    </a:solidFill>
                  </a:tcPr>
                </a:tc>
                <a:tc>
                  <a:txBody>
                    <a:bodyPr/>
                    <a:lstStyle/>
                    <a:p>
                      <a:pPr rtl="0" fontAlgn="t">
                        <a:spcBef>
                          <a:spcPts val="0"/>
                        </a:spcBef>
                        <a:spcAft>
                          <a:spcPts val="0"/>
                        </a:spcAft>
                      </a:pPr>
                      <a:r>
                        <a:rPr lang="en-US" sz="990" b="0" i="0" u="none" strike="noStrike" kern="1200" dirty="0">
                          <a:solidFill>
                            <a:srgbClr val="000000"/>
                          </a:solidFill>
                          <a:effectLst/>
                          <a:latin typeface="Arial" panose="020B0604020202020204" pitchFamily="34" charset="0"/>
                          <a:ea typeface="+mn-ea"/>
                          <a:cs typeface="+mn-cs"/>
                        </a:rPr>
                        <a:t>Teacher reads a text about nutrition to the student. Teacher points to a labeled picture of a carrot. Student matches the labeled picture with a similar word/picture combination of a carrot.</a:t>
                      </a:r>
                    </a:p>
                  </a:txBody>
                  <a:tcPr marL="76200" marR="76200" marT="76200" marB="76200">
                    <a:solidFill>
                      <a:schemeClr val="bg1"/>
                    </a:solidFill>
                  </a:tcPr>
                </a:tc>
                <a:tc>
                  <a:txBody>
                    <a:bodyPr/>
                    <a:lstStyle/>
                    <a:p>
                      <a:pPr rtl="0" fontAlgn="t">
                        <a:spcBef>
                          <a:spcPts val="0"/>
                        </a:spcBef>
                        <a:spcAft>
                          <a:spcPts val="0"/>
                        </a:spcAft>
                      </a:pPr>
                      <a:r>
                        <a:rPr lang="en-US" sz="990" b="0" i="0" u="none" strike="noStrike" kern="1200" dirty="0">
                          <a:solidFill>
                            <a:srgbClr val="000000"/>
                          </a:solidFill>
                          <a:effectLst/>
                          <a:latin typeface="Arial" panose="020B0604020202020204" pitchFamily="34" charset="0"/>
                          <a:ea typeface="+mn-ea"/>
                          <a:cs typeface="+mn-cs"/>
                        </a:rPr>
                        <a:t>Teacher shows a visual representing a carrot growing in the ground with the stem, soil, and leaves labeled</a:t>
                      </a:r>
                      <a:r>
                        <a:rPr lang="en-US" sz="990" b="0" i="0" u="none" strike="noStrike" kern="1200" baseline="0" dirty="0">
                          <a:solidFill>
                            <a:srgbClr val="000000"/>
                          </a:solidFill>
                          <a:effectLst/>
                          <a:latin typeface="Arial" panose="020B0604020202020204" pitchFamily="34" charset="0"/>
                          <a:ea typeface="+mn-ea"/>
                          <a:cs typeface="+mn-cs"/>
                        </a:rPr>
                        <a:t> </a:t>
                      </a:r>
                      <a:r>
                        <a:rPr lang="en-US" sz="990" b="0" i="0" u="none" strike="noStrike" kern="1200" dirty="0">
                          <a:solidFill>
                            <a:srgbClr val="000000"/>
                          </a:solidFill>
                          <a:effectLst/>
                          <a:latin typeface="Arial" panose="020B0604020202020204" pitchFamily="34" charset="0"/>
                          <a:ea typeface="+mn-ea"/>
                          <a:cs typeface="+mn-cs"/>
                        </a:rPr>
                        <a:t>and reads the labels. Teacher says “point to the word ‘leaves.’” Student points to the word “leaves” in the diagram.</a:t>
                      </a:r>
                    </a:p>
                  </a:txBody>
                  <a:tcPr marL="76200" marR="76200" marT="76200" marB="76200">
                    <a:solidFill>
                      <a:schemeClr val="bg1"/>
                    </a:solidFill>
                  </a:tcPr>
                </a:tc>
                <a:tc>
                  <a:txBody>
                    <a:bodyPr/>
                    <a:lstStyle/>
                    <a:p>
                      <a:pPr rtl="0" fontAlgn="t">
                        <a:spcBef>
                          <a:spcPts val="0"/>
                        </a:spcBef>
                        <a:spcAft>
                          <a:spcPts val="0"/>
                        </a:spcAft>
                      </a:pPr>
                      <a:r>
                        <a:rPr lang="en-US" sz="990" b="0" i="0" u="none" strike="noStrike" kern="1200" dirty="0">
                          <a:solidFill>
                            <a:srgbClr val="000000"/>
                          </a:solidFill>
                          <a:effectLst/>
                          <a:latin typeface="Arial" panose="020B0604020202020204" pitchFamily="34" charset="0"/>
                          <a:ea typeface="+mn-ea"/>
                          <a:cs typeface="+mn-cs"/>
                        </a:rPr>
                        <a:t>Student is given the printed sentence “Carrots have</a:t>
                      </a:r>
                      <a:r>
                        <a:rPr lang="en-US" sz="990" b="0" i="0" u="none" strike="noStrike" kern="1200" baseline="0" dirty="0">
                          <a:solidFill>
                            <a:srgbClr val="000000"/>
                          </a:solidFill>
                          <a:effectLst/>
                          <a:latin typeface="Arial" panose="020B0604020202020204" pitchFamily="34" charset="0"/>
                          <a:ea typeface="+mn-ea"/>
                          <a:cs typeface="+mn-cs"/>
                        </a:rPr>
                        <a:t> </a:t>
                      </a:r>
                      <a:r>
                        <a:rPr lang="en-US" sz="990" b="0" i="0" u="none" strike="noStrike" kern="1200" dirty="0">
                          <a:solidFill>
                            <a:srgbClr val="000000"/>
                          </a:solidFill>
                          <a:effectLst/>
                          <a:latin typeface="Arial" panose="020B0604020202020204" pitchFamily="34" charset="0"/>
                          <a:ea typeface="+mn-ea"/>
                          <a:cs typeface="+mn-cs"/>
                        </a:rPr>
                        <a:t>__, stems, and __.” Student selects “leaves” and “roots” from a word bank to complete the sentence.</a:t>
                      </a:r>
                    </a:p>
                  </a:txBody>
                  <a:tcPr marL="76200" marR="76200" marT="76200" marB="76200">
                    <a:solidFill>
                      <a:schemeClr val="bg1"/>
                    </a:solidFill>
                  </a:tcPr>
                </a:tc>
                <a:tc>
                  <a:txBody>
                    <a:bodyPr/>
                    <a:lstStyle/>
                    <a:p>
                      <a:pPr rtl="0" fontAlgn="t">
                        <a:spcBef>
                          <a:spcPts val="0"/>
                        </a:spcBef>
                        <a:spcAft>
                          <a:spcPts val="0"/>
                        </a:spcAft>
                      </a:pPr>
                      <a:r>
                        <a:rPr lang="en-US" sz="990" b="0" i="0" u="none" strike="noStrike" kern="1200" dirty="0">
                          <a:solidFill>
                            <a:srgbClr val="000000"/>
                          </a:solidFill>
                          <a:effectLst/>
                          <a:latin typeface="Arial" panose="020B0604020202020204" pitchFamily="34" charset="0"/>
                          <a:ea typeface="+mn-ea"/>
                          <a:cs typeface="+mn-cs"/>
                        </a:rPr>
                        <a:t>Student is given the printed sentence “Carrots are __ that are good for your __.” Student independently completes the sentence using recently learned content-based vocabulary by adding “vegetables” and “eyes.”</a:t>
                      </a:r>
                    </a:p>
                  </a:txBody>
                  <a:tcPr marL="76200" marR="76200" marT="76200" marB="76200">
                    <a:solidFill>
                      <a:schemeClr val="bg1"/>
                    </a:solidFill>
                  </a:tcPr>
                </a:tc>
                <a:extLst>
                  <a:ext uri="{0D108BD9-81ED-4DB2-BD59-A6C34878D82A}">
                    <a16:rowId xmlns:a16="http://schemas.microsoft.com/office/drawing/2014/main" val="10000"/>
                  </a:ext>
                </a:extLst>
              </a:tr>
              <a:tr h="1691097">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990" b="0" i="0" u="none" strike="noStrike" kern="1200" dirty="0">
                          <a:solidFill>
                            <a:srgbClr val="000000"/>
                          </a:solidFill>
                          <a:effectLst/>
                          <a:latin typeface="Arial" panose="020B0604020202020204" pitchFamily="34" charset="0"/>
                          <a:ea typeface="+mn-ea"/>
                          <a:cs typeface="+mn-cs"/>
                        </a:rPr>
                        <a:t>Teacher reads a text about going to the bank and points to a labeled picture of coins. Student looks away.</a:t>
                      </a:r>
                    </a:p>
                  </a:txBody>
                  <a:tcPr marL="76200" marR="76200" marT="76200" marB="76200">
                    <a:solidFill>
                      <a:schemeClr val="bg1"/>
                    </a:solidFill>
                  </a:tcPr>
                </a:tc>
                <a:tc>
                  <a:txBody>
                    <a:bodyPr/>
                    <a:lstStyle/>
                    <a:p>
                      <a:pPr rtl="0" fontAlgn="t">
                        <a:spcBef>
                          <a:spcPts val="0"/>
                        </a:spcBef>
                        <a:spcAft>
                          <a:spcPts val="0"/>
                        </a:spcAft>
                      </a:pPr>
                      <a:r>
                        <a:rPr lang="en-US" sz="990" b="0" i="0" u="none" strike="noStrike" kern="1200" dirty="0">
                          <a:solidFill>
                            <a:srgbClr val="000000"/>
                          </a:solidFill>
                          <a:effectLst/>
                          <a:latin typeface="Arial" panose="020B0604020202020204" pitchFamily="34" charset="0"/>
                          <a:ea typeface="+mn-ea"/>
                          <a:cs typeface="+mn-cs"/>
                        </a:rPr>
                        <a:t>Teacher reads a text about going to the bank. Teacher points to a labeled picture of a penny. Student matches the labeled picture of a penny to a similar word/picture combination of a penny.</a:t>
                      </a:r>
                    </a:p>
                  </a:txBody>
                  <a:tcPr marL="76200" marR="76200" marT="76200" marB="76200">
                    <a:solidFill>
                      <a:schemeClr val="bg1"/>
                    </a:solidFill>
                  </a:tcPr>
                </a:tc>
                <a:tc>
                  <a:txBody>
                    <a:bodyPr/>
                    <a:lstStyle/>
                    <a:p>
                      <a:pPr rtl="0" fontAlgn="base">
                        <a:spcBef>
                          <a:spcPts val="0"/>
                        </a:spcBef>
                        <a:spcAft>
                          <a:spcPts val="0"/>
                        </a:spcAft>
                      </a:pPr>
                      <a:r>
                        <a:rPr lang="en-US" sz="990" b="0" i="0" u="none" strike="noStrike" kern="1200" dirty="0">
                          <a:solidFill>
                            <a:srgbClr val="000000"/>
                          </a:solidFill>
                          <a:effectLst/>
                          <a:latin typeface="Arial" panose="020B0604020202020204" pitchFamily="34" charset="0"/>
                          <a:ea typeface="+mn-ea"/>
                          <a:cs typeface="+mn-cs"/>
                        </a:rPr>
                        <a:t>Teacher shows a visual representing different labeled coins</a:t>
                      </a:r>
                      <a:r>
                        <a:rPr lang="en-US" sz="990" b="0" i="0" u="none" strike="noStrike" kern="1200" baseline="0" dirty="0">
                          <a:solidFill>
                            <a:srgbClr val="000000"/>
                          </a:solidFill>
                          <a:effectLst/>
                          <a:latin typeface="Arial" panose="020B0604020202020204" pitchFamily="34" charset="0"/>
                          <a:ea typeface="+mn-ea"/>
                          <a:cs typeface="+mn-cs"/>
                        </a:rPr>
                        <a:t> </a:t>
                      </a:r>
                      <a:r>
                        <a:rPr lang="en-US" sz="990" b="0" i="0" u="none" strike="noStrike" kern="1200" dirty="0">
                          <a:solidFill>
                            <a:srgbClr val="000000"/>
                          </a:solidFill>
                          <a:effectLst/>
                          <a:latin typeface="Arial" panose="020B0604020202020204" pitchFamily="34" charset="0"/>
                          <a:ea typeface="+mn-ea"/>
                          <a:cs typeface="+mn-cs"/>
                        </a:rPr>
                        <a:t>and reads the labels. Teacher says “point to the word ‘penny.’” Student points to the word “penny” in the visual.</a:t>
                      </a:r>
                    </a:p>
                  </a:txBody>
                  <a:tcPr marL="76200" marR="76200" marT="76200" marB="76200">
                    <a:solidFill>
                      <a:schemeClr val="bg1"/>
                    </a:solidFill>
                  </a:tcPr>
                </a:tc>
                <a:tc>
                  <a:txBody>
                    <a:bodyPr/>
                    <a:lstStyle/>
                    <a:p>
                      <a:pPr rtl="0" fontAlgn="t">
                        <a:spcBef>
                          <a:spcPts val="0"/>
                        </a:spcBef>
                        <a:spcAft>
                          <a:spcPts val="0"/>
                        </a:spcAft>
                      </a:pPr>
                      <a:r>
                        <a:rPr lang="en-US" sz="990" b="0" i="0" u="none" strike="noStrike" kern="1200" dirty="0">
                          <a:solidFill>
                            <a:srgbClr val="000000"/>
                          </a:solidFill>
                          <a:effectLst/>
                          <a:latin typeface="Arial" panose="020B0604020202020204" pitchFamily="34" charset="0"/>
                          <a:ea typeface="+mn-ea"/>
                          <a:cs typeface="+mn-cs"/>
                        </a:rPr>
                        <a:t>Student fills in sentences like “A __ is worth one cent,” “A __ is worth five cents,” “A __ is worth ten cents,” and “A __ is worth twenty-five cents” from a word bank to complete the sentences.</a:t>
                      </a:r>
                    </a:p>
                  </a:txBody>
                  <a:tcPr marL="76200" marR="76200" marT="76200" marB="76200">
                    <a:solidFill>
                      <a:schemeClr val="bg1"/>
                    </a:solidFill>
                  </a:tcPr>
                </a:tc>
                <a:tc>
                  <a:txBody>
                    <a:bodyPr/>
                    <a:lstStyle/>
                    <a:p>
                      <a:pPr rtl="0" fontAlgn="t">
                        <a:spcBef>
                          <a:spcPts val="0"/>
                        </a:spcBef>
                        <a:spcAft>
                          <a:spcPts val="0"/>
                        </a:spcAft>
                      </a:pPr>
                      <a:r>
                        <a:rPr lang="en-US" sz="990" b="0" i="0" u="none" strike="noStrike" kern="1200" dirty="0">
                          <a:solidFill>
                            <a:srgbClr val="000000"/>
                          </a:solidFill>
                          <a:effectLst/>
                          <a:latin typeface="Arial" panose="020B0604020202020204" pitchFamily="34" charset="0"/>
                          <a:ea typeface="+mn-ea"/>
                          <a:cs typeface="+mn-cs"/>
                        </a:rPr>
                        <a:t>Student is given the printed sentence “You should __ your money in a __ and not spend it all.” Student independently completes the sentence using recently learned content-based vocabulary by adding “save” and “bank.”</a:t>
                      </a: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2">
            <a:extLst>
              <a:ext uri="{FF2B5EF4-FFF2-40B4-BE49-F238E27FC236}">
                <a16:creationId xmlns:a16="http://schemas.microsoft.com/office/drawing/2014/main" id="{243D4134-B5E4-4685-8D81-B6E7CCEFEEB8}"/>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13</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2055105810"/>
      </p:ext>
    </p:extLst>
  </p:cSld>
  <p:clrMapOvr>
    <a:masterClrMapping/>
  </p:clrMapOvr>
  <mc:AlternateContent xmlns:mc="http://schemas.openxmlformats.org/markup-compatibility/2006" xmlns:p14="http://schemas.microsoft.com/office/powerpoint/2010/main">
    <mc:Choice Requires="p14">
      <p:transition spd="med" p14:dur="700" advClick="0" advTm="9310">
        <p:fade/>
      </p:transition>
    </mc:Choice>
    <mc:Fallback xmlns="">
      <p:transition spd="med" advClick="0" advTm="931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92586" y="154813"/>
            <a:ext cx="9931652" cy="914400"/>
          </a:xfrm>
        </p:spPr>
        <p:txBody>
          <a:bodyPr>
            <a:noAutofit/>
          </a:bodyPr>
          <a:lstStyle/>
          <a:p>
            <a:pPr>
              <a:defRPr/>
            </a:pPr>
            <a:r>
              <a:rPr lang="en-US" dirty="0">
                <a:solidFill>
                  <a:srgbClr val="2F5CAC"/>
                </a:solidFill>
              </a:rPr>
              <a:t>Observable Behavior R6. Participating in Shared Reading with Classroom Examples</a:t>
            </a:r>
          </a:p>
        </p:txBody>
      </p:sp>
      <p:pic>
        <p:nvPicPr>
          <p:cNvPr id="4" name="Picture 3" descr="Image of Observable Behavior R6; an accessible version of the Observable Behaviors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2276475" y="1298200"/>
            <a:ext cx="9077325" cy="1733550"/>
          </a:xfrm>
          <a:prstGeom prst="rect">
            <a:avLst/>
          </a:prstGeom>
        </p:spPr>
      </p:pic>
      <p:graphicFrame>
        <p:nvGraphicFramePr>
          <p:cNvPr id="7" name="Table 6" descr="Image of classroom example R6;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59266384"/>
              </p:ext>
            </p:extLst>
          </p:nvPr>
        </p:nvGraphicFramePr>
        <p:xfrm>
          <a:off x="1024570" y="3102803"/>
          <a:ext cx="10245686" cy="3154680"/>
        </p:xfrm>
        <a:graphic>
          <a:graphicData uri="http://schemas.openxmlformats.org/drawingml/2006/table">
            <a:tbl>
              <a:tblPr firstRow="1" bandRow="1">
                <a:tableStyleId>{D7AC3CCA-C797-4891-BE02-D94E43425B78}</a:tableStyleId>
              </a:tblPr>
              <a:tblGrid>
                <a:gridCol w="1696596">
                  <a:extLst>
                    <a:ext uri="{9D8B030D-6E8A-4147-A177-3AD203B41FA5}">
                      <a16:colId xmlns:a16="http://schemas.microsoft.com/office/drawing/2014/main" val="20000"/>
                    </a:ext>
                  </a:extLst>
                </a:gridCol>
                <a:gridCol w="1685581">
                  <a:extLst>
                    <a:ext uri="{9D8B030D-6E8A-4147-A177-3AD203B41FA5}">
                      <a16:colId xmlns:a16="http://schemas.microsoft.com/office/drawing/2014/main" val="20001"/>
                    </a:ext>
                  </a:extLst>
                </a:gridCol>
                <a:gridCol w="1707614">
                  <a:extLst>
                    <a:ext uri="{9D8B030D-6E8A-4147-A177-3AD203B41FA5}">
                      <a16:colId xmlns:a16="http://schemas.microsoft.com/office/drawing/2014/main" val="20002"/>
                    </a:ext>
                  </a:extLst>
                </a:gridCol>
                <a:gridCol w="1729649">
                  <a:extLst>
                    <a:ext uri="{9D8B030D-6E8A-4147-A177-3AD203B41FA5}">
                      <a16:colId xmlns:a16="http://schemas.microsoft.com/office/drawing/2014/main" val="20003"/>
                    </a:ext>
                  </a:extLst>
                </a:gridCol>
                <a:gridCol w="1718631">
                  <a:extLst>
                    <a:ext uri="{9D8B030D-6E8A-4147-A177-3AD203B41FA5}">
                      <a16:colId xmlns:a16="http://schemas.microsoft.com/office/drawing/2014/main" val="20004"/>
                    </a:ext>
                  </a:extLst>
                </a:gridCol>
                <a:gridCol w="1707615">
                  <a:extLst>
                    <a:ext uri="{9D8B030D-6E8A-4147-A177-3AD203B41FA5}">
                      <a16:colId xmlns:a16="http://schemas.microsoft.com/office/drawing/2014/main" val="20005"/>
                    </a:ext>
                  </a:extLst>
                </a:gridCol>
              </a:tblGrid>
              <a:tr h="1269925">
                <a:tc>
                  <a:txBody>
                    <a:bodyPr/>
                    <a:lstStyle/>
                    <a:p>
                      <a:r>
                        <a:rPr lang="en-US"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Teacher reads </a:t>
                      </a:r>
                      <a:r>
                        <a:rPr lang="en-US" sz="1100" b="0" i="1" u="none" strike="noStrike" dirty="0">
                          <a:solidFill>
                            <a:srgbClr val="000000"/>
                          </a:solidFill>
                          <a:effectLst/>
                          <a:latin typeface="Arial" panose="020B0604020202020204" pitchFamily="34" charset="0"/>
                          <a:cs typeface="Arial" panose="020B0604020202020204" pitchFamily="34" charset="0"/>
                        </a:rPr>
                        <a:t>The Very Hungry Caterpillar</a:t>
                      </a:r>
                      <a:r>
                        <a:rPr lang="en-US" sz="1100" b="0" i="0" u="none" strike="noStrike" dirty="0">
                          <a:solidFill>
                            <a:srgbClr val="000000"/>
                          </a:solidFill>
                          <a:effectLst/>
                          <a:latin typeface="Arial" panose="020B0604020202020204" pitchFamily="34" charset="0"/>
                          <a:cs typeface="Arial" panose="020B0604020202020204" pitchFamily="34" charset="0"/>
                        </a:rPr>
                        <a:t> to the student.</a:t>
                      </a:r>
                      <a:r>
                        <a:rPr lang="en-US" sz="1100" b="0" i="0" u="none" strike="noStrike" baseline="0" dirty="0">
                          <a:solidFill>
                            <a:srgbClr val="000000"/>
                          </a:solidFill>
                          <a:effectLst/>
                          <a:latin typeface="Arial" panose="020B0604020202020204" pitchFamily="34" charset="0"/>
                          <a:cs typeface="Arial" panose="020B0604020202020204" pitchFamily="34" charset="0"/>
                        </a:rPr>
                        <a:t> S</a:t>
                      </a:r>
                      <a:r>
                        <a:rPr lang="en-US" sz="1100" b="0" i="0" u="none" strike="noStrike" dirty="0">
                          <a:solidFill>
                            <a:srgbClr val="000000"/>
                          </a:solidFill>
                          <a:effectLst/>
                          <a:latin typeface="Arial" panose="020B0604020202020204" pitchFamily="34" charset="0"/>
                          <a:cs typeface="Arial" panose="020B0604020202020204" pitchFamily="34" charset="0"/>
                        </a:rPr>
                        <a:t>tudent looks at his hand and smiles.</a:t>
                      </a:r>
                      <a:endParaRPr lang="en-US" sz="1100" dirty="0">
                        <a:effectLst/>
                        <a:latin typeface="Arial" panose="020B0604020202020204" pitchFamily="34" charset="0"/>
                        <a:cs typeface="Arial" panose="020B0604020202020204" pitchFamily="34" charset="0"/>
                      </a:endParaRPr>
                    </a:p>
                    <a:p>
                      <a:pPr fontAlgn="t"/>
                      <a:br>
                        <a:rPr lang="en-US" sz="1100" dirty="0">
                          <a:effectLst/>
                          <a:latin typeface="Arial" panose="020B0604020202020204" pitchFamily="34" charset="0"/>
                          <a:cs typeface="Arial" panose="020B0604020202020204" pitchFamily="34" charset="0"/>
                        </a:rPr>
                      </a:br>
                      <a:br>
                        <a:rPr lang="en-US" sz="1100" dirty="0">
                          <a:effectLst/>
                          <a:latin typeface="Arial" panose="020B0604020202020204" pitchFamily="34" charset="0"/>
                          <a:cs typeface="Arial" panose="020B0604020202020204" pitchFamily="34" charset="0"/>
                        </a:rPr>
                      </a:b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echoes words from a predictable text in multiple choral reads of the text.</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Teacher pauses during read aloud, and student supplies the name of the food on each page.</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Teacher rereads </a:t>
                      </a:r>
                      <a:r>
                        <a:rPr lang="en-US" sz="1100" b="0" i="1" u="none" strike="noStrike" dirty="0">
                          <a:solidFill>
                            <a:srgbClr val="000000"/>
                          </a:solidFill>
                          <a:effectLst/>
                          <a:latin typeface="Arial" panose="020B0604020202020204" pitchFamily="34" charset="0"/>
                          <a:cs typeface="Arial" panose="020B0604020202020204" pitchFamily="34" charset="0"/>
                        </a:rPr>
                        <a:t>The Very Hungry Caterpillar</a:t>
                      </a:r>
                      <a:r>
                        <a:rPr lang="en-US" sz="1100" b="0" i="0" u="none" strike="noStrike" dirty="0">
                          <a:solidFill>
                            <a:srgbClr val="000000"/>
                          </a:solidFill>
                          <a:effectLst/>
                          <a:latin typeface="Arial" panose="020B0604020202020204" pitchFamily="34" charset="0"/>
                          <a:cs typeface="Arial" panose="020B0604020202020204" pitchFamily="34" charset="0"/>
                        </a:rPr>
                        <a:t> to student and pauses throughout the book, allowing student to say the repeated</a:t>
                      </a:r>
                      <a:r>
                        <a:rPr lang="en-US" sz="1100" b="0" i="0" u="none" strike="noStrike" baseline="0" dirty="0">
                          <a:solidFill>
                            <a:srgbClr val="000000"/>
                          </a:solidFill>
                          <a:effectLst/>
                          <a:latin typeface="Arial" panose="020B0604020202020204" pitchFamily="34" charset="0"/>
                          <a:cs typeface="Arial" panose="020B0604020202020204" pitchFamily="34" charset="0"/>
                        </a:rPr>
                        <a:t> p</a:t>
                      </a:r>
                      <a:r>
                        <a:rPr lang="en-US" sz="1100" b="0" i="0" u="none" strike="noStrike" dirty="0">
                          <a:solidFill>
                            <a:srgbClr val="000000"/>
                          </a:solidFill>
                          <a:effectLst/>
                          <a:latin typeface="Arial" panose="020B0604020202020204" pitchFamily="34" charset="0"/>
                          <a:cs typeface="Arial" panose="020B0604020202020204" pitchFamily="34" charset="0"/>
                        </a:rPr>
                        <a:t>redictable missing phrases.</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Teacher provides student with the book </a:t>
                      </a:r>
                      <a:r>
                        <a:rPr lang="en-US" sz="1100" b="0" i="1" u="none" strike="noStrike" dirty="0">
                          <a:solidFill>
                            <a:srgbClr val="000000"/>
                          </a:solidFill>
                          <a:effectLst/>
                          <a:latin typeface="Arial" panose="020B0604020202020204" pitchFamily="34" charset="0"/>
                          <a:cs typeface="Arial" panose="020B0604020202020204" pitchFamily="34" charset="0"/>
                        </a:rPr>
                        <a:t>The Very Hungry Caterpillar</a:t>
                      </a:r>
                      <a:r>
                        <a:rPr lang="en-US" sz="1100" b="0" i="0" u="none" strike="noStrike" dirty="0">
                          <a:solidFill>
                            <a:srgbClr val="000000"/>
                          </a:solidFill>
                          <a:effectLst/>
                          <a:latin typeface="Arial" panose="020B0604020202020204" pitchFamily="34" charset="0"/>
                          <a:cs typeface="Arial" panose="020B0604020202020204" pitchFamily="34" charset="0"/>
                        </a:rPr>
                        <a:t> and allows student to partner read each page individually with teacher support when needed. </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0"/>
                  </a:ext>
                </a:extLst>
              </a:tr>
              <a:tr h="370840">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listens to a story about football that frequently repeats words and phrases. Student reaches for the book.</a:t>
                      </a:r>
                      <a:endParaRPr lang="en-US" sz="1100" dirty="0">
                        <a:effectLst/>
                        <a:latin typeface="Arial" panose="020B0604020202020204" pitchFamily="34" charset="0"/>
                        <a:cs typeface="Arial" panose="020B0604020202020204" pitchFamily="34" charset="0"/>
                      </a:endParaRPr>
                    </a:p>
                    <a:p>
                      <a:pPr fontAlgn="t"/>
                      <a:endParaRPr lang="en-US" sz="1100" dirty="0">
                        <a:effectLst/>
                        <a:latin typeface="Arial" panose="020B0604020202020204" pitchFamily="34" charset="0"/>
                        <a:cs typeface="Arial" panose="020B0604020202020204" pitchFamily="34" charset="0"/>
                      </a:endParaRPr>
                    </a:p>
                    <a:p>
                      <a:pPr fontAlgn="t"/>
                      <a:br>
                        <a:rPr lang="en-US" sz="1100" dirty="0">
                          <a:effectLst/>
                          <a:latin typeface="Arial" panose="020B0604020202020204" pitchFamily="34" charset="0"/>
                          <a:cs typeface="Arial" panose="020B0604020202020204" pitchFamily="34" charset="0"/>
                        </a:rPr>
                      </a:br>
                      <a:br>
                        <a:rPr lang="en-US" sz="1100" dirty="0">
                          <a:effectLst/>
                          <a:latin typeface="Arial" panose="020B0604020202020204" pitchFamily="34" charset="0"/>
                          <a:cs typeface="Arial" panose="020B0604020202020204" pitchFamily="34" charset="0"/>
                        </a:rPr>
                      </a:b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Student follows with his or her finger a story about football that frequently repeats words and phrases during multiple choral reads of the text.</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Teacher pauses during read aloud of a story about football that frequently repeats words and phrases.</a:t>
                      </a:r>
                      <a:r>
                        <a:rPr lang="en-US" sz="1100" b="0" i="0" u="none" strike="noStrike" baseline="0" dirty="0">
                          <a:solidFill>
                            <a:srgbClr val="000000"/>
                          </a:solidFill>
                          <a:effectLst/>
                          <a:latin typeface="Arial" panose="020B0604020202020204" pitchFamily="34" charset="0"/>
                          <a:cs typeface="Arial" panose="020B0604020202020204" pitchFamily="34" charset="0"/>
                        </a:rPr>
                        <a:t> S</a:t>
                      </a:r>
                      <a:r>
                        <a:rPr lang="en-US" sz="1100" b="0" i="0" u="none" strike="noStrike" dirty="0">
                          <a:solidFill>
                            <a:srgbClr val="000000"/>
                          </a:solidFill>
                          <a:effectLst/>
                          <a:latin typeface="Arial" panose="020B0604020202020204" pitchFamily="34" charset="0"/>
                          <a:cs typeface="Arial" panose="020B0604020202020204" pitchFamily="34" charset="0"/>
                        </a:rPr>
                        <a:t>tudent says “football” and “touchdown” as appropriate for the story.</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Teacher rereads a story about football that frequently repeats words and phrase and pauses throughout the book, allowing student to say the repeated predictable missing phrases.</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Teacher provides student with a story about football that frequently repeats words and phrases and allows student to partner read each page individually with teacher support when needed. </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2">
            <a:extLst>
              <a:ext uri="{FF2B5EF4-FFF2-40B4-BE49-F238E27FC236}">
                <a16:creationId xmlns:a16="http://schemas.microsoft.com/office/drawing/2014/main" id="{243D4134-B5E4-4685-8D81-B6E7CCEFEEB8}"/>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14</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2017841945"/>
      </p:ext>
    </p:extLst>
  </p:cSld>
  <p:clrMapOvr>
    <a:masterClrMapping/>
  </p:clrMapOvr>
  <mc:AlternateContent xmlns:mc="http://schemas.openxmlformats.org/markup-compatibility/2006" xmlns:p14="http://schemas.microsoft.com/office/powerpoint/2010/main">
    <mc:Choice Requires="p14">
      <p:transition spd="med" p14:dur="700" advClick="0" advTm="9310">
        <p:fade/>
      </p:transition>
    </mc:Choice>
    <mc:Fallback xmlns="">
      <p:transition spd="med" advClick="0" advTm="931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38265" y="90535"/>
            <a:ext cx="11074400" cy="914400"/>
          </a:xfrm>
        </p:spPr>
        <p:txBody>
          <a:bodyPr>
            <a:noAutofit/>
          </a:bodyPr>
          <a:lstStyle/>
          <a:p>
            <a:pPr>
              <a:defRPr/>
            </a:pPr>
            <a:r>
              <a:rPr lang="en-US" sz="3200" dirty="0">
                <a:solidFill>
                  <a:srgbClr val="2F5CAC"/>
                </a:solidFill>
              </a:rPr>
              <a:t>Observable Behavior R7. Understanding Ideas/</a:t>
            </a:r>
            <a:br>
              <a:rPr lang="en-US" sz="3200" dirty="0">
                <a:solidFill>
                  <a:srgbClr val="2F5CAC"/>
                </a:solidFill>
              </a:rPr>
            </a:br>
            <a:r>
              <a:rPr lang="en-US" sz="3200" dirty="0">
                <a:solidFill>
                  <a:srgbClr val="2F5CAC"/>
                </a:solidFill>
              </a:rPr>
              <a:t>Details in Graphic Sources with Classroom Examples</a:t>
            </a:r>
          </a:p>
        </p:txBody>
      </p:sp>
      <p:pic>
        <p:nvPicPr>
          <p:cNvPr id="4" name="Picture 3" descr="Image of Observable Behavior R7; an accessible version of the Observable Behaviors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2078180" y="1002089"/>
            <a:ext cx="9048750" cy="2514600"/>
          </a:xfrm>
          <a:prstGeom prst="rect">
            <a:avLst/>
          </a:prstGeom>
        </p:spPr>
      </p:pic>
      <p:graphicFrame>
        <p:nvGraphicFramePr>
          <p:cNvPr id="7" name="Table 6" descr="Image of classroom example R7;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3798001020"/>
              </p:ext>
            </p:extLst>
          </p:nvPr>
        </p:nvGraphicFramePr>
        <p:xfrm>
          <a:off x="1046717" y="3495555"/>
          <a:ext cx="10025349" cy="2974146"/>
        </p:xfrm>
        <a:graphic>
          <a:graphicData uri="http://schemas.openxmlformats.org/drawingml/2006/table">
            <a:tbl>
              <a:tblPr firstRow="1" bandRow="1">
                <a:tableStyleId>{D7AC3CCA-C797-4891-BE02-D94E43425B78}</a:tableStyleId>
              </a:tblPr>
              <a:tblGrid>
                <a:gridCol w="1476261">
                  <a:extLst>
                    <a:ext uri="{9D8B030D-6E8A-4147-A177-3AD203B41FA5}">
                      <a16:colId xmlns:a16="http://schemas.microsoft.com/office/drawing/2014/main" val="20000"/>
                    </a:ext>
                  </a:extLst>
                </a:gridCol>
                <a:gridCol w="1685580">
                  <a:extLst>
                    <a:ext uri="{9D8B030D-6E8A-4147-A177-3AD203B41FA5}">
                      <a16:colId xmlns:a16="http://schemas.microsoft.com/office/drawing/2014/main" val="20001"/>
                    </a:ext>
                  </a:extLst>
                </a:gridCol>
                <a:gridCol w="1718631">
                  <a:extLst>
                    <a:ext uri="{9D8B030D-6E8A-4147-A177-3AD203B41FA5}">
                      <a16:colId xmlns:a16="http://schemas.microsoft.com/office/drawing/2014/main" val="20002"/>
                    </a:ext>
                  </a:extLst>
                </a:gridCol>
                <a:gridCol w="1729648">
                  <a:extLst>
                    <a:ext uri="{9D8B030D-6E8A-4147-A177-3AD203B41FA5}">
                      <a16:colId xmlns:a16="http://schemas.microsoft.com/office/drawing/2014/main" val="20003"/>
                    </a:ext>
                  </a:extLst>
                </a:gridCol>
                <a:gridCol w="1710238">
                  <a:extLst>
                    <a:ext uri="{9D8B030D-6E8A-4147-A177-3AD203B41FA5}">
                      <a16:colId xmlns:a16="http://schemas.microsoft.com/office/drawing/2014/main" val="20004"/>
                    </a:ext>
                  </a:extLst>
                </a:gridCol>
                <a:gridCol w="1704991">
                  <a:extLst>
                    <a:ext uri="{9D8B030D-6E8A-4147-A177-3AD203B41FA5}">
                      <a16:colId xmlns:a16="http://schemas.microsoft.com/office/drawing/2014/main" val="20005"/>
                    </a:ext>
                  </a:extLst>
                </a:gridCol>
              </a:tblGrid>
              <a:tr h="1354134">
                <a:tc>
                  <a:txBody>
                    <a:bodyPr/>
                    <a:lstStyle/>
                    <a:p>
                      <a:r>
                        <a:rPr lang="en-US" dirty="0"/>
                        <a:t>Elementary</a:t>
                      </a:r>
                    </a:p>
                  </a:txBody>
                  <a:tcPr>
                    <a:solidFill>
                      <a:schemeClr val="bg1"/>
                    </a:solidFill>
                  </a:tcPr>
                </a:tc>
                <a:tc>
                  <a:txBody>
                    <a:bodyPr/>
                    <a:lstStyle/>
                    <a:p>
                      <a:pPr rtl="0" fontAlgn="t">
                        <a:spcBef>
                          <a:spcPts val="0"/>
                        </a:spcBef>
                        <a:spcAft>
                          <a:spcPts val="0"/>
                        </a:spcAft>
                      </a:pPr>
                      <a:r>
                        <a:rPr lang="en-US" sz="1070" b="0" i="0" u="none" strike="noStrike" dirty="0">
                          <a:solidFill>
                            <a:srgbClr val="000000"/>
                          </a:solidFill>
                          <a:effectLst/>
                          <a:latin typeface="Arial" panose="020B0604020202020204" pitchFamily="34" charset="0"/>
                          <a:cs typeface="Arial" panose="020B0604020202020204" pitchFamily="34" charset="0"/>
                        </a:rPr>
                        <a:t>Student is presented with a recipe with icons for each step in the cooking </a:t>
                      </a:r>
                      <a:r>
                        <a:rPr lang="en-US" sz="1070" b="0" i="0" u="none" strike="noStrike" baseline="0" dirty="0">
                          <a:solidFill>
                            <a:srgbClr val="000000"/>
                          </a:solidFill>
                          <a:effectLst/>
                          <a:latin typeface="Arial" panose="020B0604020202020204" pitchFamily="34" charset="0"/>
                          <a:cs typeface="Arial" panose="020B0604020202020204" pitchFamily="34" charset="0"/>
                        </a:rPr>
                        <a:t>a</a:t>
                      </a:r>
                      <a:r>
                        <a:rPr lang="en-US" sz="1070" b="0" i="0" u="none" strike="noStrike" dirty="0">
                          <a:solidFill>
                            <a:srgbClr val="000000"/>
                          </a:solidFill>
                          <a:effectLst/>
                          <a:latin typeface="Arial" panose="020B0604020202020204" pitchFamily="34" charset="0"/>
                          <a:cs typeface="Arial" panose="020B0604020202020204" pitchFamily="34" charset="0"/>
                        </a:rPr>
                        <a:t>ctivity.  </a:t>
                      </a:r>
                    </a:p>
                    <a:p>
                      <a:pPr rtl="0" fontAlgn="t">
                        <a:spcBef>
                          <a:spcPts val="0"/>
                        </a:spcBef>
                        <a:spcAft>
                          <a:spcPts val="0"/>
                        </a:spcAft>
                      </a:pPr>
                      <a:r>
                        <a:rPr lang="en-US" sz="1070" b="0" i="0" u="none" strike="noStrike" dirty="0">
                          <a:solidFill>
                            <a:srgbClr val="000000"/>
                          </a:solidFill>
                          <a:effectLst/>
                          <a:latin typeface="Arial" panose="020B0604020202020204" pitchFamily="34" charset="0"/>
                          <a:cs typeface="Arial" panose="020B0604020202020204" pitchFamily="34" charset="0"/>
                        </a:rPr>
                        <a:t>Student</a:t>
                      </a:r>
                      <a:r>
                        <a:rPr lang="en-US" sz="1070" b="0" i="0" u="none" strike="noStrike" baseline="0" dirty="0">
                          <a:solidFill>
                            <a:srgbClr val="000000"/>
                          </a:solidFill>
                          <a:effectLst/>
                          <a:latin typeface="Arial" panose="020B0604020202020204" pitchFamily="34" charset="0"/>
                          <a:cs typeface="Arial" panose="020B0604020202020204" pitchFamily="34" charset="0"/>
                        </a:rPr>
                        <a:t> </a:t>
                      </a:r>
                      <a:r>
                        <a:rPr lang="en-US" sz="1070" b="0" i="0" u="none" strike="noStrike" dirty="0">
                          <a:solidFill>
                            <a:srgbClr val="000000"/>
                          </a:solidFill>
                          <a:effectLst/>
                          <a:latin typeface="Arial" panose="020B0604020202020204" pitchFamily="34" charset="0"/>
                          <a:cs typeface="Arial" panose="020B0604020202020204" pitchFamily="34" charset="0"/>
                        </a:rPr>
                        <a:t>visually explores the recipe when directed.</a:t>
                      </a:r>
                      <a:endParaRPr lang="en-US" sz="107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070" b="0" i="0" u="none" strike="noStrike" dirty="0">
                          <a:solidFill>
                            <a:srgbClr val="000000"/>
                          </a:solidFill>
                          <a:effectLst/>
                          <a:latin typeface="Arial" panose="020B0604020202020204" pitchFamily="34" charset="0"/>
                          <a:cs typeface="Arial" panose="020B0604020202020204" pitchFamily="34" charset="0"/>
                        </a:rPr>
                        <a:t>After viewing a step in the recipe, the student matches a photograph of eggs to an icon of eggs in the recipe.</a:t>
                      </a:r>
                      <a:endParaRPr lang="en-US" sz="107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070" b="0" i="0" u="none" strike="noStrike" dirty="0">
                          <a:solidFill>
                            <a:srgbClr val="000000"/>
                          </a:solidFill>
                          <a:effectLst/>
                          <a:latin typeface="Arial" panose="020B0604020202020204" pitchFamily="34" charset="0"/>
                          <a:cs typeface="Arial" panose="020B0604020202020204" pitchFamily="34" charset="0"/>
                        </a:rPr>
                        <a:t>Student selects from the printed words “add,” “bake,” or “mix” to indicate the next action needed to complete the recipe. </a:t>
                      </a:r>
                      <a:endParaRPr lang="en-US" sz="1070" dirty="0">
                        <a:effectLst/>
                        <a:latin typeface="Arial" panose="020B0604020202020204" pitchFamily="34" charset="0"/>
                        <a:cs typeface="Arial" panose="020B0604020202020204" pitchFamily="34" charset="0"/>
                      </a:endParaRPr>
                    </a:p>
                    <a:p>
                      <a:pPr rtl="0" fontAlgn="t">
                        <a:spcBef>
                          <a:spcPts val="0"/>
                        </a:spcBef>
                        <a:spcAft>
                          <a:spcPts val="0"/>
                        </a:spcAft>
                      </a:pPr>
                      <a:endParaRPr lang="en-US" sz="107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070" b="0" i="0" u="none" strike="noStrike" dirty="0">
                          <a:solidFill>
                            <a:srgbClr val="000000"/>
                          </a:solidFill>
                          <a:effectLst/>
                          <a:latin typeface="Arial" panose="020B0604020202020204" pitchFamily="34" charset="0"/>
                          <a:cs typeface="Arial" panose="020B0604020202020204" pitchFamily="34" charset="0"/>
                        </a:rPr>
                        <a:t>Student reads the verb phrase from the recipe for the next action needed to complete the recipe. (e.g., “pour the milk,” “stir the mix,” “roll the dough.”)</a:t>
                      </a:r>
                      <a:endParaRPr lang="en-US" sz="107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070" b="0" i="0" u="none" strike="noStrike" dirty="0">
                          <a:solidFill>
                            <a:srgbClr val="000000"/>
                          </a:solidFill>
                          <a:effectLst/>
                          <a:latin typeface="Arial" panose="020B0604020202020204" pitchFamily="34" charset="0"/>
                          <a:cs typeface="Arial" panose="020B0604020202020204" pitchFamily="34" charset="0"/>
                        </a:rPr>
                        <a:t>Student identifies the sentences in the recipe that tell about units of measurement. </a:t>
                      </a:r>
                      <a:endParaRPr lang="en-US" sz="107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0"/>
                  </a:ext>
                </a:extLst>
              </a:tr>
              <a:tr h="370840">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070" b="0" i="0" u="none" strike="noStrike" dirty="0">
                          <a:solidFill>
                            <a:srgbClr val="000000"/>
                          </a:solidFill>
                          <a:effectLst/>
                          <a:latin typeface="Arial" panose="020B0604020202020204" pitchFamily="34" charset="0"/>
                          <a:cs typeface="Arial" panose="020B0604020202020204" pitchFamily="34" charset="0"/>
                        </a:rPr>
                        <a:t>Teacher presents a map of Texas with landforms. Student continues to look at other students and smiles. </a:t>
                      </a:r>
                      <a:br>
                        <a:rPr lang="en-US" sz="1070" dirty="0">
                          <a:effectLst/>
                          <a:latin typeface="Arial" panose="020B0604020202020204" pitchFamily="34" charset="0"/>
                          <a:cs typeface="Arial" panose="020B0604020202020204" pitchFamily="34" charset="0"/>
                        </a:rPr>
                      </a:br>
                      <a:endParaRPr lang="en-US" sz="1070" dirty="0">
                        <a:effectLst/>
                        <a:latin typeface="Arial" panose="020B0604020202020204" pitchFamily="34" charset="0"/>
                        <a:cs typeface="Arial" panose="020B0604020202020204" pitchFamily="34" charset="0"/>
                      </a:endParaRPr>
                    </a:p>
                    <a:p>
                      <a:pPr rtl="0" fontAlgn="t">
                        <a:spcBef>
                          <a:spcPts val="0"/>
                        </a:spcBef>
                        <a:spcAft>
                          <a:spcPts val="0"/>
                        </a:spcAft>
                      </a:pPr>
                      <a:br>
                        <a:rPr lang="en-US" sz="1070" dirty="0">
                          <a:effectLst/>
                          <a:latin typeface="Arial" panose="020B0604020202020204" pitchFamily="34" charset="0"/>
                          <a:cs typeface="Arial" panose="020B0604020202020204" pitchFamily="34" charset="0"/>
                        </a:rPr>
                      </a:br>
                      <a:endParaRPr lang="en-US" sz="107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070" b="0" i="0" u="none" strike="noStrike" dirty="0">
                          <a:solidFill>
                            <a:srgbClr val="000000"/>
                          </a:solidFill>
                          <a:effectLst/>
                          <a:latin typeface="Arial" panose="020B0604020202020204" pitchFamily="34" charset="0"/>
                          <a:cs typeface="Arial" panose="020B0604020202020204" pitchFamily="34" charset="0"/>
                        </a:rPr>
                        <a:t>Teacher presents picture cards of different landforms. Teacher shows a mountain to the student and ask the student to find another mountain. Student finds another mountain from a group of picture cards.</a:t>
                      </a:r>
                      <a:endParaRPr lang="en-US" sz="107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070" b="0" i="0" u="none" strike="noStrike" dirty="0">
                          <a:solidFill>
                            <a:srgbClr val="000000"/>
                          </a:solidFill>
                          <a:effectLst/>
                          <a:latin typeface="Arial" panose="020B0604020202020204" pitchFamily="34" charset="0"/>
                          <a:cs typeface="Arial" panose="020B0604020202020204" pitchFamily="34" charset="0"/>
                        </a:rPr>
                        <a:t>During group discussion, teacher asks student to describe the mountain. Student selects the words “tall”</a:t>
                      </a:r>
                      <a:r>
                        <a:rPr lang="en-US" sz="1070" b="0" i="0" u="none" strike="noStrike" baseline="0" dirty="0">
                          <a:solidFill>
                            <a:srgbClr val="000000"/>
                          </a:solidFill>
                          <a:effectLst/>
                          <a:latin typeface="Arial" panose="020B0604020202020204" pitchFamily="34" charset="0"/>
                          <a:cs typeface="Arial" panose="020B0604020202020204" pitchFamily="34" charset="0"/>
                        </a:rPr>
                        <a:t> and </a:t>
                      </a:r>
                      <a:r>
                        <a:rPr lang="en-US" sz="1070" b="0" i="0" u="none" strike="noStrike" dirty="0">
                          <a:solidFill>
                            <a:srgbClr val="000000"/>
                          </a:solidFill>
                          <a:effectLst/>
                          <a:latin typeface="Arial" panose="020B0604020202020204" pitchFamily="34" charset="0"/>
                          <a:cs typeface="Arial" panose="020B0604020202020204" pitchFamily="34" charset="0"/>
                        </a:rPr>
                        <a:t>“pointy.” </a:t>
                      </a:r>
                      <a:endParaRPr lang="en-US" sz="107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070" b="0" i="0" u="none" strike="noStrike" dirty="0">
                          <a:solidFill>
                            <a:srgbClr val="000000"/>
                          </a:solidFill>
                          <a:effectLst/>
                          <a:latin typeface="Arial" panose="020B0604020202020204" pitchFamily="34" charset="0"/>
                          <a:cs typeface="Arial" panose="020B0604020202020204" pitchFamily="34" charset="0"/>
                        </a:rPr>
                        <a:t>Student reads the phrases “Hill Country” and “Gulf Coast” from a map of Texas. </a:t>
                      </a:r>
                      <a:endParaRPr lang="en-US" sz="107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070" b="0" i="0" u="none" strike="noStrike" dirty="0">
                          <a:solidFill>
                            <a:srgbClr val="000000"/>
                          </a:solidFill>
                          <a:effectLst/>
                          <a:latin typeface="Arial" panose="020B0604020202020204" pitchFamily="34" charset="0"/>
                          <a:cs typeface="Arial" panose="020B0604020202020204" pitchFamily="34" charset="0"/>
                        </a:rPr>
                        <a:t>Teacher presents student with a short text and a map about the landforms in Texas. Student uses the map and sentences from the text in order to describe Coastal Plains. </a:t>
                      </a:r>
                      <a:endParaRPr lang="en-US" sz="107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2">
            <a:extLst>
              <a:ext uri="{FF2B5EF4-FFF2-40B4-BE49-F238E27FC236}">
                <a16:creationId xmlns:a16="http://schemas.microsoft.com/office/drawing/2014/main" id="{243D4134-B5E4-4685-8D81-B6E7CCEFEEB8}"/>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15</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1375541297"/>
      </p:ext>
    </p:extLst>
  </p:cSld>
  <p:clrMapOvr>
    <a:masterClrMapping/>
  </p:clrMapOvr>
  <mc:AlternateContent xmlns:mc="http://schemas.openxmlformats.org/markup-compatibility/2006" xmlns:p14="http://schemas.microsoft.com/office/powerpoint/2010/main">
    <mc:Choice Requires="p14">
      <p:transition spd="med" p14:dur="700" advClick="0" advTm="9310">
        <p:fade/>
      </p:transition>
    </mc:Choice>
    <mc:Fallback xmlns="">
      <p:transition spd="med" advClick="0" advTm="931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800873" y="199530"/>
            <a:ext cx="10093781" cy="914400"/>
          </a:xfrm>
        </p:spPr>
        <p:txBody>
          <a:bodyPr>
            <a:noAutofit/>
          </a:bodyPr>
          <a:lstStyle/>
          <a:p>
            <a:pPr>
              <a:defRPr/>
            </a:pPr>
            <a:r>
              <a:rPr lang="en-US" dirty="0">
                <a:solidFill>
                  <a:srgbClr val="2F5CAC"/>
                </a:solidFill>
              </a:rPr>
              <a:t>Observable Behavior R8. Identifying the Main Idea/Details with Classroom Examples</a:t>
            </a:r>
          </a:p>
        </p:txBody>
      </p:sp>
      <p:pic>
        <p:nvPicPr>
          <p:cNvPr id="4" name="Picture 3" descr="Image of Observable Behavior R8; an accessible version of the Observable Behaviors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1934106" y="1255850"/>
            <a:ext cx="9419693" cy="2000250"/>
          </a:xfrm>
          <a:prstGeom prst="rect">
            <a:avLst/>
          </a:prstGeom>
        </p:spPr>
      </p:pic>
      <p:graphicFrame>
        <p:nvGraphicFramePr>
          <p:cNvPr id="7" name="Table 6" descr="Image of classroom example R8;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1249354350"/>
              </p:ext>
            </p:extLst>
          </p:nvPr>
        </p:nvGraphicFramePr>
        <p:xfrm>
          <a:off x="1068637" y="3302197"/>
          <a:ext cx="10256703" cy="3154680"/>
        </p:xfrm>
        <a:graphic>
          <a:graphicData uri="http://schemas.openxmlformats.org/drawingml/2006/table">
            <a:tbl>
              <a:tblPr firstRow="1" bandRow="1">
                <a:tableStyleId>{D7AC3CCA-C797-4891-BE02-D94E43425B78}</a:tableStyleId>
              </a:tblPr>
              <a:tblGrid>
                <a:gridCol w="1298291">
                  <a:extLst>
                    <a:ext uri="{9D8B030D-6E8A-4147-A177-3AD203B41FA5}">
                      <a16:colId xmlns:a16="http://schemas.microsoft.com/office/drawing/2014/main" val="20000"/>
                    </a:ext>
                  </a:extLst>
                </a:gridCol>
                <a:gridCol w="1797448">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762699">
                  <a:extLst>
                    <a:ext uri="{9D8B030D-6E8A-4147-A177-3AD203B41FA5}">
                      <a16:colId xmlns:a16="http://schemas.microsoft.com/office/drawing/2014/main" val="20003"/>
                    </a:ext>
                  </a:extLst>
                </a:gridCol>
                <a:gridCol w="1773715">
                  <a:extLst>
                    <a:ext uri="{9D8B030D-6E8A-4147-A177-3AD203B41FA5}">
                      <a16:colId xmlns:a16="http://schemas.microsoft.com/office/drawing/2014/main" val="20004"/>
                    </a:ext>
                  </a:extLst>
                </a:gridCol>
                <a:gridCol w="1795750">
                  <a:extLst>
                    <a:ext uri="{9D8B030D-6E8A-4147-A177-3AD203B41FA5}">
                      <a16:colId xmlns:a16="http://schemas.microsoft.com/office/drawing/2014/main" val="20005"/>
                    </a:ext>
                  </a:extLst>
                </a:gridCol>
              </a:tblGrid>
              <a:tr h="1614347">
                <a:tc>
                  <a:txBody>
                    <a:bodyPr/>
                    <a:lstStyle/>
                    <a:p>
                      <a:r>
                        <a:rPr lang="en-US" sz="1600"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Teacher presents an adapted version of the book </a:t>
                      </a:r>
                      <a:r>
                        <a:rPr lang="en-US" sz="1100" b="0" i="1" u="none" strike="noStrike" dirty="0">
                          <a:solidFill>
                            <a:srgbClr val="000000"/>
                          </a:solidFill>
                          <a:effectLst/>
                          <a:latin typeface="Arial" panose="020B0604020202020204" pitchFamily="34" charset="0"/>
                        </a:rPr>
                        <a:t>Cloudy With a Chance of Meatballs</a:t>
                      </a:r>
                      <a:r>
                        <a:rPr lang="en-US" sz="1100" b="0" i="0" u="none" strike="noStrike" dirty="0">
                          <a:solidFill>
                            <a:srgbClr val="000000"/>
                          </a:solidFill>
                          <a:effectLst/>
                          <a:latin typeface="Arial" panose="020B0604020202020204" pitchFamily="34" charset="0"/>
                        </a:rPr>
                        <a:t>. Teacher shows premade word/picture</a:t>
                      </a:r>
                      <a:r>
                        <a:rPr lang="en-US" sz="1100" b="0" i="0" u="none" strike="noStrike" baseline="0" dirty="0">
                          <a:solidFill>
                            <a:srgbClr val="000000"/>
                          </a:solidFill>
                          <a:effectLst/>
                          <a:latin typeface="Arial" panose="020B0604020202020204" pitchFamily="34" charset="0"/>
                        </a:rPr>
                        <a:t> </a:t>
                      </a:r>
                      <a:r>
                        <a:rPr lang="en-US" sz="1100" b="0" i="0" u="none" strike="noStrike" dirty="0">
                          <a:solidFill>
                            <a:srgbClr val="000000"/>
                          </a:solidFill>
                          <a:effectLst/>
                          <a:latin typeface="Arial" panose="020B0604020202020204" pitchFamily="34" charset="0"/>
                        </a:rPr>
                        <a:t>cards of the important illustrations from the book. Student pays close attention to teacher.</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Teacher presents a labeled picture of the main character</a:t>
                      </a:r>
                      <a:r>
                        <a:rPr lang="en-US" sz="1100" b="0" i="0" u="none" strike="noStrike" baseline="0" dirty="0">
                          <a:solidFill>
                            <a:srgbClr val="000000"/>
                          </a:solidFill>
                          <a:effectLst/>
                          <a:latin typeface="Arial" panose="020B0604020202020204" pitchFamily="34" charset="0"/>
                        </a:rPr>
                        <a:t>. </a:t>
                      </a:r>
                      <a:r>
                        <a:rPr lang="en-US" sz="1100" b="0" i="0" u="none" strike="noStrike" dirty="0">
                          <a:solidFill>
                            <a:srgbClr val="000000"/>
                          </a:solidFill>
                          <a:effectLst/>
                          <a:latin typeface="Arial" panose="020B0604020202020204" pitchFamily="34" charset="0"/>
                        </a:rPr>
                        <a:t>Teacher asks student to find the same character from a group</a:t>
                      </a:r>
                      <a:r>
                        <a:rPr lang="en-US" sz="1100" b="0" i="0" u="none" strike="noStrike" baseline="0" dirty="0">
                          <a:solidFill>
                            <a:srgbClr val="000000"/>
                          </a:solidFill>
                          <a:effectLst/>
                          <a:latin typeface="Arial" panose="020B0604020202020204" pitchFamily="34" charset="0"/>
                        </a:rPr>
                        <a:t> of characters</a:t>
                      </a:r>
                      <a:r>
                        <a:rPr lang="en-US" sz="1100" b="0" i="0" u="none" strike="noStrike" dirty="0">
                          <a:solidFill>
                            <a:srgbClr val="000000"/>
                          </a:solidFill>
                          <a:effectLst/>
                          <a:latin typeface="Arial" panose="020B0604020202020204" pitchFamily="34" charset="0"/>
                        </a:rPr>
                        <a:t>. Student points to a matching labeled picture card.</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Teacher asks “Who is the main character in the story?” Teacher shows three labeled picture cards to student. Student chooses the main character.</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reads a short section of the</a:t>
                      </a:r>
                      <a:r>
                        <a:rPr lang="en-US" sz="1100" b="0" i="0" u="none" strike="noStrike" baseline="0" dirty="0">
                          <a:solidFill>
                            <a:srgbClr val="000000"/>
                          </a:solidFill>
                          <a:effectLst/>
                          <a:latin typeface="Arial" panose="020B0604020202020204" pitchFamily="34" charset="0"/>
                        </a:rPr>
                        <a:t> </a:t>
                      </a:r>
                      <a:r>
                        <a:rPr lang="en-US" sz="1100" b="0" i="0" u="none" strike="noStrike" dirty="0">
                          <a:solidFill>
                            <a:srgbClr val="000000"/>
                          </a:solidFill>
                          <a:effectLst/>
                          <a:latin typeface="Arial" panose="020B0604020202020204" pitchFamily="34" charset="0"/>
                        </a:rPr>
                        <a:t>book. Teacher asks “What color was the tomato tornado?” Student says “red.” </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reads several pages of the book. Teacher asks “Why did Flint Lockwood make his invention?” Student responds with reasons found within the story. </a:t>
                      </a:r>
                      <a:endParaRPr lang="en-US" sz="1100" dirty="0">
                        <a:effectLst/>
                      </a:endParaRPr>
                    </a:p>
                  </a:txBody>
                  <a:tcPr marL="76200" marR="76200" marT="76200" marB="76200">
                    <a:solidFill>
                      <a:schemeClr val="bg1"/>
                    </a:solidFill>
                  </a:tcPr>
                </a:tc>
                <a:extLst>
                  <a:ext uri="{0D108BD9-81ED-4DB2-BD59-A6C34878D82A}">
                    <a16:rowId xmlns:a16="http://schemas.microsoft.com/office/drawing/2014/main" val="10000"/>
                  </a:ext>
                </a:extLst>
              </a:tr>
              <a:tr h="1451481">
                <a:tc>
                  <a:txBody>
                    <a:bodyPr/>
                    <a:lstStyle/>
                    <a:p>
                      <a:r>
                        <a:rPr lang="en-US" sz="1600" b="1" dirty="0"/>
                        <a:t>Secondary</a:t>
                      </a:r>
                      <a:endParaRPr lang="en-US" b="1" dirty="0"/>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Teacher presents an adapted graphic novel about a superhero. Teacher shows premade word/picture</a:t>
                      </a:r>
                      <a:r>
                        <a:rPr lang="en-US" sz="1100" b="0" i="0" u="none" strike="noStrike" baseline="0" dirty="0">
                          <a:solidFill>
                            <a:srgbClr val="000000"/>
                          </a:solidFill>
                          <a:effectLst/>
                          <a:latin typeface="Arial" panose="020B0604020202020204" pitchFamily="34" charset="0"/>
                        </a:rPr>
                        <a:t> </a:t>
                      </a:r>
                      <a:r>
                        <a:rPr lang="en-US" sz="1100" b="0" i="0" u="none" strike="noStrike" dirty="0">
                          <a:solidFill>
                            <a:srgbClr val="000000"/>
                          </a:solidFill>
                          <a:effectLst/>
                          <a:latin typeface="Arial" panose="020B0604020202020204" pitchFamily="34" charset="0"/>
                        </a:rPr>
                        <a:t>cards of the important illustrations from the novel. Student pays close attention to teacher.</a:t>
                      </a: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Teacher presents a labeled picture of the main character. Teacher asks student to find the same character from a group of characters. Student points to a matching labeled picture card.</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Teacher asks “Where did the story mostly take place?” Teacher shows student three labeled picture cards. Student chooses “city.”</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reads a short section of the graphic novel. Teacher asks “What are the hero’s superpowers?” Student says “fly” and “x-ray vision.”</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reads several pages of the graphic novel. Teacher asks “How did the superhero save the city?” Student responds with ideas found within the story.</a:t>
                      </a:r>
                      <a:endParaRPr lang="en-US" sz="1100" dirty="0">
                        <a:effectLst/>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2">
            <a:extLst>
              <a:ext uri="{FF2B5EF4-FFF2-40B4-BE49-F238E27FC236}">
                <a16:creationId xmlns:a16="http://schemas.microsoft.com/office/drawing/2014/main" id="{243D4134-B5E4-4685-8D81-B6E7CCEFEEB8}"/>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16</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3131541314"/>
      </p:ext>
    </p:extLst>
  </p:cSld>
  <p:clrMapOvr>
    <a:masterClrMapping/>
  </p:clrMapOvr>
  <mc:AlternateContent xmlns:mc="http://schemas.openxmlformats.org/markup-compatibility/2006" xmlns:p14="http://schemas.microsoft.com/office/powerpoint/2010/main">
    <mc:Choice Requires="p14">
      <p:transition spd="med" p14:dur="700" advClick="0" advTm="9366">
        <p:fade/>
      </p:transition>
    </mc:Choice>
    <mc:Fallback xmlns="">
      <p:transition spd="med" advClick="0" advTm="9366">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79290" y="96876"/>
            <a:ext cx="11074400" cy="914400"/>
          </a:xfrm>
        </p:spPr>
        <p:txBody>
          <a:bodyPr>
            <a:noAutofit/>
          </a:bodyPr>
          <a:lstStyle/>
          <a:p>
            <a:pPr>
              <a:defRPr/>
            </a:pPr>
            <a:r>
              <a:rPr lang="en-US" dirty="0">
                <a:solidFill>
                  <a:srgbClr val="2F5CAC"/>
                </a:solidFill>
              </a:rPr>
              <a:t>Observable Behavior R9. Making Predictions </a:t>
            </a:r>
            <a:br>
              <a:rPr lang="en-US" dirty="0">
                <a:solidFill>
                  <a:srgbClr val="2F5CAC"/>
                </a:solidFill>
              </a:rPr>
            </a:br>
            <a:r>
              <a:rPr lang="en-US" dirty="0">
                <a:solidFill>
                  <a:srgbClr val="2F5CAC"/>
                </a:solidFill>
              </a:rPr>
              <a:t>with Classroom Examples</a:t>
            </a:r>
          </a:p>
        </p:txBody>
      </p:sp>
      <p:pic>
        <p:nvPicPr>
          <p:cNvPr id="4" name="Picture 3" descr="Image of Observable Behavior R9; an accessible version of the Observable Behaviors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1952129" y="1075284"/>
            <a:ext cx="9058275" cy="1981200"/>
          </a:xfrm>
          <a:prstGeom prst="rect">
            <a:avLst/>
          </a:prstGeom>
        </p:spPr>
      </p:pic>
      <p:graphicFrame>
        <p:nvGraphicFramePr>
          <p:cNvPr id="7" name="Table 6" descr="Image of classroom example R9;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151918963"/>
              </p:ext>
            </p:extLst>
          </p:nvPr>
        </p:nvGraphicFramePr>
        <p:xfrm>
          <a:off x="1061988" y="3056484"/>
          <a:ext cx="9939272" cy="3413800"/>
        </p:xfrm>
        <a:graphic>
          <a:graphicData uri="http://schemas.openxmlformats.org/drawingml/2006/table">
            <a:tbl>
              <a:tblPr firstRow="1" bandRow="1">
                <a:tableStyleId>{D7AC3CCA-C797-4891-BE02-D94E43425B78}</a:tableStyleId>
              </a:tblPr>
              <a:tblGrid>
                <a:gridCol w="1327594">
                  <a:extLst>
                    <a:ext uri="{9D8B030D-6E8A-4147-A177-3AD203B41FA5}">
                      <a16:colId xmlns:a16="http://schemas.microsoft.com/office/drawing/2014/main" val="20000"/>
                    </a:ext>
                  </a:extLst>
                </a:gridCol>
                <a:gridCol w="1792238">
                  <a:extLst>
                    <a:ext uri="{9D8B030D-6E8A-4147-A177-3AD203B41FA5}">
                      <a16:colId xmlns:a16="http://schemas.microsoft.com/office/drawing/2014/main" val="20001"/>
                    </a:ext>
                  </a:extLst>
                </a:gridCol>
                <a:gridCol w="1659506">
                  <a:extLst>
                    <a:ext uri="{9D8B030D-6E8A-4147-A177-3AD203B41FA5}">
                      <a16:colId xmlns:a16="http://schemas.microsoft.com/office/drawing/2014/main" val="20002"/>
                    </a:ext>
                  </a:extLst>
                </a:gridCol>
                <a:gridCol w="1755722">
                  <a:extLst>
                    <a:ext uri="{9D8B030D-6E8A-4147-A177-3AD203B41FA5}">
                      <a16:colId xmlns:a16="http://schemas.microsoft.com/office/drawing/2014/main" val="20003"/>
                    </a:ext>
                  </a:extLst>
                </a:gridCol>
                <a:gridCol w="1685581">
                  <a:extLst>
                    <a:ext uri="{9D8B030D-6E8A-4147-A177-3AD203B41FA5}">
                      <a16:colId xmlns:a16="http://schemas.microsoft.com/office/drawing/2014/main" val="20004"/>
                    </a:ext>
                  </a:extLst>
                </a:gridCol>
                <a:gridCol w="1718631">
                  <a:extLst>
                    <a:ext uri="{9D8B030D-6E8A-4147-A177-3AD203B41FA5}">
                      <a16:colId xmlns:a16="http://schemas.microsoft.com/office/drawing/2014/main" val="20005"/>
                    </a:ext>
                  </a:extLst>
                </a:gridCol>
              </a:tblGrid>
              <a:tr h="1675735">
                <a:tc>
                  <a:txBody>
                    <a:bodyPr/>
                    <a:lstStyle/>
                    <a:p>
                      <a:r>
                        <a:rPr lang="en-US"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Teacher presents </a:t>
                      </a:r>
                      <a:r>
                        <a:rPr lang="en-US" sz="1100" b="0" i="1" u="none" strike="noStrike" dirty="0">
                          <a:solidFill>
                            <a:srgbClr val="000000"/>
                          </a:solidFill>
                          <a:effectLst/>
                          <a:latin typeface="Arial" panose="020B0604020202020204" pitchFamily="34" charset="0"/>
                          <a:cs typeface="Arial" panose="020B0604020202020204" pitchFamily="34" charset="0"/>
                        </a:rPr>
                        <a:t>If You Give a Mouse a Cookie </a:t>
                      </a:r>
                      <a:r>
                        <a:rPr lang="en-US" sz="1100" b="0" i="0" u="none" strike="noStrike" dirty="0">
                          <a:solidFill>
                            <a:srgbClr val="000000"/>
                          </a:solidFill>
                          <a:effectLst/>
                          <a:latin typeface="Arial" panose="020B0604020202020204" pitchFamily="34" charset="0"/>
                          <a:cs typeface="Arial" panose="020B0604020202020204" pitchFamily="34" charset="0"/>
                        </a:rPr>
                        <a:t>to student. Teacher shows premade word/picture cards with</a:t>
                      </a:r>
                      <a:r>
                        <a:rPr lang="en-US" sz="1100" b="0" i="0" u="none" strike="noStrike" baseline="0" dirty="0">
                          <a:solidFill>
                            <a:srgbClr val="000000"/>
                          </a:solidFill>
                          <a:effectLst/>
                          <a:latin typeface="Arial" panose="020B0604020202020204" pitchFamily="34" charset="0"/>
                          <a:cs typeface="Arial" panose="020B0604020202020204" pitchFamily="34" charset="0"/>
                        </a:rPr>
                        <a:t> </a:t>
                      </a:r>
                      <a:r>
                        <a:rPr lang="en-US" sz="1100" b="0" i="0" u="none" strike="noStrike" dirty="0">
                          <a:solidFill>
                            <a:srgbClr val="000000"/>
                          </a:solidFill>
                          <a:effectLst/>
                          <a:latin typeface="Arial" panose="020B0604020202020204" pitchFamily="34" charset="0"/>
                          <a:cs typeface="Arial" panose="020B0604020202020204" pitchFamily="34" charset="0"/>
                        </a:rPr>
                        <a:t>the sequence of events from the story. Student claps and pays close attention to teacher. </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chemeClr val="tx1"/>
                          </a:solidFill>
                          <a:effectLst/>
                          <a:latin typeface="Arial" panose="020B0604020202020204" pitchFamily="34" charset="0"/>
                          <a:cs typeface="Arial" panose="020B0604020202020204" pitchFamily="34" charset="0"/>
                        </a:rPr>
                        <a:t>Teacher pauses</a:t>
                      </a:r>
                      <a:r>
                        <a:rPr lang="en-US" sz="1100" b="0" i="0" u="none" strike="noStrike" baseline="0" dirty="0">
                          <a:solidFill>
                            <a:schemeClr val="tx1"/>
                          </a:solidFill>
                          <a:effectLst/>
                          <a:latin typeface="Arial" panose="020B0604020202020204" pitchFamily="34" charset="0"/>
                          <a:cs typeface="Arial" panose="020B0604020202020204" pitchFamily="34" charset="0"/>
                        </a:rPr>
                        <a:t> while reading and models making a prediction by choosing </a:t>
                      </a:r>
                      <a:r>
                        <a:rPr lang="en-US" sz="1100" b="0" i="0" u="none" strike="noStrike" dirty="0">
                          <a:solidFill>
                            <a:schemeClr val="tx1"/>
                          </a:solidFill>
                          <a:effectLst/>
                          <a:latin typeface="Arial" panose="020B0604020202020204" pitchFamily="34" charset="0"/>
                          <a:cs typeface="Arial" panose="020B0604020202020204" pitchFamily="34" charset="0"/>
                        </a:rPr>
                        <a:t>a word/picture card representing what will happen. Student chooses the word/ picture combination that matches the prediction.</a:t>
                      </a:r>
                      <a:endParaRPr lang="en-US" sz="1100" dirty="0">
                        <a:solidFill>
                          <a:schemeClr val="tx1"/>
                        </a:solidFill>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Teacher pauses while reading and asks “What do you think the mouse will ask for next?” Student selects the word “milk” from a group of words. </a:t>
                      </a: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000" b="0" i="0" u="none" strike="noStrike" dirty="0">
                          <a:solidFill>
                            <a:srgbClr val="000000"/>
                          </a:solidFill>
                          <a:effectLst/>
                          <a:latin typeface="Arial" panose="020B0604020202020204" pitchFamily="34" charset="0"/>
                          <a:cs typeface="Arial" panose="020B0604020202020204" pitchFamily="34" charset="0"/>
                        </a:rPr>
                        <a:t>Student reads an adapted text of </a:t>
                      </a:r>
                      <a:r>
                        <a:rPr lang="en-US" sz="1000" b="0" i="1" u="none" strike="noStrike" dirty="0">
                          <a:solidFill>
                            <a:srgbClr val="000000"/>
                          </a:solidFill>
                          <a:effectLst/>
                          <a:latin typeface="Arial" panose="020B0604020202020204" pitchFamily="34" charset="0"/>
                          <a:cs typeface="Arial" panose="020B0604020202020204" pitchFamily="34" charset="0"/>
                        </a:rPr>
                        <a:t>If You Give a Mouse a Cookie</a:t>
                      </a:r>
                      <a:r>
                        <a:rPr lang="en-US" sz="1000" b="0" i="0" u="none" strike="noStrike" dirty="0">
                          <a:solidFill>
                            <a:srgbClr val="000000"/>
                          </a:solidFill>
                          <a:effectLst/>
                          <a:latin typeface="Arial" panose="020B0604020202020204" pitchFamily="34" charset="0"/>
                          <a:cs typeface="Arial" panose="020B0604020202020204" pitchFamily="34" charset="0"/>
                        </a:rPr>
                        <a:t>. Teacher presents word/picture cards with short phrases such as “ask for cookie,” “ask for milk,” and “ask for straw.” Student chooses the phrase that predicts the next event. </a:t>
                      </a:r>
                      <a:endParaRPr lang="en-US" sz="10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000" b="0" i="0" u="none" strike="noStrike" dirty="0">
                          <a:solidFill>
                            <a:srgbClr val="000000"/>
                          </a:solidFill>
                          <a:effectLst/>
                          <a:latin typeface="Arial" panose="020B0604020202020204" pitchFamily="34" charset="0"/>
                          <a:cs typeface="Arial" panose="020B0604020202020204" pitchFamily="34" charset="0"/>
                        </a:rPr>
                        <a:t>Student reads adapted text. Teacher presents three sentences describing what</a:t>
                      </a:r>
                      <a:r>
                        <a:rPr lang="en-US" sz="1000" b="0" i="0" u="none" strike="noStrike" baseline="0" dirty="0">
                          <a:solidFill>
                            <a:srgbClr val="000000"/>
                          </a:solidFill>
                          <a:effectLst/>
                          <a:latin typeface="Arial" panose="020B0604020202020204" pitchFamily="34" charset="0"/>
                          <a:cs typeface="Arial" panose="020B0604020202020204" pitchFamily="34" charset="0"/>
                        </a:rPr>
                        <a:t> the mouse might request next.</a:t>
                      </a:r>
                      <a:r>
                        <a:rPr lang="en-US" sz="1000" b="0" i="0" u="none" strike="noStrike" dirty="0">
                          <a:solidFill>
                            <a:srgbClr val="000000"/>
                          </a:solidFill>
                          <a:effectLst/>
                          <a:latin typeface="Arial" panose="020B0604020202020204" pitchFamily="34" charset="0"/>
                          <a:cs typeface="Arial" panose="020B0604020202020204" pitchFamily="34" charset="0"/>
                        </a:rPr>
                        <a:t> Student chooses the sentence that predicts what</a:t>
                      </a:r>
                      <a:r>
                        <a:rPr lang="en-US" sz="1000" b="0" i="0" u="none" strike="noStrike" baseline="0" dirty="0">
                          <a:solidFill>
                            <a:srgbClr val="000000"/>
                          </a:solidFill>
                          <a:effectLst/>
                          <a:latin typeface="Arial" panose="020B0604020202020204" pitchFamily="34" charset="0"/>
                          <a:cs typeface="Arial" panose="020B0604020202020204" pitchFamily="34" charset="0"/>
                        </a:rPr>
                        <a:t> will happen next in the story.</a:t>
                      </a:r>
                      <a:endParaRPr lang="en-US" sz="10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0"/>
                  </a:ext>
                </a:extLst>
              </a:tr>
              <a:tr h="1737400">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Teacher reads a simple social story about making a new friend. Student follows along by viewing the word/picture cards associated with the story.</a:t>
                      </a:r>
                    </a:p>
                    <a:p>
                      <a:pPr rtl="0" fontAlgn="t">
                        <a:spcBef>
                          <a:spcPts val="0"/>
                        </a:spcBef>
                        <a:spcAft>
                          <a:spcPts val="0"/>
                        </a:spcAft>
                      </a:pPr>
                      <a:endParaRPr lang="en-US" sz="1100" b="0" i="0" u="none" strike="noStrike" dirty="0">
                        <a:solidFill>
                          <a:srgbClr val="000000"/>
                        </a:solidFill>
                        <a:effectLst/>
                        <a:latin typeface="Arial" panose="020B0604020202020204" pitchFamily="34" charset="0"/>
                        <a:cs typeface="Arial" panose="020B0604020202020204" pitchFamily="34" charset="0"/>
                      </a:endParaRPr>
                    </a:p>
                    <a:p>
                      <a:pPr rtl="0" fontAlgn="t">
                        <a:spcBef>
                          <a:spcPts val="0"/>
                        </a:spcBef>
                        <a:spcAft>
                          <a:spcPts val="0"/>
                        </a:spcAft>
                      </a:pPr>
                      <a:endParaRPr lang="en-US" sz="1100" b="0" i="0" u="none" strike="noStrike" dirty="0">
                        <a:solidFill>
                          <a:srgbClr val="000000"/>
                        </a:solidFill>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chemeClr val="tx1"/>
                          </a:solidFill>
                          <a:effectLst/>
                          <a:latin typeface="Arial" panose="020B0604020202020204" pitchFamily="34" charset="0"/>
                          <a:cs typeface="Arial" panose="020B0604020202020204" pitchFamily="34" charset="0"/>
                        </a:rPr>
                        <a:t>Teacher pauses</a:t>
                      </a:r>
                      <a:r>
                        <a:rPr lang="en-US" sz="1100" b="0" i="0" u="none" strike="noStrike" baseline="0" dirty="0">
                          <a:solidFill>
                            <a:schemeClr val="tx1"/>
                          </a:solidFill>
                          <a:effectLst/>
                          <a:latin typeface="Arial" panose="020B0604020202020204" pitchFamily="34" charset="0"/>
                          <a:cs typeface="Arial" panose="020B0604020202020204" pitchFamily="34" charset="0"/>
                        </a:rPr>
                        <a:t> while reading and models making a prediction by choosing </a:t>
                      </a:r>
                      <a:r>
                        <a:rPr lang="en-US" sz="1100" b="0" i="0" u="none" strike="noStrike" dirty="0">
                          <a:solidFill>
                            <a:schemeClr val="tx1"/>
                          </a:solidFill>
                          <a:effectLst/>
                          <a:latin typeface="Arial" panose="020B0604020202020204" pitchFamily="34" charset="0"/>
                          <a:cs typeface="Arial" panose="020B0604020202020204" pitchFamily="34" charset="0"/>
                        </a:rPr>
                        <a:t>a word/picture card representing what will happen. Student chooses the word/ picture combination that matches the prediction.</a:t>
                      </a:r>
                      <a:endParaRPr lang="en-US" sz="1100" dirty="0">
                        <a:solidFill>
                          <a:schemeClr val="tx1"/>
                        </a:solidFill>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cs typeface="Arial" panose="020B0604020202020204" pitchFamily="34" charset="0"/>
                        </a:rPr>
                        <a:t>Teacher pauses while reading and asks “What do you think should happen next?” The student selects the word “handshake” from a group of words. </a:t>
                      </a:r>
                      <a:endParaRPr lang="en-US" sz="1100" dirty="0">
                        <a:effectLst/>
                        <a:latin typeface="Arial" panose="020B0604020202020204" pitchFamily="34" charset="0"/>
                        <a:cs typeface="Arial" panose="020B0604020202020204" pitchFamily="34" charset="0"/>
                      </a:endParaRPr>
                    </a:p>
                    <a:p>
                      <a:pPr fontAlgn="t"/>
                      <a:br>
                        <a:rPr lang="en-US" sz="1100" dirty="0">
                          <a:effectLst/>
                          <a:latin typeface="Arial" panose="020B0604020202020204" pitchFamily="34" charset="0"/>
                          <a:cs typeface="Arial" panose="020B0604020202020204" pitchFamily="34" charset="0"/>
                        </a:rPr>
                      </a:br>
                      <a:endParaRPr lang="en-US" sz="11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000" b="0" i="0" u="none" strike="noStrike" dirty="0">
                          <a:solidFill>
                            <a:srgbClr val="000000"/>
                          </a:solidFill>
                          <a:effectLst/>
                          <a:latin typeface="Arial" panose="020B0604020202020204" pitchFamily="34" charset="0"/>
                          <a:cs typeface="Arial" panose="020B0604020202020204" pitchFamily="34" charset="0"/>
                        </a:rPr>
                        <a:t>Student reads a section of a simple social story.</a:t>
                      </a:r>
                      <a:r>
                        <a:rPr lang="en-US" sz="1000" b="0" i="0" u="none" strike="noStrike" baseline="0" dirty="0">
                          <a:solidFill>
                            <a:srgbClr val="000000"/>
                          </a:solidFill>
                          <a:effectLst/>
                          <a:latin typeface="Arial" panose="020B0604020202020204" pitchFamily="34" charset="0"/>
                          <a:cs typeface="Arial" panose="020B0604020202020204" pitchFamily="34" charset="0"/>
                        </a:rPr>
                        <a:t> T</a:t>
                      </a:r>
                      <a:r>
                        <a:rPr lang="en-US" sz="1000" b="0" i="0" u="none" strike="noStrike" dirty="0">
                          <a:solidFill>
                            <a:srgbClr val="000000"/>
                          </a:solidFill>
                          <a:effectLst/>
                          <a:latin typeface="Arial" panose="020B0604020202020204" pitchFamily="34" charset="0"/>
                          <a:cs typeface="Arial" panose="020B0604020202020204" pitchFamily="34" charset="0"/>
                        </a:rPr>
                        <a:t>eacher presents word/picture cards with short phrases</a:t>
                      </a:r>
                      <a:r>
                        <a:rPr lang="en-US" sz="1000" b="0" i="0" u="none" strike="noStrike" baseline="0" dirty="0">
                          <a:solidFill>
                            <a:srgbClr val="000000"/>
                          </a:solidFill>
                          <a:effectLst/>
                          <a:latin typeface="Arial" panose="020B0604020202020204" pitchFamily="34" charset="0"/>
                          <a:cs typeface="Arial" panose="020B0604020202020204" pitchFamily="34" charset="0"/>
                        </a:rPr>
                        <a:t> </a:t>
                      </a:r>
                      <a:r>
                        <a:rPr lang="en-US" sz="1000" b="0" i="0" u="none" strike="noStrike" dirty="0">
                          <a:solidFill>
                            <a:srgbClr val="000000"/>
                          </a:solidFill>
                          <a:effectLst/>
                          <a:latin typeface="Arial" panose="020B0604020202020204" pitchFamily="34" charset="0"/>
                          <a:cs typeface="Arial" panose="020B0604020202020204" pitchFamily="34" charset="0"/>
                        </a:rPr>
                        <a:t>such as “take turns talking,” “ask questions,” and “face the person.” Student chooses the phrase that predicts the next event. </a:t>
                      </a:r>
                      <a:endParaRPr lang="en-US" sz="1000" dirty="0">
                        <a:effectLst/>
                        <a:latin typeface="Arial" panose="020B0604020202020204" pitchFamily="34" charset="0"/>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000" b="0" i="0" u="none" strike="noStrike" dirty="0">
                          <a:solidFill>
                            <a:srgbClr val="000000"/>
                          </a:solidFill>
                          <a:effectLst/>
                          <a:latin typeface="Arial" panose="020B0604020202020204" pitchFamily="34" charset="0"/>
                          <a:cs typeface="Arial" panose="020B0604020202020204" pitchFamily="34" charset="0"/>
                        </a:rPr>
                        <a:t>Student reads a section of a simple social story about friends being together.</a:t>
                      </a:r>
                      <a:r>
                        <a:rPr lang="en-US" sz="1000" b="0" i="0" u="none" strike="noStrike" baseline="0" dirty="0">
                          <a:solidFill>
                            <a:srgbClr val="000000"/>
                          </a:solidFill>
                          <a:effectLst/>
                          <a:latin typeface="Arial" panose="020B0604020202020204" pitchFamily="34" charset="0"/>
                          <a:cs typeface="Arial" panose="020B0604020202020204" pitchFamily="34" charset="0"/>
                        </a:rPr>
                        <a:t> T</a:t>
                      </a:r>
                      <a:r>
                        <a:rPr lang="en-US" sz="1000" b="0" i="0" u="none" strike="noStrike" dirty="0">
                          <a:solidFill>
                            <a:srgbClr val="000000"/>
                          </a:solidFill>
                          <a:effectLst/>
                          <a:latin typeface="Arial" panose="020B0604020202020204" pitchFamily="34" charset="0"/>
                          <a:cs typeface="Arial" panose="020B0604020202020204" pitchFamily="34" charset="0"/>
                        </a:rPr>
                        <a:t>eacher presents three sentences describing what</a:t>
                      </a:r>
                      <a:r>
                        <a:rPr lang="en-US" sz="1000" b="0" i="0" u="none" strike="noStrike" baseline="0" dirty="0">
                          <a:solidFill>
                            <a:srgbClr val="000000"/>
                          </a:solidFill>
                          <a:effectLst/>
                          <a:latin typeface="Arial" panose="020B0604020202020204" pitchFamily="34" charset="0"/>
                          <a:cs typeface="Arial" panose="020B0604020202020204" pitchFamily="34" charset="0"/>
                        </a:rPr>
                        <a:t> could happen nex</a:t>
                      </a:r>
                      <a:r>
                        <a:rPr lang="en-US" sz="1000" b="0" i="0" u="none" strike="noStrike" dirty="0">
                          <a:solidFill>
                            <a:srgbClr val="000000"/>
                          </a:solidFill>
                          <a:effectLst/>
                          <a:latin typeface="Arial" panose="020B0604020202020204" pitchFamily="34" charset="0"/>
                          <a:cs typeface="Arial" panose="020B0604020202020204" pitchFamily="34" charset="0"/>
                        </a:rPr>
                        <a:t>t. </a:t>
                      </a:r>
                      <a:r>
                        <a:rPr lang="en-US" sz="1000" b="0" i="0" u="none" strike="noStrike" dirty="0">
                          <a:solidFill>
                            <a:schemeClr val="tx1"/>
                          </a:solidFill>
                          <a:effectLst/>
                          <a:latin typeface="Arial" panose="020B0604020202020204" pitchFamily="34" charset="0"/>
                          <a:cs typeface="Arial" panose="020B0604020202020204" pitchFamily="34" charset="0"/>
                        </a:rPr>
                        <a:t>Student chooses the sentence</a:t>
                      </a:r>
                      <a:r>
                        <a:rPr lang="en-US" sz="1000" b="0" i="0" u="none" strike="noStrike" baseline="0" dirty="0">
                          <a:solidFill>
                            <a:schemeClr val="tx1"/>
                          </a:solidFill>
                          <a:effectLst/>
                          <a:latin typeface="Arial" panose="020B0604020202020204" pitchFamily="34" charset="0"/>
                          <a:cs typeface="Arial" panose="020B0604020202020204" pitchFamily="34" charset="0"/>
                        </a:rPr>
                        <a:t> </a:t>
                      </a:r>
                      <a:r>
                        <a:rPr lang="en-US" sz="1000" b="0" i="0" u="none" strike="noStrike" dirty="0">
                          <a:solidFill>
                            <a:schemeClr val="tx1"/>
                          </a:solidFill>
                          <a:effectLst/>
                          <a:latin typeface="Arial" panose="020B0604020202020204" pitchFamily="34" charset="0"/>
                          <a:cs typeface="Arial" panose="020B0604020202020204" pitchFamily="34" charset="0"/>
                        </a:rPr>
                        <a:t>to predict</a:t>
                      </a:r>
                      <a:r>
                        <a:rPr lang="en-US" sz="1000" b="0" i="0" u="none" strike="noStrike" baseline="0" dirty="0">
                          <a:solidFill>
                            <a:schemeClr val="tx1"/>
                          </a:solidFill>
                          <a:effectLst/>
                          <a:latin typeface="Arial" panose="020B0604020202020204" pitchFamily="34" charset="0"/>
                          <a:cs typeface="Arial" panose="020B0604020202020204" pitchFamily="34" charset="0"/>
                        </a:rPr>
                        <a:t> what will happen next in the story.</a:t>
                      </a:r>
                      <a:r>
                        <a:rPr lang="en-US" sz="1000" b="0" i="0" u="none" strike="noStrike" dirty="0">
                          <a:solidFill>
                            <a:schemeClr val="tx1"/>
                          </a:solidFill>
                          <a:effectLst/>
                          <a:latin typeface="Arial" panose="020B0604020202020204" pitchFamily="34" charset="0"/>
                          <a:cs typeface="Arial" panose="020B0604020202020204" pitchFamily="34" charset="0"/>
                        </a:rPr>
                        <a:t> </a:t>
                      </a:r>
                      <a:endParaRPr lang="en-US" sz="1000" dirty="0">
                        <a:solidFill>
                          <a:schemeClr val="tx1"/>
                        </a:solidFill>
                        <a:effectLst/>
                        <a:latin typeface="Arial" panose="020B0604020202020204" pitchFamily="34" charset="0"/>
                        <a:cs typeface="Arial" panose="020B0604020202020204" pitchFamily="34" charset="0"/>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2">
            <a:extLst>
              <a:ext uri="{FF2B5EF4-FFF2-40B4-BE49-F238E27FC236}">
                <a16:creationId xmlns:a16="http://schemas.microsoft.com/office/drawing/2014/main" id="{243D4134-B5E4-4685-8D81-B6E7CCEFEEB8}"/>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17</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1585987092"/>
      </p:ext>
    </p:extLst>
  </p:cSld>
  <p:clrMapOvr>
    <a:masterClrMapping/>
  </p:clrMapOvr>
  <mc:AlternateContent xmlns:mc="http://schemas.openxmlformats.org/markup-compatibility/2006" xmlns:p14="http://schemas.microsoft.com/office/powerpoint/2010/main">
    <mc:Choice Requires="p14">
      <p:transition spd="med" p14:dur="700" advClick="0" advTm="9324">
        <p:fade/>
      </p:transition>
    </mc:Choice>
    <mc:Fallback xmlns="">
      <p:transition spd="med" advClick="0" advTm="9324">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65426" y="175481"/>
            <a:ext cx="10548364" cy="914400"/>
          </a:xfrm>
        </p:spPr>
        <p:txBody>
          <a:bodyPr>
            <a:noAutofit/>
          </a:bodyPr>
          <a:lstStyle/>
          <a:p>
            <a:pPr>
              <a:defRPr/>
            </a:pPr>
            <a:r>
              <a:rPr lang="en-US" dirty="0">
                <a:solidFill>
                  <a:srgbClr val="2F5CAC"/>
                </a:solidFill>
              </a:rPr>
              <a:t>Observable Behavior R10. Making Connections between Ideas with Classroom Examples</a:t>
            </a:r>
          </a:p>
        </p:txBody>
      </p:sp>
      <p:pic>
        <p:nvPicPr>
          <p:cNvPr id="4" name="Picture 3" descr="Image of Observable Behavior R10; an accessible version of the Observable Behaviors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1869802" y="1144745"/>
            <a:ext cx="9105900" cy="2057400"/>
          </a:xfrm>
          <a:prstGeom prst="rect">
            <a:avLst/>
          </a:prstGeom>
        </p:spPr>
      </p:pic>
      <p:graphicFrame>
        <p:nvGraphicFramePr>
          <p:cNvPr id="7" name="Table 6" descr="Image of classroom example R10;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1796865473"/>
              </p:ext>
            </p:extLst>
          </p:nvPr>
        </p:nvGraphicFramePr>
        <p:xfrm>
          <a:off x="1120319" y="3214594"/>
          <a:ext cx="9775362" cy="3261360"/>
        </p:xfrm>
        <a:graphic>
          <a:graphicData uri="http://schemas.openxmlformats.org/drawingml/2006/table">
            <a:tbl>
              <a:tblPr firstRow="1" bandRow="1">
                <a:tableStyleId>{D7AC3CCA-C797-4891-BE02-D94E43425B78}</a:tableStyleId>
              </a:tblPr>
              <a:tblGrid>
                <a:gridCol w="1270038">
                  <a:extLst>
                    <a:ext uri="{9D8B030D-6E8A-4147-A177-3AD203B41FA5}">
                      <a16:colId xmlns:a16="http://schemas.microsoft.com/office/drawing/2014/main" val="20000"/>
                    </a:ext>
                  </a:extLst>
                </a:gridCol>
                <a:gridCol w="1661648">
                  <a:extLst>
                    <a:ext uri="{9D8B030D-6E8A-4147-A177-3AD203B41FA5}">
                      <a16:colId xmlns:a16="http://schemas.microsoft.com/office/drawing/2014/main" val="20001"/>
                    </a:ext>
                  </a:extLst>
                </a:gridCol>
                <a:gridCol w="1709816">
                  <a:extLst>
                    <a:ext uri="{9D8B030D-6E8A-4147-A177-3AD203B41FA5}">
                      <a16:colId xmlns:a16="http://schemas.microsoft.com/office/drawing/2014/main" val="20002"/>
                    </a:ext>
                  </a:extLst>
                </a:gridCol>
                <a:gridCol w="1751682">
                  <a:extLst>
                    <a:ext uri="{9D8B030D-6E8A-4147-A177-3AD203B41FA5}">
                      <a16:colId xmlns:a16="http://schemas.microsoft.com/office/drawing/2014/main" val="20003"/>
                    </a:ext>
                  </a:extLst>
                </a:gridCol>
                <a:gridCol w="1685581">
                  <a:extLst>
                    <a:ext uri="{9D8B030D-6E8A-4147-A177-3AD203B41FA5}">
                      <a16:colId xmlns:a16="http://schemas.microsoft.com/office/drawing/2014/main" val="20004"/>
                    </a:ext>
                  </a:extLst>
                </a:gridCol>
                <a:gridCol w="1696597">
                  <a:extLst>
                    <a:ext uri="{9D8B030D-6E8A-4147-A177-3AD203B41FA5}">
                      <a16:colId xmlns:a16="http://schemas.microsoft.com/office/drawing/2014/main" val="20005"/>
                    </a:ext>
                  </a:extLst>
                </a:gridCol>
              </a:tblGrid>
              <a:tr h="1269925">
                <a:tc>
                  <a:txBody>
                    <a:bodyPr/>
                    <a:lstStyle/>
                    <a:p>
                      <a:r>
                        <a:rPr lang="en-US" sz="1700" dirty="0"/>
                        <a:t>Elementary</a:t>
                      </a:r>
                    </a:p>
                  </a:txBody>
                  <a:tcPr>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Teacher reads aloud an excerpt of </a:t>
                      </a:r>
                      <a:r>
                        <a:rPr lang="en-US" sz="1100" b="0" i="1" u="none" strike="noStrike" dirty="0">
                          <a:solidFill>
                            <a:srgbClr val="000000"/>
                          </a:solidFill>
                          <a:effectLst/>
                          <a:latin typeface="Arial" panose="020B0604020202020204" pitchFamily="34" charset="0"/>
                        </a:rPr>
                        <a:t>First Day Jitters</a:t>
                      </a:r>
                      <a:r>
                        <a:rPr lang="en-US" sz="1100" b="0" i="0" u="none" strike="noStrike" dirty="0">
                          <a:solidFill>
                            <a:srgbClr val="000000"/>
                          </a:solidFill>
                          <a:effectLst/>
                          <a:latin typeface="Arial" panose="020B0604020202020204" pitchFamily="34" charset="0"/>
                        </a:rPr>
                        <a:t>. Teacher</a:t>
                      </a:r>
                      <a:r>
                        <a:rPr lang="en-US" sz="1100" b="0" i="0" u="none" strike="noStrike" baseline="0" dirty="0">
                          <a:solidFill>
                            <a:srgbClr val="000000"/>
                          </a:solidFill>
                          <a:effectLst/>
                          <a:latin typeface="Arial" panose="020B0604020202020204" pitchFamily="34" charset="0"/>
                        </a:rPr>
                        <a:t> </a:t>
                      </a:r>
                      <a:r>
                        <a:rPr lang="en-US" sz="1100" b="0" i="0" u="none" strike="noStrike" dirty="0">
                          <a:solidFill>
                            <a:srgbClr val="000000"/>
                          </a:solidFill>
                          <a:effectLst/>
                          <a:latin typeface="Arial" panose="020B0604020202020204" pitchFamily="34" charset="0"/>
                        </a:rPr>
                        <a:t>shares that he or she sometimes gets nervous on the first day of school.</a:t>
                      </a:r>
                      <a:r>
                        <a:rPr lang="en-US" sz="1100" b="0" i="0" u="none" strike="noStrike" baseline="0" dirty="0">
                          <a:solidFill>
                            <a:srgbClr val="000000"/>
                          </a:solidFill>
                          <a:effectLst/>
                          <a:latin typeface="Arial" panose="020B0604020202020204" pitchFamily="34" charset="0"/>
                        </a:rPr>
                        <a:t> S</a:t>
                      </a:r>
                      <a:r>
                        <a:rPr lang="en-US" sz="1100" b="0" i="0" u="none" strike="noStrike" dirty="0">
                          <a:solidFill>
                            <a:srgbClr val="000000"/>
                          </a:solidFill>
                          <a:effectLst/>
                          <a:latin typeface="Arial" panose="020B0604020202020204" pitchFamily="34" charset="0"/>
                        </a:rPr>
                        <a:t>tudent looks at and plays with a marker. </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chemeClr val="tx1"/>
                          </a:solidFill>
                          <a:effectLst/>
                          <a:latin typeface="Arial" panose="020B0604020202020204" pitchFamily="34" charset="0"/>
                        </a:rPr>
                        <a:t>Teacher shows a picture of the</a:t>
                      </a:r>
                      <a:r>
                        <a:rPr lang="en-US" sz="1100" b="0" i="0" u="none" strike="noStrike" baseline="0" dirty="0">
                          <a:solidFill>
                            <a:schemeClr val="tx1"/>
                          </a:solidFill>
                          <a:effectLst/>
                          <a:latin typeface="Arial" panose="020B0604020202020204" pitchFamily="34" charset="0"/>
                        </a:rPr>
                        <a:t> book </a:t>
                      </a:r>
                      <a:r>
                        <a:rPr lang="en-US" sz="1100" b="0" i="0" u="none" strike="noStrike" dirty="0">
                          <a:solidFill>
                            <a:schemeClr val="tx1"/>
                          </a:solidFill>
                          <a:effectLst/>
                          <a:latin typeface="Arial" panose="020B0604020202020204" pitchFamily="34" charset="0"/>
                        </a:rPr>
                        <a:t>character being nervous for school</a:t>
                      </a:r>
                      <a:r>
                        <a:rPr lang="en-US" sz="1100" b="0" i="0" u="none" strike="noStrike" baseline="0" dirty="0">
                          <a:solidFill>
                            <a:schemeClr val="tx1"/>
                          </a:solidFill>
                          <a:effectLst/>
                          <a:latin typeface="Arial" panose="020B0604020202020204" pitchFamily="34" charset="0"/>
                        </a:rPr>
                        <a:t> and points to several emotion cards on the table. </a:t>
                      </a:r>
                      <a:r>
                        <a:rPr lang="en-US" sz="1100" b="0" i="0" u="none" strike="noStrike" dirty="0">
                          <a:solidFill>
                            <a:schemeClr val="tx1"/>
                          </a:solidFill>
                          <a:effectLst/>
                          <a:latin typeface="Arial" panose="020B0604020202020204" pitchFamily="34" charset="0"/>
                        </a:rPr>
                        <a:t>Teacher asks “What other character looks nervous?” Student points to emotion</a:t>
                      </a:r>
                      <a:r>
                        <a:rPr lang="en-US" sz="1100" b="0" i="0" u="none" strike="noStrike" baseline="0" dirty="0">
                          <a:solidFill>
                            <a:schemeClr val="tx1"/>
                          </a:solidFill>
                          <a:effectLst/>
                          <a:latin typeface="Arial" panose="020B0604020202020204" pitchFamily="34" charset="0"/>
                        </a:rPr>
                        <a:t> card for</a:t>
                      </a:r>
                      <a:r>
                        <a:rPr lang="en-US" sz="1100" b="0" i="0" u="none" strike="noStrike" dirty="0">
                          <a:solidFill>
                            <a:schemeClr val="tx1"/>
                          </a:solidFill>
                          <a:effectLst/>
                          <a:latin typeface="Arial" panose="020B0604020202020204" pitchFamily="34" charset="0"/>
                        </a:rPr>
                        <a:t> nervous. </a:t>
                      </a:r>
                      <a:endParaRPr lang="en-US" sz="1100" dirty="0">
                        <a:solidFill>
                          <a:schemeClr val="tx1"/>
                        </a:solidFill>
                        <a:effectLst/>
                      </a:endParaRPr>
                    </a:p>
                  </a:txBody>
                  <a:tcPr marL="76200" marR="76200" marT="76200" marB="76200">
                    <a:solidFill>
                      <a:schemeClr val="bg1"/>
                    </a:solidFill>
                  </a:tcPr>
                </a:tc>
                <a:tc>
                  <a:txBody>
                    <a:bodyPr/>
                    <a:lstStyle/>
                    <a:p>
                      <a:pPr rtl="0" fontAlgn="t">
                        <a:spcBef>
                          <a:spcPts val="0"/>
                        </a:spcBef>
                        <a:spcAft>
                          <a:spcPts val="0"/>
                        </a:spcAft>
                      </a:pPr>
                      <a:r>
                        <a:rPr lang="en-US" sz="1050" b="0" i="0" u="none" strike="noStrike" dirty="0">
                          <a:solidFill>
                            <a:srgbClr val="000000"/>
                          </a:solidFill>
                          <a:effectLst/>
                          <a:latin typeface="Arial" panose="020B0604020202020204" pitchFamily="34" charset="0"/>
                        </a:rPr>
                        <a:t>Teacher reads and presents illustrations from </a:t>
                      </a:r>
                      <a:r>
                        <a:rPr lang="en-US" sz="1050" b="0" i="1" u="none" strike="noStrike" dirty="0">
                          <a:solidFill>
                            <a:srgbClr val="000000"/>
                          </a:solidFill>
                          <a:effectLst/>
                          <a:latin typeface="Arial" panose="020B0604020202020204" pitchFamily="34" charset="0"/>
                        </a:rPr>
                        <a:t>On the First Day of Kindergarten</a:t>
                      </a:r>
                      <a:r>
                        <a:rPr lang="en-US" sz="1050" b="0" i="0" u="none" strike="noStrike" dirty="0">
                          <a:solidFill>
                            <a:srgbClr val="000000"/>
                          </a:solidFill>
                          <a:effectLst/>
                          <a:latin typeface="Arial" panose="020B0604020202020204" pitchFamily="34" charset="0"/>
                        </a:rPr>
                        <a:t> and </a:t>
                      </a:r>
                      <a:r>
                        <a:rPr lang="en-US" sz="1050" b="0" i="1" u="none" strike="noStrike" dirty="0">
                          <a:solidFill>
                            <a:srgbClr val="000000"/>
                          </a:solidFill>
                          <a:effectLst/>
                          <a:latin typeface="Arial" panose="020B0604020202020204" pitchFamily="34" charset="0"/>
                        </a:rPr>
                        <a:t>First Day Jitters</a:t>
                      </a:r>
                      <a:r>
                        <a:rPr lang="en-US" sz="1050" b="0" i="0" u="none" strike="noStrike" dirty="0">
                          <a:solidFill>
                            <a:srgbClr val="000000"/>
                          </a:solidFill>
                          <a:effectLst/>
                          <a:latin typeface="Arial" panose="020B0604020202020204" pitchFamily="34" charset="0"/>
                        </a:rPr>
                        <a:t>, along with emotion picture cards.</a:t>
                      </a:r>
                      <a:r>
                        <a:rPr lang="en-US" sz="1050" b="0" i="0" u="none" strike="noStrike" baseline="0" dirty="0">
                          <a:solidFill>
                            <a:srgbClr val="000000"/>
                          </a:solidFill>
                          <a:effectLst/>
                          <a:latin typeface="Arial" panose="020B0604020202020204" pitchFamily="34" charset="0"/>
                        </a:rPr>
                        <a:t> </a:t>
                      </a:r>
                      <a:r>
                        <a:rPr lang="en-US" sz="1050" b="0" i="0" u="none" strike="noStrike" dirty="0">
                          <a:solidFill>
                            <a:srgbClr val="000000"/>
                          </a:solidFill>
                          <a:effectLst/>
                          <a:latin typeface="Arial" panose="020B0604020202020204" pitchFamily="34" charset="0"/>
                        </a:rPr>
                        <a:t>Teacher asks student to select the emotion shown in both books. Student picks the “nervous” card.  </a:t>
                      </a:r>
                      <a:endParaRPr lang="en-US" sz="105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After student reads short adapted versions of </a:t>
                      </a:r>
                      <a:r>
                        <a:rPr lang="en-US" sz="1100" b="0" i="1" u="none" strike="noStrike" dirty="0">
                          <a:solidFill>
                            <a:srgbClr val="000000"/>
                          </a:solidFill>
                          <a:effectLst/>
                          <a:latin typeface="Arial" panose="020B0604020202020204" pitchFamily="34" charset="0"/>
                        </a:rPr>
                        <a:t>On the First Day of Kindergarten</a:t>
                      </a:r>
                      <a:r>
                        <a:rPr lang="en-US" sz="1100" b="0" i="0" u="none" strike="noStrike" dirty="0">
                          <a:solidFill>
                            <a:srgbClr val="000000"/>
                          </a:solidFill>
                          <a:effectLst/>
                          <a:latin typeface="Arial" panose="020B0604020202020204" pitchFamily="34" charset="0"/>
                        </a:rPr>
                        <a:t> and </a:t>
                      </a:r>
                      <a:r>
                        <a:rPr lang="en-US" sz="1100" b="0" i="1" u="none" strike="noStrike" dirty="0">
                          <a:solidFill>
                            <a:srgbClr val="000000"/>
                          </a:solidFill>
                          <a:effectLst/>
                          <a:latin typeface="Arial" panose="020B0604020202020204" pitchFamily="34" charset="0"/>
                        </a:rPr>
                        <a:t>First Day Jitters</a:t>
                      </a:r>
                      <a:r>
                        <a:rPr lang="en-US" sz="1100" b="0" i="0" u="none" strike="noStrike" dirty="0">
                          <a:solidFill>
                            <a:srgbClr val="000000"/>
                          </a:solidFill>
                          <a:effectLst/>
                          <a:latin typeface="Arial" panose="020B0604020202020204" pitchFamily="34" charset="0"/>
                        </a:rPr>
                        <a:t>,</a:t>
                      </a:r>
                      <a:r>
                        <a:rPr lang="en-US" sz="1100" b="0" i="1" u="none" strike="noStrike" dirty="0">
                          <a:solidFill>
                            <a:srgbClr val="000000"/>
                          </a:solidFill>
                          <a:effectLst/>
                          <a:latin typeface="Arial" panose="020B0604020202020204" pitchFamily="34" charset="0"/>
                        </a:rPr>
                        <a:t> </a:t>
                      </a:r>
                      <a:r>
                        <a:rPr lang="en-US" sz="1100" b="0" i="0" u="none" strike="noStrike" dirty="0">
                          <a:solidFill>
                            <a:srgbClr val="000000"/>
                          </a:solidFill>
                          <a:effectLst/>
                          <a:latin typeface="Arial" panose="020B0604020202020204" pitchFamily="34" charset="0"/>
                        </a:rPr>
                        <a:t>teacher asks “How did the characters feel at the end?” Student responds with “happy.”</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After student reads short adapted versions of </a:t>
                      </a:r>
                      <a:r>
                        <a:rPr lang="en-US" sz="1100" b="0" i="1" u="none" strike="noStrike" dirty="0">
                          <a:solidFill>
                            <a:srgbClr val="000000"/>
                          </a:solidFill>
                          <a:effectLst/>
                          <a:latin typeface="Arial" panose="020B0604020202020204" pitchFamily="34" charset="0"/>
                        </a:rPr>
                        <a:t>On the First Day of Kindergarten</a:t>
                      </a:r>
                      <a:r>
                        <a:rPr lang="en-US" sz="1100" b="0" i="0" u="none" strike="noStrike" dirty="0">
                          <a:solidFill>
                            <a:srgbClr val="000000"/>
                          </a:solidFill>
                          <a:effectLst/>
                          <a:latin typeface="Arial" panose="020B0604020202020204" pitchFamily="34" charset="0"/>
                        </a:rPr>
                        <a:t> and </a:t>
                      </a:r>
                      <a:r>
                        <a:rPr lang="en-US" sz="1100" b="0" i="1" u="none" strike="noStrike" dirty="0">
                          <a:solidFill>
                            <a:srgbClr val="000000"/>
                          </a:solidFill>
                          <a:effectLst/>
                          <a:latin typeface="Arial" panose="020B0604020202020204" pitchFamily="34" charset="0"/>
                        </a:rPr>
                        <a:t>First Day </a:t>
                      </a:r>
                      <a:r>
                        <a:rPr lang="en-US" sz="1100" b="0" i="0" u="none" strike="noStrike" dirty="0">
                          <a:solidFill>
                            <a:srgbClr val="000000"/>
                          </a:solidFill>
                          <a:effectLst/>
                          <a:latin typeface="Arial" panose="020B0604020202020204" pitchFamily="34" charset="0"/>
                        </a:rPr>
                        <a:t>Jitters, two</a:t>
                      </a:r>
                      <a:r>
                        <a:rPr lang="en-US" sz="1100" b="0" i="0" u="none" strike="noStrike" baseline="0" dirty="0">
                          <a:solidFill>
                            <a:srgbClr val="000000"/>
                          </a:solidFill>
                          <a:effectLst/>
                          <a:latin typeface="Arial" panose="020B0604020202020204" pitchFamily="34" charset="0"/>
                        </a:rPr>
                        <a:t> </a:t>
                      </a:r>
                      <a:r>
                        <a:rPr lang="en-US" sz="1100" b="0" i="0" u="none" strike="noStrike" dirty="0">
                          <a:solidFill>
                            <a:srgbClr val="000000"/>
                          </a:solidFill>
                          <a:effectLst/>
                          <a:latin typeface="Arial" panose="020B0604020202020204" pitchFamily="34" charset="0"/>
                        </a:rPr>
                        <a:t>students discuss through “think-pair-share” how they might feel on the first day of school.</a:t>
                      </a:r>
                      <a:endParaRPr lang="en-US" sz="1100" dirty="0">
                        <a:effectLst/>
                      </a:endParaRPr>
                    </a:p>
                  </a:txBody>
                  <a:tcPr marL="76200" marR="76200" marT="76200" marB="76200">
                    <a:solidFill>
                      <a:schemeClr val="bg1"/>
                    </a:solidFill>
                  </a:tcPr>
                </a:tc>
                <a:extLst>
                  <a:ext uri="{0D108BD9-81ED-4DB2-BD59-A6C34878D82A}">
                    <a16:rowId xmlns:a16="http://schemas.microsoft.com/office/drawing/2014/main" val="10000"/>
                  </a:ext>
                </a:extLst>
              </a:tr>
              <a:tr h="370840">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050" b="0" i="0" u="none" strike="noStrike" dirty="0">
                          <a:solidFill>
                            <a:srgbClr val="000000"/>
                          </a:solidFill>
                          <a:effectLst/>
                          <a:latin typeface="Arial" panose="020B0604020202020204" pitchFamily="34" charset="0"/>
                        </a:rPr>
                        <a:t>During a reading of an informational text about chores, teacher presents a picture card of a messy room. Teacher</a:t>
                      </a:r>
                      <a:r>
                        <a:rPr lang="en-US" sz="1050" b="0" i="0" u="none" strike="noStrike" baseline="0" dirty="0">
                          <a:solidFill>
                            <a:srgbClr val="000000"/>
                          </a:solidFill>
                          <a:effectLst/>
                          <a:latin typeface="Arial" panose="020B0604020202020204" pitchFamily="34" charset="0"/>
                        </a:rPr>
                        <a:t> </a:t>
                      </a:r>
                      <a:r>
                        <a:rPr lang="en-US" sz="1050" b="0" i="0" u="none" strike="noStrike" dirty="0">
                          <a:solidFill>
                            <a:srgbClr val="000000"/>
                          </a:solidFill>
                          <a:effectLst/>
                          <a:latin typeface="Arial" panose="020B0604020202020204" pitchFamily="34" charset="0"/>
                        </a:rPr>
                        <a:t>shares that a messy room makes it difficult to find things. Student nods. </a:t>
                      </a: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Student is presented with a set of picture cards representing chores.</a:t>
                      </a:r>
                      <a:r>
                        <a:rPr lang="en-US" sz="1100" b="0" i="0" u="none" strike="noStrike" baseline="0" dirty="0">
                          <a:solidFill>
                            <a:srgbClr val="000000"/>
                          </a:solidFill>
                          <a:effectLst/>
                          <a:latin typeface="Arial" panose="020B0604020202020204" pitchFamily="34" charset="0"/>
                        </a:rPr>
                        <a:t> S</a:t>
                      </a:r>
                      <a:r>
                        <a:rPr lang="en-US" sz="1100" b="0" i="0" u="none" strike="noStrike" dirty="0">
                          <a:solidFill>
                            <a:srgbClr val="000000"/>
                          </a:solidFill>
                          <a:effectLst/>
                          <a:latin typeface="Arial" panose="020B0604020202020204" pitchFamily="34" charset="0"/>
                        </a:rPr>
                        <a:t>tudent locates the picture card of the chore being read about in the text.</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After the teacher reads a pair of texts about chores, student selects cards representing chores presented in both texts.</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After the student reads two short texts about chores, the student tells which chores appeared in both texts.</a:t>
                      </a:r>
                      <a:endParaRPr lang="en-US" sz="1100" dirty="0">
                        <a:effectLst/>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dirty="0">
                          <a:solidFill>
                            <a:srgbClr val="000000"/>
                          </a:solidFill>
                          <a:effectLst/>
                          <a:latin typeface="Arial" panose="020B0604020202020204" pitchFamily="34" charset="0"/>
                        </a:rPr>
                        <a:t>After the student reads two texts about chores, student describes which of the chores from the two texts he or she does at home.</a:t>
                      </a:r>
                      <a:endParaRPr lang="en-US" sz="1100" dirty="0">
                        <a:effectLst/>
                      </a:endParaRP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2">
            <a:extLst>
              <a:ext uri="{FF2B5EF4-FFF2-40B4-BE49-F238E27FC236}">
                <a16:creationId xmlns:a16="http://schemas.microsoft.com/office/drawing/2014/main" id="{243D4134-B5E4-4685-8D81-B6E7CCEFEEB8}"/>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p:txBody>
          <a:bodyPr/>
          <a:lstStyle/>
          <a:p>
            <a:pPr>
              <a:defRPr/>
            </a:pPr>
            <a:fld id="{A48C7297-81B2-4ACD-8710-A20718F7D03B}" type="slidenum">
              <a:rPr lang="en-US" altLang="en-US" sz="1050">
                <a:solidFill>
                  <a:schemeClr val="bg1"/>
                </a:solidFill>
                <a:latin typeface="+mj-lt"/>
              </a:rPr>
              <a:pPr>
                <a:defRPr/>
              </a:pPr>
              <a:t>18</a:t>
            </a:fld>
            <a:endParaRPr lang="en-US" altLang="en-US" sz="1050" dirty="0">
              <a:solidFill>
                <a:schemeClr val="bg1"/>
              </a:solidFill>
              <a:latin typeface="+mj-lt"/>
            </a:endParaRPr>
          </a:p>
        </p:txBody>
      </p:sp>
    </p:spTree>
    <p:custDataLst>
      <p:tags r:id="rId1"/>
    </p:custDataLst>
    <p:extLst>
      <p:ext uri="{BB962C8B-B14F-4D97-AF65-F5344CB8AC3E}">
        <p14:creationId xmlns:p14="http://schemas.microsoft.com/office/powerpoint/2010/main" val="3773185380"/>
      </p:ext>
    </p:extLst>
  </p:cSld>
  <p:clrMapOvr>
    <a:masterClrMapping/>
  </p:clrMapOvr>
  <mc:AlternateContent xmlns:mc="http://schemas.openxmlformats.org/markup-compatibility/2006" xmlns:p14="http://schemas.microsoft.com/office/powerpoint/2010/main">
    <mc:Choice Requires="p14">
      <p:transition spd="med" p14:dur="700" advClick="0" advTm="9366">
        <p:fade/>
      </p:transition>
    </mc:Choice>
    <mc:Fallback xmlns="">
      <p:transition spd="med" advClick="0" advTm="9366">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AE049D82-29BD-4E12-93FE-AA91B06A2EBB}"/>
              </a:ext>
            </a:extLst>
          </p:cNvPr>
          <p:cNvSpPr txBox="1">
            <a:spLocks noGrp="1"/>
          </p:cNvSpPr>
          <p:nvPr>
            <p:ph type="title" idx="4294967295"/>
          </p:nvPr>
        </p:nvSpPr>
        <p:spPr>
          <a:xfrm>
            <a:off x="1765426" y="175481"/>
            <a:ext cx="10548364"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2F5CAC"/>
                </a:solidFill>
                <a:effectLst/>
                <a:uLnTx/>
                <a:uFillTx/>
                <a:latin typeface="Open Sans Semibold"/>
                <a:ea typeface="+mj-ea"/>
                <a:cs typeface="+mj-cs"/>
              </a:rPr>
              <a:t>Additional Classroom Examples</a:t>
            </a:r>
          </a:p>
        </p:txBody>
      </p:sp>
      <p:sp>
        <p:nvSpPr>
          <p:cNvPr id="5" name="Content Placeholder 2">
            <a:extLst>
              <a:ext uri="{FF2B5EF4-FFF2-40B4-BE49-F238E27FC236}">
                <a16:creationId xmlns:a16="http://schemas.microsoft.com/office/drawing/2014/main" id="{5B01B8D5-5379-4204-9C82-E6A118960EA7}"/>
              </a:ext>
            </a:extLst>
          </p:cNvPr>
          <p:cNvSpPr txBox="1">
            <a:spLocks/>
          </p:cNvSpPr>
          <p:nvPr/>
        </p:nvSpPr>
        <p:spPr>
          <a:xfrm>
            <a:off x="683012" y="1698827"/>
            <a:ext cx="10825976" cy="498369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000"/>
              </a:lnSpc>
              <a:spcBef>
                <a:spcPts val="600"/>
              </a:spcBef>
              <a:spcAft>
                <a:spcPts val="600"/>
              </a:spcAft>
            </a:pPr>
            <a:r>
              <a:rPr lang="en-US" b="1" dirty="0">
                <a:latin typeface="Open Sans"/>
              </a:rPr>
              <a:t>Additional classroom examples were created for some of the Observable Behaviors.</a:t>
            </a:r>
          </a:p>
          <a:p>
            <a:pPr>
              <a:lnSpc>
                <a:spcPts val="3000"/>
              </a:lnSpc>
              <a:spcBef>
                <a:spcPts val="600"/>
              </a:spcBef>
              <a:spcAft>
                <a:spcPts val="600"/>
              </a:spcAft>
            </a:pPr>
            <a:r>
              <a:rPr lang="en-US" b="1" dirty="0">
                <a:latin typeface="Open Sans"/>
              </a:rPr>
              <a:t>The </a:t>
            </a:r>
            <a:r>
              <a:rPr lang="en-US" b="1" i="1" dirty="0">
                <a:latin typeface="Open Sans"/>
              </a:rPr>
              <a:t>TELPAS Alternate Observable Behaviors and Classroom Examples (Accessible) </a:t>
            </a:r>
            <a:r>
              <a:rPr lang="en-US" b="1" dirty="0">
                <a:latin typeface="Open Sans"/>
              </a:rPr>
              <a:t>PDF, which </a:t>
            </a:r>
            <a:r>
              <a:rPr lang="en-US" b="1">
                <a:latin typeface="Open Sans"/>
              </a:rPr>
              <a:t>includes the additional </a:t>
            </a:r>
            <a:r>
              <a:rPr lang="en-US" b="1" dirty="0">
                <a:latin typeface="Open Sans"/>
              </a:rPr>
              <a:t>classroom examples, can be found on the </a:t>
            </a:r>
            <a:r>
              <a:rPr lang="en-US" b="1" dirty="0">
                <a:latin typeface="Open Sans"/>
                <a:hlinkClick r:id="rId4"/>
              </a:rPr>
              <a:t>TELPAS Alternate Resources</a:t>
            </a:r>
            <a:r>
              <a:rPr lang="en-US" b="1" dirty="0">
                <a:latin typeface="Open Sans"/>
              </a:rPr>
              <a:t> webpage. </a:t>
            </a:r>
          </a:p>
          <a:p>
            <a:pPr>
              <a:lnSpc>
                <a:spcPts val="3000"/>
              </a:lnSpc>
              <a:spcBef>
                <a:spcPts val="600"/>
              </a:spcBef>
              <a:spcAft>
                <a:spcPts val="600"/>
              </a:spcAft>
            </a:pPr>
            <a:endParaRPr lang="en-US" b="1" dirty="0">
              <a:latin typeface="Open Sans"/>
            </a:endParaRPr>
          </a:p>
        </p:txBody>
      </p:sp>
      <p:sp>
        <p:nvSpPr>
          <p:cNvPr id="2" name="Footer Placeholder 1">
            <a:extLst>
              <a:ext uri="{FF2B5EF4-FFF2-40B4-BE49-F238E27FC236}">
                <a16:creationId xmlns:a16="http://schemas.microsoft.com/office/drawing/2014/main" id="{9482BF6B-0116-4D5C-9D54-1A87EE32BDBF}"/>
              </a:ext>
            </a:extLst>
          </p:cNvPr>
          <p:cNvSpPr>
            <a:spLocks noGrp="1"/>
          </p:cNvSpPr>
          <p:nvPr>
            <p:ph type="ftr" sz="quarter" idx="11"/>
          </p:nvPr>
        </p:nvSpPr>
        <p:spPr/>
        <p:txBody>
          <a:bodyPr/>
          <a:lstStyle/>
          <a:p>
            <a:r>
              <a:rPr lang="en-US" dirty="0"/>
              <a:t>Student Assessment Division </a:t>
            </a:r>
          </a:p>
        </p:txBody>
      </p:sp>
      <p:sp>
        <p:nvSpPr>
          <p:cNvPr id="3" name="Slide Number Placeholder 2">
            <a:extLst>
              <a:ext uri="{FF2B5EF4-FFF2-40B4-BE49-F238E27FC236}">
                <a16:creationId xmlns:a16="http://schemas.microsoft.com/office/drawing/2014/main" id="{29A7758D-FC11-4EEF-A6CA-AC3241927F66}"/>
              </a:ext>
            </a:extLst>
          </p:cNvPr>
          <p:cNvSpPr>
            <a:spLocks noGrp="1"/>
          </p:cNvSpPr>
          <p:nvPr>
            <p:ph type="sldNum" sz="quarter" idx="12"/>
          </p:nvPr>
        </p:nvSpPr>
        <p:spPr/>
        <p:txBody>
          <a:bodyPr/>
          <a:lstStyle/>
          <a:p>
            <a:fld id="{0088AB57-2DBE-44A3-AE96-942C49E954BF}" type="slidenum">
              <a:rPr lang="en-US" smtClean="0"/>
              <a:t>19</a:t>
            </a:fld>
            <a:endParaRPr lang="en-US"/>
          </a:p>
        </p:txBody>
      </p:sp>
    </p:spTree>
    <p:custDataLst>
      <p:tags r:id="rId1"/>
    </p:custDataLst>
    <p:extLst>
      <p:ext uri="{BB962C8B-B14F-4D97-AF65-F5344CB8AC3E}">
        <p14:creationId xmlns:p14="http://schemas.microsoft.com/office/powerpoint/2010/main" val="834343299"/>
      </p:ext>
    </p:extLst>
  </p:cSld>
  <p:clrMapOvr>
    <a:masterClrMapping/>
  </p:clrMapOvr>
  <mc:AlternateContent xmlns:mc="http://schemas.openxmlformats.org/markup-compatibility/2006" xmlns:p14="http://schemas.microsoft.com/office/powerpoint/2010/main">
    <mc:Choice Requires="p14">
      <p:transition spd="med" p14:dur="700" advClick="0" advTm="20872">
        <p:fade/>
      </p:transition>
    </mc:Choice>
    <mc:Fallback xmlns="">
      <p:transition spd="med" advClick="0" advTm="20872">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Purpose of this TELPAS Alternate Training</a:t>
            </a:r>
          </a:p>
        </p:txBody>
      </p:sp>
      <p:sp>
        <p:nvSpPr>
          <p:cNvPr id="3" name="Content Placeholder 2"/>
          <p:cNvSpPr>
            <a:spLocks noGrp="1"/>
          </p:cNvSpPr>
          <p:nvPr>
            <p:ph idx="13"/>
          </p:nvPr>
        </p:nvSpPr>
        <p:spPr>
          <a:xfrm>
            <a:off x="373807" y="1416842"/>
            <a:ext cx="5125085" cy="5112295"/>
          </a:xfrm>
        </p:spPr>
        <p:txBody>
          <a:bodyPr>
            <a:normAutofit/>
          </a:bodyPr>
          <a:lstStyle/>
          <a:p>
            <a:pPr>
              <a:lnSpc>
                <a:spcPts val="2600"/>
              </a:lnSpc>
              <a:spcBef>
                <a:spcPts val="400"/>
              </a:spcBef>
              <a:spcAft>
                <a:spcPts val="400"/>
              </a:spcAft>
            </a:pPr>
            <a:r>
              <a:rPr lang="en-US" sz="1800" dirty="0">
                <a:latin typeface="Open Sans"/>
              </a:rPr>
              <a:t>Intended for classroom teachers who will be administering TELPAS Alternate during the testing window</a:t>
            </a:r>
          </a:p>
          <a:p>
            <a:pPr lvl="1">
              <a:lnSpc>
                <a:spcPts val="1900"/>
              </a:lnSpc>
              <a:spcBef>
                <a:spcPts val="400"/>
              </a:spcBef>
              <a:spcAft>
                <a:spcPts val="400"/>
              </a:spcAft>
            </a:pPr>
            <a:r>
              <a:rPr lang="en-US" sz="1400" dirty="0">
                <a:latin typeface="Open Sans"/>
              </a:rPr>
              <a:t>Can be used by others (e.g., test coordinators, administrators, parents) as needed in order to clarify different aspects of this testing program</a:t>
            </a:r>
            <a:endParaRPr lang="en-US" sz="1800" dirty="0">
              <a:latin typeface="Open Sans"/>
            </a:endParaRPr>
          </a:p>
          <a:p>
            <a:pPr>
              <a:lnSpc>
                <a:spcPts val="2600"/>
              </a:lnSpc>
              <a:spcBef>
                <a:spcPts val="400"/>
              </a:spcBef>
              <a:spcAft>
                <a:spcPts val="400"/>
              </a:spcAft>
            </a:pPr>
            <a:r>
              <a:rPr lang="en-US" sz="1800" dirty="0">
                <a:latin typeface="Open Sans"/>
              </a:rPr>
              <a:t>Explains the Alternate Proficiency Level Descriptors and Observable Behaviors for Reading</a:t>
            </a:r>
          </a:p>
          <a:p>
            <a:pPr>
              <a:lnSpc>
                <a:spcPts val="2600"/>
              </a:lnSpc>
              <a:spcBef>
                <a:spcPts val="400"/>
              </a:spcBef>
              <a:spcAft>
                <a:spcPts val="400"/>
              </a:spcAft>
            </a:pPr>
            <a:r>
              <a:rPr lang="en-US" sz="1800" dirty="0">
                <a:latin typeface="Open Sans"/>
              </a:rPr>
              <a:t>Provides classroom examples of the Reading Observable Behaviors</a:t>
            </a:r>
          </a:p>
          <a:p>
            <a:pPr>
              <a:lnSpc>
                <a:spcPts val="2600"/>
              </a:lnSpc>
              <a:spcBef>
                <a:spcPts val="400"/>
              </a:spcBef>
              <a:spcAft>
                <a:spcPts val="400"/>
              </a:spcAft>
            </a:pPr>
            <a:r>
              <a:rPr lang="en-US" sz="1800" dirty="0">
                <a:latin typeface="Open Sans"/>
              </a:rPr>
              <a:t>Describes ways to make the Reading Observable Behaviors more accessible for students</a:t>
            </a:r>
          </a:p>
        </p:txBody>
      </p:sp>
      <p:pic>
        <p:nvPicPr>
          <p:cNvPr id="6" name="Picture 5" descr="photo of 2 students working with a teacher on a large computer monitor" title="phot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8892" y="1570007"/>
            <a:ext cx="6526331" cy="4356673"/>
          </a:xfrm>
          <a:prstGeom prst="rect">
            <a:avLst/>
          </a:prstGeom>
        </p:spPr>
      </p:pic>
      <p:sp>
        <p:nvSpPr>
          <p:cNvPr id="4" name="Footer Placeholder 3">
            <a:extLst>
              <a:ext uri="{FF2B5EF4-FFF2-40B4-BE49-F238E27FC236}">
                <a16:creationId xmlns:a16="http://schemas.microsoft.com/office/drawing/2014/main" id="{D4EEFA20-C7D9-45EB-94CA-7A2A497FBF65}"/>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27171679-A974-4399-90A7-22E2427829BA}"/>
              </a:ext>
            </a:extLst>
          </p:cNvPr>
          <p:cNvSpPr>
            <a:spLocks noGrp="1"/>
          </p:cNvSpPr>
          <p:nvPr>
            <p:ph type="sldNum" sz="quarter" idx="12"/>
          </p:nvPr>
        </p:nvSpPr>
        <p:spPr/>
        <p:txBody>
          <a:bodyPr/>
          <a:lstStyle/>
          <a:p>
            <a:fld id="{0088AB57-2DBE-44A3-AE96-942C49E954BF}" type="slidenum">
              <a:rPr lang="en-US" smtClean="0"/>
              <a:t>2</a:t>
            </a:fld>
            <a:endParaRPr lang="en-US" dirty="0"/>
          </a:p>
        </p:txBody>
      </p:sp>
    </p:spTree>
    <p:custDataLst>
      <p:tags r:id="rId1"/>
    </p:custDataLst>
    <p:extLst>
      <p:ext uri="{BB962C8B-B14F-4D97-AF65-F5344CB8AC3E}">
        <p14:creationId xmlns:p14="http://schemas.microsoft.com/office/powerpoint/2010/main" val="4220885333"/>
      </p:ext>
    </p:extLst>
  </p:cSld>
  <p:clrMapOvr>
    <a:masterClrMapping/>
  </p:clrMapOvr>
  <mc:AlternateContent xmlns:mc="http://schemas.openxmlformats.org/markup-compatibility/2006" xmlns:p14="http://schemas.microsoft.com/office/powerpoint/2010/main">
    <mc:Choice Requires="p14">
      <p:transition spd="med" p14:dur="700" advClick="0" advTm="26720">
        <p:fade/>
      </p:transition>
    </mc:Choice>
    <mc:Fallback xmlns="">
      <p:transition spd="med" advClick="0" advTm="2672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0"/>
            <a:ext cx="10228900" cy="890145"/>
          </a:xfrm>
        </p:spPr>
        <p:txBody>
          <a:bodyPr>
            <a:noAutofit/>
          </a:bodyPr>
          <a:lstStyle/>
          <a:p>
            <a:r>
              <a:rPr lang="en-US" dirty="0">
                <a:solidFill>
                  <a:srgbClr val="2F5CAC"/>
                </a:solidFill>
              </a:rPr>
              <a:t>How to Determine Student Proficiency for Each Observable Behavior</a:t>
            </a:r>
          </a:p>
        </p:txBody>
      </p:sp>
      <p:sp>
        <p:nvSpPr>
          <p:cNvPr id="3" name="Content Placeholder 2"/>
          <p:cNvSpPr>
            <a:spLocks noGrp="1"/>
          </p:cNvSpPr>
          <p:nvPr>
            <p:ph idx="13"/>
          </p:nvPr>
        </p:nvSpPr>
        <p:spPr>
          <a:xfrm>
            <a:off x="718457" y="1456053"/>
            <a:ext cx="10842171" cy="2770805"/>
          </a:xfrm>
        </p:spPr>
        <p:txBody>
          <a:bodyPr>
            <a:normAutofit fontScale="77500" lnSpcReduction="20000"/>
          </a:bodyPr>
          <a:lstStyle/>
          <a:p>
            <a:pPr marL="457200" indent="-457200">
              <a:lnSpc>
                <a:spcPts val="3200"/>
              </a:lnSpc>
              <a:spcBef>
                <a:spcPts val="0"/>
              </a:spcBef>
              <a:spcAft>
                <a:spcPts val="400"/>
              </a:spcAft>
              <a:buFont typeface="+mj-lt"/>
              <a:buAutoNum type="arabicPeriod"/>
            </a:pPr>
            <a:r>
              <a:rPr lang="en-US" altLang="en-US" sz="2600" dirty="0">
                <a:latin typeface="Open Sans"/>
              </a:rPr>
              <a:t>Test administrators should consider only one Observable Behavior at a time.</a:t>
            </a:r>
          </a:p>
          <a:p>
            <a:pPr marL="457200" indent="-457200">
              <a:lnSpc>
                <a:spcPts val="3200"/>
              </a:lnSpc>
              <a:spcBef>
                <a:spcPts val="0"/>
              </a:spcBef>
              <a:spcAft>
                <a:spcPts val="400"/>
              </a:spcAft>
              <a:buFont typeface="+mj-lt"/>
              <a:buAutoNum type="arabicPeriod"/>
            </a:pPr>
            <a:r>
              <a:rPr lang="en-US" altLang="en-US" sz="2600" dirty="0">
                <a:latin typeface="Open Sans"/>
              </a:rPr>
              <a:t>Test administrators will read the skill and think about recent opportunities the student has had to practice that skill. Then test administrators will read the five descriptions of student performance for the Observable Behavior and use their current knowledge and observations of the student’s English language skills to make individual holistic judgments.</a:t>
            </a:r>
            <a:endParaRPr lang="en-US" sz="2600" dirty="0">
              <a:latin typeface="Open Sans"/>
            </a:endParaRPr>
          </a:p>
        </p:txBody>
      </p:sp>
      <p:pic>
        <p:nvPicPr>
          <p:cNvPr id="7" name="Picture 6" descr="Image of Observable Behavior R5; an accessible version of the Observable Behaviors and classroom examples is available on the TELPAS Alternate page of the TEA website at https://tea.texas.gov/student.assessment/telpasalt/#Alt&#10;" title="Observable Behavior"/>
          <p:cNvPicPr>
            <a:picLocks noChangeAspect="1"/>
          </p:cNvPicPr>
          <p:nvPr/>
        </p:nvPicPr>
        <p:blipFill>
          <a:blip r:embed="rId4"/>
          <a:stretch>
            <a:fillRect/>
          </a:stretch>
        </p:blipFill>
        <p:spPr>
          <a:xfrm>
            <a:off x="1289666" y="4309717"/>
            <a:ext cx="9699751" cy="2060361"/>
          </a:xfrm>
          <a:prstGeom prst="rect">
            <a:avLst/>
          </a:prstGeom>
        </p:spPr>
      </p:pic>
      <p:sp>
        <p:nvSpPr>
          <p:cNvPr id="5" name="Footer Placeholder 4">
            <a:extLst>
              <a:ext uri="{FF2B5EF4-FFF2-40B4-BE49-F238E27FC236}">
                <a16:creationId xmlns:a16="http://schemas.microsoft.com/office/drawing/2014/main" id="{11CD0B65-125F-47A5-A5B7-513339AFE793}"/>
              </a:ext>
            </a:extLst>
          </p:cNvPr>
          <p:cNvSpPr>
            <a:spLocks noGrp="1"/>
          </p:cNvSpPr>
          <p:nvPr>
            <p:ph type="ftr" sz="quarter" idx="11"/>
          </p:nvPr>
        </p:nvSpPr>
        <p:spPr/>
        <p:txBody>
          <a:bodyPr/>
          <a:lstStyle/>
          <a:p>
            <a:r>
              <a:rPr lang="en-US" dirty="0"/>
              <a:t>Student Assessment Division</a:t>
            </a:r>
          </a:p>
        </p:txBody>
      </p:sp>
      <p:sp>
        <p:nvSpPr>
          <p:cNvPr id="6" name="Slide Number Placeholder 5">
            <a:extLst>
              <a:ext uri="{FF2B5EF4-FFF2-40B4-BE49-F238E27FC236}">
                <a16:creationId xmlns:a16="http://schemas.microsoft.com/office/drawing/2014/main" id="{4EE6CC0A-B88B-48F6-942B-FC65D1036179}"/>
              </a:ext>
            </a:extLst>
          </p:cNvPr>
          <p:cNvSpPr>
            <a:spLocks noGrp="1"/>
          </p:cNvSpPr>
          <p:nvPr>
            <p:ph type="sldNum" sz="quarter" idx="12"/>
          </p:nvPr>
        </p:nvSpPr>
        <p:spPr/>
        <p:txBody>
          <a:bodyPr/>
          <a:lstStyle/>
          <a:p>
            <a:fld id="{0088AB57-2DBE-44A3-AE96-942C49E954BF}" type="slidenum">
              <a:rPr lang="en-US" smtClean="0"/>
              <a:t>20</a:t>
            </a:fld>
            <a:endParaRPr lang="en-US" dirty="0"/>
          </a:p>
        </p:txBody>
      </p:sp>
    </p:spTree>
    <p:custDataLst>
      <p:tags r:id="rId1"/>
    </p:custDataLst>
    <p:extLst>
      <p:ext uri="{BB962C8B-B14F-4D97-AF65-F5344CB8AC3E}">
        <p14:creationId xmlns:p14="http://schemas.microsoft.com/office/powerpoint/2010/main" val="741373139"/>
      </p:ext>
    </p:extLst>
  </p:cSld>
  <p:clrMapOvr>
    <a:masterClrMapping/>
  </p:clrMapOvr>
  <mc:AlternateContent xmlns:mc="http://schemas.openxmlformats.org/markup-compatibility/2006" xmlns:p14="http://schemas.microsoft.com/office/powerpoint/2010/main">
    <mc:Choice Requires="p14">
      <p:transition spd="med" p14:dur="700" advClick="0" advTm="34743">
        <p:fade/>
      </p:transition>
    </mc:Choice>
    <mc:Fallback xmlns="">
      <p:transition spd="med" advClick="0" advTm="34743">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0"/>
            <a:ext cx="9597887" cy="889906"/>
          </a:xfrm>
        </p:spPr>
        <p:txBody>
          <a:bodyPr>
            <a:noAutofit/>
          </a:bodyPr>
          <a:lstStyle/>
          <a:p>
            <a:r>
              <a:rPr lang="en-US" dirty="0">
                <a:solidFill>
                  <a:srgbClr val="2F5CAC"/>
                </a:solidFill>
              </a:rPr>
              <a:t>How to Determine Student Proficiency for Each Observable Behavior, continued</a:t>
            </a:r>
          </a:p>
        </p:txBody>
      </p:sp>
      <p:sp>
        <p:nvSpPr>
          <p:cNvPr id="3" name="Content Placeholder 2"/>
          <p:cNvSpPr>
            <a:spLocks noGrp="1"/>
          </p:cNvSpPr>
          <p:nvPr>
            <p:ph idx="13"/>
          </p:nvPr>
        </p:nvSpPr>
        <p:spPr>
          <a:xfrm>
            <a:off x="1146585" y="1500410"/>
            <a:ext cx="10207214" cy="4921621"/>
          </a:xfrm>
        </p:spPr>
        <p:txBody>
          <a:bodyPr>
            <a:normAutofit fontScale="77500" lnSpcReduction="20000"/>
          </a:bodyPr>
          <a:lstStyle/>
          <a:p>
            <a:pPr marL="514350" indent="-514350">
              <a:lnSpc>
                <a:spcPts val="2800"/>
              </a:lnSpc>
              <a:spcBef>
                <a:spcPts val="0"/>
              </a:spcBef>
              <a:spcAft>
                <a:spcPts val="400"/>
              </a:spcAft>
              <a:buAutoNum type="arabicPeriod" startAt="3"/>
            </a:pPr>
            <a:r>
              <a:rPr lang="en-US" altLang="en-US" sz="3000" dirty="0">
                <a:latin typeface="Open Sans"/>
              </a:rPr>
              <a:t>Test administrators must consider the ability of each EL to use English in the domain of reading in the context of skills the student is learning and practicing in a classroom setting.</a:t>
            </a:r>
          </a:p>
          <a:p>
            <a:pPr lvl="1">
              <a:lnSpc>
                <a:spcPts val="2700"/>
              </a:lnSpc>
              <a:spcBef>
                <a:spcPts val="400"/>
              </a:spcBef>
              <a:buClr>
                <a:schemeClr val="accent2"/>
              </a:buClr>
            </a:pPr>
            <a:r>
              <a:rPr lang="en-US" altLang="en-US" sz="2600" dirty="0">
                <a:latin typeface="Open Sans"/>
              </a:rPr>
              <a:t>Think about how well the student has demonstrated the ability to understand or use English in the context of skills the student is learning.</a:t>
            </a:r>
          </a:p>
          <a:p>
            <a:pPr lvl="1">
              <a:lnSpc>
                <a:spcPts val="2700"/>
              </a:lnSpc>
              <a:spcBef>
                <a:spcPts val="400"/>
              </a:spcBef>
              <a:buClr>
                <a:schemeClr val="accent2"/>
              </a:buClr>
            </a:pPr>
            <a:r>
              <a:rPr lang="en-US" altLang="en-US" sz="2600" dirty="0">
                <a:latin typeface="Open Sans"/>
              </a:rPr>
              <a:t>Think about how well the student is able to understand or use English when practicing these skills in a classroom setting.</a:t>
            </a:r>
          </a:p>
          <a:p>
            <a:pPr lvl="1">
              <a:lnSpc>
                <a:spcPts val="2800"/>
              </a:lnSpc>
              <a:spcBef>
                <a:spcPts val="0"/>
              </a:spcBef>
              <a:spcAft>
                <a:spcPts val="400"/>
              </a:spcAft>
            </a:pPr>
            <a:endParaRPr lang="en-US" altLang="en-US" sz="2600" dirty="0">
              <a:latin typeface="Open Sans"/>
            </a:endParaRPr>
          </a:p>
          <a:p>
            <a:pPr marL="457200" indent="-457200">
              <a:lnSpc>
                <a:spcPts val="2800"/>
              </a:lnSpc>
              <a:spcBef>
                <a:spcPts val="0"/>
              </a:spcBef>
              <a:spcAft>
                <a:spcPts val="400"/>
              </a:spcAft>
              <a:buFont typeface="+mj-lt"/>
              <a:buAutoNum type="arabicPeriod" startAt="4"/>
            </a:pPr>
            <a:r>
              <a:rPr lang="en-US" altLang="en-US" sz="3000" dirty="0">
                <a:latin typeface="Open Sans"/>
              </a:rPr>
              <a:t>Select the description that closely matches the student’s performance most </a:t>
            </a:r>
            <a:r>
              <a:rPr lang="en-US" altLang="en-US" sz="3000" u="sng" dirty="0">
                <a:latin typeface="Open Sans"/>
              </a:rPr>
              <a:t>consistently</a:t>
            </a:r>
            <a:r>
              <a:rPr lang="en-US" altLang="en-US" sz="3000" dirty="0">
                <a:latin typeface="Open Sans"/>
              </a:rPr>
              <a:t>. </a:t>
            </a:r>
          </a:p>
          <a:p>
            <a:pPr lvl="1">
              <a:lnSpc>
                <a:spcPts val="2800"/>
              </a:lnSpc>
              <a:spcBef>
                <a:spcPts val="400"/>
              </a:spcBef>
              <a:buClr>
                <a:schemeClr val="accent2"/>
              </a:buClr>
            </a:pPr>
            <a:r>
              <a:rPr lang="en-US" sz="2600" u="sng" dirty="0">
                <a:latin typeface="Open Sans"/>
              </a:rPr>
              <a:t>Consistently</a:t>
            </a:r>
            <a:r>
              <a:rPr lang="en-US" sz="2600" dirty="0">
                <a:latin typeface="Open Sans"/>
              </a:rPr>
              <a:t>: almost always acting, behaving, or responding in the same way</a:t>
            </a:r>
          </a:p>
        </p:txBody>
      </p:sp>
      <p:sp>
        <p:nvSpPr>
          <p:cNvPr id="4" name="Footer Placeholder 3">
            <a:extLst>
              <a:ext uri="{FF2B5EF4-FFF2-40B4-BE49-F238E27FC236}">
                <a16:creationId xmlns:a16="http://schemas.microsoft.com/office/drawing/2014/main" id="{46950580-A5FA-4DFA-B716-BA42E738D6B3}"/>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B60E411E-2725-42FD-9142-8437E38C8739}"/>
              </a:ext>
            </a:extLst>
          </p:cNvPr>
          <p:cNvSpPr>
            <a:spLocks noGrp="1"/>
          </p:cNvSpPr>
          <p:nvPr>
            <p:ph type="sldNum" sz="quarter" idx="12"/>
          </p:nvPr>
        </p:nvSpPr>
        <p:spPr/>
        <p:txBody>
          <a:bodyPr/>
          <a:lstStyle/>
          <a:p>
            <a:fld id="{0088AB57-2DBE-44A3-AE96-942C49E954BF}" type="slidenum">
              <a:rPr lang="en-US" smtClean="0"/>
              <a:t>21</a:t>
            </a:fld>
            <a:endParaRPr lang="en-US" dirty="0"/>
          </a:p>
        </p:txBody>
      </p:sp>
    </p:spTree>
    <p:custDataLst>
      <p:tags r:id="rId1"/>
    </p:custDataLst>
    <p:extLst>
      <p:ext uri="{BB962C8B-B14F-4D97-AF65-F5344CB8AC3E}">
        <p14:creationId xmlns:p14="http://schemas.microsoft.com/office/powerpoint/2010/main" val="1773834693"/>
      </p:ext>
    </p:extLst>
  </p:cSld>
  <p:clrMapOvr>
    <a:masterClrMapping/>
  </p:clrMapOvr>
  <mc:AlternateContent xmlns:mc="http://schemas.openxmlformats.org/markup-compatibility/2006" xmlns:p14="http://schemas.microsoft.com/office/powerpoint/2010/main">
    <mc:Choice Requires="p14">
      <p:transition spd="med" p14:dur="700" advClick="0" advTm="51324">
        <p:fade/>
      </p:transition>
    </mc:Choice>
    <mc:Fallback xmlns="">
      <p:transition spd="med" advClick="0" advTm="51324">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B8647-528F-40FD-AA2A-6AB321781B1A}"/>
              </a:ext>
            </a:extLst>
          </p:cNvPr>
          <p:cNvSpPr>
            <a:spLocks noGrp="1"/>
          </p:cNvSpPr>
          <p:nvPr>
            <p:ph type="title"/>
          </p:nvPr>
        </p:nvSpPr>
        <p:spPr/>
        <p:txBody>
          <a:bodyPr/>
          <a:lstStyle/>
          <a:p>
            <a:r>
              <a:rPr lang="en-US" dirty="0">
                <a:solidFill>
                  <a:srgbClr val="2F5CAC"/>
                </a:solidFill>
              </a:rPr>
              <a:t>On the Border</a:t>
            </a:r>
          </a:p>
        </p:txBody>
      </p:sp>
      <p:sp>
        <p:nvSpPr>
          <p:cNvPr id="5" name="Content Placeholder 4">
            <a:extLst>
              <a:ext uri="{FF2B5EF4-FFF2-40B4-BE49-F238E27FC236}">
                <a16:creationId xmlns:a16="http://schemas.microsoft.com/office/drawing/2014/main" id="{0BCCCF8D-5D8A-49F2-A9EE-BFB5BE5573B8}"/>
              </a:ext>
            </a:extLst>
          </p:cNvPr>
          <p:cNvSpPr>
            <a:spLocks noGrp="1"/>
          </p:cNvSpPr>
          <p:nvPr>
            <p:ph idx="13"/>
          </p:nvPr>
        </p:nvSpPr>
        <p:spPr>
          <a:xfrm>
            <a:off x="838201" y="1319760"/>
            <a:ext cx="10285428" cy="5209377"/>
          </a:xfrm>
        </p:spPr>
        <p:txBody>
          <a:bodyPr>
            <a:normAutofit/>
          </a:bodyPr>
          <a:lstStyle/>
          <a:p>
            <a:pPr>
              <a:lnSpc>
                <a:spcPts val="2700"/>
              </a:lnSpc>
              <a:spcBef>
                <a:spcPts val="600"/>
              </a:spcBef>
              <a:spcAft>
                <a:spcPts val="600"/>
              </a:spcAft>
            </a:pPr>
            <a:r>
              <a:rPr lang="en-US" sz="2550" dirty="0">
                <a:latin typeface="Open Sans Semibold" panose="020B0706030804020204" pitchFamily="34" charset="0"/>
                <a:ea typeface="Open Sans Semibold" panose="020B0706030804020204" pitchFamily="34" charset="0"/>
                <a:cs typeface="Open Sans Semibold" panose="020B0706030804020204" pitchFamily="34" charset="0"/>
              </a:rPr>
              <a:t>There is an early, a middle, and a late stage within each TELPAS Alternate proficiency level. Students in the early stage of a proficiency level might demonstrate language that drops down into the previous level at times, especially when working with academic language or new vocabulary and language structures.</a:t>
            </a:r>
          </a:p>
          <a:p>
            <a:pPr>
              <a:lnSpc>
                <a:spcPts val="2700"/>
              </a:lnSpc>
              <a:spcBef>
                <a:spcPts val="600"/>
              </a:spcBef>
              <a:spcAft>
                <a:spcPts val="600"/>
              </a:spcAft>
            </a:pPr>
            <a:r>
              <a:rPr lang="en-US" sz="2550" dirty="0">
                <a:latin typeface="Open Sans Semibold" panose="020B0706030804020204" pitchFamily="34" charset="0"/>
                <a:ea typeface="Open Sans Semibold" panose="020B0706030804020204" pitchFamily="34" charset="0"/>
                <a:cs typeface="Open Sans Semibold" panose="020B0706030804020204" pitchFamily="34" charset="0"/>
              </a:rPr>
              <a:t>Similarly, students in the late stage of a proficiency level will sometimes demonstrate language that reaches into the next level.</a:t>
            </a:r>
          </a:p>
          <a:p>
            <a:pPr>
              <a:lnSpc>
                <a:spcPts val="2700"/>
              </a:lnSpc>
              <a:spcBef>
                <a:spcPts val="600"/>
              </a:spcBef>
              <a:spcAft>
                <a:spcPts val="600"/>
              </a:spcAft>
            </a:pPr>
            <a:r>
              <a:rPr lang="en-US" sz="2550" dirty="0">
                <a:latin typeface="Open Sans Semibold" panose="020B0706030804020204" pitchFamily="34" charset="0"/>
                <a:ea typeface="Open Sans Semibold" panose="020B0706030804020204" pitchFamily="34" charset="0"/>
                <a:cs typeface="Open Sans Semibold" panose="020B0706030804020204" pitchFamily="34" charset="0"/>
              </a:rPr>
              <a:t>For each Observable Behavior, test administrators must consider the description that applies to each student </a:t>
            </a:r>
            <a:r>
              <a:rPr lang="en-US" sz="2550" u="sng" dirty="0">
                <a:latin typeface="Open Sans Semibold" panose="020B0706030804020204" pitchFamily="34" charset="0"/>
                <a:ea typeface="Open Sans Semibold" panose="020B0706030804020204" pitchFamily="34" charset="0"/>
                <a:cs typeface="Open Sans Semibold" panose="020B0706030804020204" pitchFamily="34" charset="0"/>
              </a:rPr>
              <a:t>most consistently</a:t>
            </a:r>
            <a:r>
              <a:rPr lang="en-US" sz="2550" dirty="0">
                <a:latin typeface="Open Sans Semibold" panose="020B0706030804020204" pitchFamily="34" charset="0"/>
                <a:ea typeface="Open Sans Semibold" panose="020B0706030804020204" pitchFamily="34" charset="0"/>
                <a:cs typeface="Open Sans Semibold" panose="020B0706030804020204" pitchFamily="34" charset="0"/>
              </a:rPr>
              <a:t>. Demonstrating a new skill once or even occasionally does not mean a student has crossed over into a higher level of proficiency.</a:t>
            </a:r>
          </a:p>
        </p:txBody>
      </p:sp>
      <p:sp>
        <p:nvSpPr>
          <p:cNvPr id="3" name="Footer Placeholder 2">
            <a:extLst>
              <a:ext uri="{FF2B5EF4-FFF2-40B4-BE49-F238E27FC236}">
                <a16:creationId xmlns:a16="http://schemas.microsoft.com/office/drawing/2014/main" id="{423E8305-5A80-47CE-8F49-5E0ADB6B237B}"/>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251017D4-21CC-49E8-82DC-9BD40C1CF10D}"/>
              </a:ext>
            </a:extLst>
          </p:cNvPr>
          <p:cNvSpPr>
            <a:spLocks noGrp="1"/>
          </p:cNvSpPr>
          <p:nvPr>
            <p:ph type="sldNum" sz="quarter" idx="12"/>
          </p:nvPr>
        </p:nvSpPr>
        <p:spPr/>
        <p:txBody>
          <a:bodyPr/>
          <a:lstStyle/>
          <a:p>
            <a:fld id="{0088AB57-2DBE-44A3-AE96-942C49E954BF}" type="slidenum">
              <a:rPr lang="en-US" smtClean="0"/>
              <a:t>22</a:t>
            </a:fld>
            <a:endParaRPr lang="en-US" dirty="0"/>
          </a:p>
        </p:txBody>
      </p:sp>
    </p:spTree>
    <p:custDataLst>
      <p:tags r:id="rId1"/>
    </p:custDataLst>
    <p:extLst>
      <p:ext uri="{BB962C8B-B14F-4D97-AF65-F5344CB8AC3E}">
        <p14:creationId xmlns:p14="http://schemas.microsoft.com/office/powerpoint/2010/main" val="1029949707"/>
      </p:ext>
    </p:extLst>
  </p:cSld>
  <p:clrMapOvr>
    <a:masterClrMapping/>
  </p:clrMapOvr>
  <mc:AlternateContent xmlns:mc="http://schemas.openxmlformats.org/markup-compatibility/2006" xmlns:p14="http://schemas.microsoft.com/office/powerpoint/2010/main">
    <mc:Choice Requires="p14">
      <p:transition spd="med" p14:dur="700" advClick="0" advTm="51357">
        <p:fade/>
      </p:transition>
    </mc:Choice>
    <mc:Fallback xmlns="">
      <p:transition spd="med" advClick="0" advTm="51357">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B8647-528F-40FD-AA2A-6AB321781B1A}"/>
              </a:ext>
            </a:extLst>
          </p:cNvPr>
          <p:cNvSpPr>
            <a:spLocks noGrp="1"/>
          </p:cNvSpPr>
          <p:nvPr>
            <p:ph type="title"/>
          </p:nvPr>
        </p:nvSpPr>
        <p:spPr/>
        <p:txBody>
          <a:bodyPr/>
          <a:lstStyle/>
          <a:p>
            <a:r>
              <a:rPr lang="en-US" dirty="0">
                <a:solidFill>
                  <a:srgbClr val="2F5CAC"/>
                </a:solidFill>
              </a:rPr>
              <a:t>Collaboration</a:t>
            </a:r>
          </a:p>
        </p:txBody>
      </p:sp>
      <p:sp>
        <p:nvSpPr>
          <p:cNvPr id="5" name="Content Placeholder 4">
            <a:extLst>
              <a:ext uri="{FF2B5EF4-FFF2-40B4-BE49-F238E27FC236}">
                <a16:creationId xmlns:a16="http://schemas.microsoft.com/office/drawing/2014/main" id="{0BCCCF8D-5D8A-49F2-A9EE-BFB5BE5573B8}"/>
              </a:ext>
            </a:extLst>
          </p:cNvPr>
          <p:cNvSpPr>
            <a:spLocks noGrp="1"/>
          </p:cNvSpPr>
          <p:nvPr>
            <p:ph idx="13"/>
          </p:nvPr>
        </p:nvSpPr>
        <p:spPr/>
        <p:txBody>
          <a:bodyPr/>
          <a:lstStyle/>
          <a:p>
            <a:r>
              <a:rPr lang="en-US" sz="2550" dirty="0"/>
              <a:t>For students who are in the very early or very late stage of a level, it is recommended that test administrators</a:t>
            </a:r>
          </a:p>
          <a:p>
            <a:pPr lvl="1"/>
            <a:r>
              <a:rPr lang="en-US" dirty="0"/>
              <a:t>collaborate with others or ask others familiar with the students for input, and</a:t>
            </a:r>
          </a:p>
          <a:p>
            <a:pPr lvl="1"/>
            <a:r>
              <a:rPr lang="en-US" dirty="0"/>
              <a:t>wait until later in the assessment window to see whether a couple of additional days of observation will help clarify the most appropriate description.</a:t>
            </a:r>
          </a:p>
        </p:txBody>
      </p:sp>
      <p:sp>
        <p:nvSpPr>
          <p:cNvPr id="3" name="Footer Placeholder 2">
            <a:extLst>
              <a:ext uri="{FF2B5EF4-FFF2-40B4-BE49-F238E27FC236}">
                <a16:creationId xmlns:a16="http://schemas.microsoft.com/office/drawing/2014/main" id="{423E8305-5A80-47CE-8F49-5E0ADB6B237B}"/>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251017D4-21CC-49E8-82DC-9BD40C1CF10D}"/>
              </a:ext>
            </a:extLst>
          </p:cNvPr>
          <p:cNvSpPr>
            <a:spLocks noGrp="1"/>
          </p:cNvSpPr>
          <p:nvPr>
            <p:ph type="sldNum" sz="quarter" idx="12"/>
          </p:nvPr>
        </p:nvSpPr>
        <p:spPr/>
        <p:txBody>
          <a:bodyPr/>
          <a:lstStyle/>
          <a:p>
            <a:fld id="{0088AB57-2DBE-44A3-AE96-942C49E954BF}" type="slidenum">
              <a:rPr lang="en-US" smtClean="0"/>
              <a:t>23</a:t>
            </a:fld>
            <a:endParaRPr lang="en-US" dirty="0"/>
          </a:p>
        </p:txBody>
      </p:sp>
    </p:spTree>
    <p:custDataLst>
      <p:tags r:id="rId1"/>
    </p:custDataLst>
    <p:extLst>
      <p:ext uri="{BB962C8B-B14F-4D97-AF65-F5344CB8AC3E}">
        <p14:creationId xmlns:p14="http://schemas.microsoft.com/office/powerpoint/2010/main" val="3585840370"/>
      </p:ext>
    </p:extLst>
  </p:cSld>
  <p:clrMapOvr>
    <a:masterClrMapping/>
  </p:clrMapOvr>
  <mc:AlternateContent xmlns:mc="http://schemas.openxmlformats.org/markup-compatibility/2006" xmlns:p14="http://schemas.microsoft.com/office/powerpoint/2010/main">
    <mc:Choice Requires="p14">
      <p:transition spd="med" p14:dur="700" advClick="0" advTm="27216">
        <p:fade/>
      </p:transition>
    </mc:Choice>
    <mc:Fallback xmlns="">
      <p:transition spd="med" advClick="0" advTm="27216">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3D6A31-F1E3-4457-990F-8EB2FBFF2B9D}"/>
              </a:ext>
            </a:extLst>
          </p:cNvPr>
          <p:cNvSpPr>
            <a:spLocks noGrp="1"/>
          </p:cNvSpPr>
          <p:nvPr>
            <p:ph type="title"/>
          </p:nvPr>
        </p:nvSpPr>
        <p:spPr>
          <a:xfrm>
            <a:off x="406400" y="263325"/>
            <a:ext cx="11074400" cy="847698"/>
          </a:xfrm>
        </p:spPr>
        <p:txBody>
          <a:bodyPr/>
          <a:lstStyle/>
          <a:p>
            <a:r>
              <a:rPr lang="en-US" dirty="0"/>
              <a:t>Example of Rating a Student “On the Border”: Milo </a:t>
            </a:r>
          </a:p>
        </p:txBody>
      </p:sp>
      <p:sp>
        <p:nvSpPr>
          <p:cNvPr id="2" name="Content Placeholder 1">
            <a:extLst>
              <a:ext uri="{FF2B5EF4-FFF2-40B4-BE49-F238E27FC236}">
                <a16:creationId xmlns:a16="http://schemas.microsoft.com/office/drawing/2014/main" id="{AAEF2468-7CB5-4FD8-9D8B-89998FB4599C}"/>
              </a:ext>
            </a:extLst>
          </p:cNvPr>
          <p:cNvSpPr>
            <a:spLocks noGrp="1"/>
          </p:cNvSpPr>
          <p:nvPr>
            <p:ph idx="1"/>
          </p:nvPr>
        </p:nvSpPr>
        <p:spPr>
          <a:xfrm>
            <a:off x="172528" y="1212325"/>
            <a:ext cx="11895541" cy="1914845"/>
          </a:xfrm>
        </p:spPr>
        <p:txBody>
          <a:bodyPr>
            <a:noAutofit/>
          </a:bodyPr>
          <a:lstStyle/>
          <a:p>
            <a:pPr marL="0" indent="0">
              <a:lnSpc>
                <a:spcPct val="84000"/>
              </a:lnSpc>
              <a:spcBef>
                <a:spcPts val="0"/>
              </a:spcBef>
              <a:buNone/>
            </a:pPr>
            <a:r>
              <a:rPr lang="en-US" sz="1900" dirty="0">
                <a:latin typeface="Open Sans" panose="020B0606030504020204" pitchFamily="34" charset="0"/>
                <a:ea typeface="Open Sans" panose="020B0606030504020204" pitchFamily="34" charset="0"/>
                <a:cs typeface="Open Sans" panose="020B0606030504020204" pitchFamily="34" charset="0"/>
              </a:rPr>
              <a:t>Ms. Candy has been working with Milo on improving his basic understanding of stories she reads to the class. She sees in her notes that he demonstrates some inconsistency in this skill. In the first semester, he was </a:t>
            </a:r>
            <a:r>
              <a:rPr lang="en-US" sz="1900" b="1" i="1" dirty="0">
                <a:latin typeface="Open Sans" panose="020B0606030504020204" pitchFamily="34" charset="0"/>
                <a:ea typeface="Open Sans" panose="020B0606030504020204" pitchFamily="34" charset="0"/>
                <a:cs typeface="Open Sans" panose="020B0606030504020204" pitchFamily="34" charset="0"/>
              </a:rPr>
              <a:t>successfully using picture/word combinations to answer detail questions</a:t>
            </a:r>
            <a:r>
              <a:rPr lang="en-US" sz="1900" dirty="0">
                <a:latin typeface="Open Sans" panose="020B0606030504020204" pitchFamily="34" charset="0"/>
                <a:ea typeface="Open Sans" panose="020B0606030504020204" pitchFamily="34" charset="0"/>
                <a:cs typeface="Open Sans" panose="020B0606030504020204" pitchFamily="34" charset="0"/>
              </a:rPr>
              <a:t>. Early in the spring, it looked like he was moving towards </a:t>
            </a:r>
            <a:r>
              <a:rPr lang="en-US" sz="1900" b="1" i="1" dirty="0">
                <a:latin typeface="Open Sans" panose="020B0606030504020204" pitchFamily="34" charset="0"/>
                <a:ea typeface="Open Sans" panose="020B0606030504020204" pitchFamily="34" charset="0"/>
                <a:cs typeface="Open Sans" panose="020B0606030504020204" pitchFamily="34" charset="0"/>
              </a:rPr>
              <a:t>answering questions without needing the picture/word cards</a:t>
            </a:r>
            <a:r>
              <a:rPr lang="en-US" sz="1900" dirty="0">
                <a:latin typeface="Open Sans" panose="020B0606030504020204" pitchFamily="34" charset="0"/>
                <a:ea typeface="Open Sans" panose="020B0606030504020204" pitchFamily="34" charset="0"/>
                <a:cs typeface="Open Sans" panose="020B0606030504020204" pitchFamily="34" charset="0"/>
              </a:rPr>
              <a:t>, but she isn’t sure if this behavior is consistent. She </a:t>
            </a:r>
            <a:r>
              <a:rPr lang="en-US" sz="1900" b="1" i="1" dirty="0">
                <a:latin typeface="Open Sans" panose="020B0606030504020204" pitchFamily="34" charset="0"/>
                <a:ea typeface="Open Sans" panose="020B0606030504020204" pitchFamily="34" charset="0"/>
                <a:cs typeface="Open Sans" panose="020B0606030504020204" pitchFamily="34" charset="0"/>
              </a:rPr>
              <a:t>asks two assistants </a:t>
            </a:r>
            <a:r>
              <a:rPr lang="en-US" sz="1900" dirty="0">
                <a:latin typeface="Open Sans" panose="020B0606030504020204" pitchFamily="34" charset="0"/>
                <a:ea typeface="Open Sans" panose="020B0606030504020204" pitchFamily="34" charset="0"/>
                <a:cs typeface="Open Sans" panose="020B0606030504020204" pitchFamily="34" charset="0"/>
              </a:rPr>
              <a:t>in her room for their observations. They confirm that Milo is inconsistent in his ability to demonstrate basic understanding without picture/word combinations.</a:t>
            </a:r>
          </a:p>
        </p:txBody>
      </p:sp>
      <p:pic>
        <p:nvPicPr>
          <p:cNvPr id="9" name="Picture 8" descr="Image of Observable Behavior R8 with third and fourth levels circled; an accessible version of the Observable Behaviors is available on the TELPAS Alternate page of the TEA website at https://tea.texas.gov/student.assessment/telpasalt/#Alt.&#10;&#10;Teacher notes say that on Oct 18 Milo successfully chose a picture card to answer a who and where question after a read aloud; on Dec 5 Milo regularly answers who, where and when questions about a story using picture cards; on Feb 4 he answers simple questions about a story after several reads without needing picture cards; on Mar 7 he could not answer basic understanding questions without picture cards after reading a new story.&#10;" title="Observable Behavior with notes"/>
          <p:cNvPicPr>
            <a:picLocks noChangeAspect="1"/>
          </p:cNvPicPr>
          <p:nvPr/>
        </p:nvPicPr>
        <p:blipFill>
          <a:blip r:embed="rId4"/>
          <a:stretch>
            <a:fillRect/>
          </a:stretch>
        </p:blipFill>
        <p:spPr>
          <a:xfrm>
            <a:off x="2050576" y="2918821"/>
            <a:ext cx="7569072" cy="3545645"/>
          </a:xfrm>
          <a:prstGeom prst="rect">
            <a:avLst/>
          </a:prstGeom>
        </p:spPr>
      </p:pic>
      <p:sp>
        <p:nvSpPr>
          <p:cNvPr id="5" name="Oval 4" descr="Circle around two columns in a table. first column contains the text: selects word/picture combinations that represent details (e.g., who, what, when, where) from texts. second column contains the text: identifies the details of simple short texts."/>
          <p:cNvSpPr/>
          <p:nvPr/>
        </p:nvSpPr>
        <p:spPr>
          <a:xfrm>
            <a:off x="5098942" y="2993700"/>
            <a:ext cx="3053166" cy="147233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2">
            <a:extLst>
              <a:ext uri="{FF2B5EF4-FFF2-40B4-BE49-F238E27FC236}">
                <a16:creationId xmlns:a16="http://schemas.microsoft.com/office/drawing/2014/main" id="{423E8305-5A80-47CE-8F49-5E0ADB6B237B}"/>
              </a:ext>
            </a:extLst>
          </p:cNvPr>
          <p:cNvSpPr>
            <a:spLocks noGrp="1"/>
          </p:cNvSpPr>
          <p:nvPr/>
        </p:nvSpPr>
        <p:spPr>
          <a:xfrm>
            <a:off x="4267200" y="6539345"/>
            <a:ext cx="4114800" cy="1923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Student Assessment Division</a:t>
            </a:r>
          </a:p>
        </p:txBody>
      </p:sp>
      <p:sp>
        <p:nvSpPr>
          <p:cNvPr id="4" name="Slide Number Placeholder 3">
            <a:extLst>
              <a:ext uri="{FF2B5EF4-FFF2-40B4-BE49-F238E27FC236}">
                <a16:creationId xmlns:a16="http://schemas.microsoft.com/office/drawing/2014/main" id="{9A00DF9E-A835-471F-943D-1A36DFA964AE}"/>
              </a:ext>
            </a:extLst>
          </p:cNvPr>
          <p:cNvSpPr>
            <a:spLocks noGrp="1"/>
          </p:cNvSpPr>
          <p:nvPr>
            <p:ph type="sldNum" sz="quarter" idx="10"/>
          </p:nvPr>
        </p:nvSpPr>
        <p:spPr/>
        <p:txBody>
          <a:bodyPr/>
          <a:lstStyle/>
          <a:p>
            <a:pPr>
              <a:defRPr/>
            </a:pPr>
            <a:fld id="{AD28E80A-06D5-4237-9537-368D312261DF}" type="slidenum">
              <a:rPr lang="en-US" sz="1200" smtClean="0">
                <a:solidFill>
                  <a:schemeClr val="bg1"/>
                </a:solidFill>
              </a:rPr>
              <a:pPr>
                <a:defRPr/>
              </a:pPr>
              <a:t>24</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595568014"/>
      </p:ext>
    </p:extLst>
  </p:cSld>
  <p:clrMapOvr>
    <a:masterClrMapping/>
  </p:clrMapOvr>
  <mc:AlternateContent xmlns:mc="http://schemas.openxmlformats.org/markup-compatibility/2006" xmlns:p14="http://schemas.microsoft.com/office/powerpoint/2010/main">
    <mc:Choice Requires="p14">
      <p:transition spd="med" p14:dur="700" advClick="0" advTm="53569">
        <p:fade/>
      </p:transition>
    </mc:Choice>
    <mc:Fallback xmlns="">
      <p:transition spd="med" advClick="0" advTm="53569">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Example of Rating a Student “On the Border”: Bella</a:t>
            </a:r>
          </a:p>
        </p:txBody>
      </p:sp>
      <p:sp>
        <p:nvSpPr>
          <p:cNvPr id="2" name="Content Placeholder 1"/>
          <p:cNvSpPr>
            <a:spLocks noGrp="1"/>
          </p:cNvSpPr>
          <p:nvPr>
            <p:ph idx="1"/>
          </p:nvPr>
        </p:nvSpPr>
        <p:spPr>
          <a:xfrm>
            <a:off x="161505" y="1310602"/>
            <a:ext cx="11784061" cy="1822139"/>
          </a:xfrm>
        </p:spPr>
        <p:txBody>
          <a:bodyPr>
            <a:noAutofit/>
          </a:bodyPr>
          <a:lstStyle/>
          <a:p>
            <a:pPr marL="0" indent="0">
              <a:lnSpc>
                <a:spcPct val="85000"/>
              </a:lnSpc>
              <a:spcBef>
                <a:spcPts val="0"/>
              </a:spcBef>
              <a:buNone/>
            </a:pPr>
            <a:r>
              <a:rPr lang="en-US" sz="1900" dirty="0">
                <a:latin typeface="Open Sans" panose="020B0606030504020204" pitchFamily="34" charset="0"/>
                <a:ea typeface="Open Sans" panose="020B0606030504020204" pitchFamily="34" charset="0"/>
                <a:cs typeface="Open Sans" panose="020B0606030504020204" pitchFamily="34" charset="0"/>
              </a:rPr>
              <a:t>Mrs. Marshall has been reviewing information about one of her students, Bella. Mrs. Marshall refers to some observations she has made. In her first note from the fall, she is reminded that Bella was </a:t>
            </a:r>
            <a:r>
              <a:rPr lang="en-US" sz="1900" b="1" i="1" dirty="0">
                <a:latin typeface="Open Sans" panose="020B0606030504020204" pitchFamily="34" charset="0"/>
                <a:ea typeface="Open Sans" panose="020B0606030504020204" pitchFamily="34" charset="0"/>
                <a:cs typeface="Open Sans" panose="020B0606030504020204" pitchFamily="34" charset="0"/>
              </a:rPr>
              <a:t>decoding short simple phrases </a:t>
            </a:r>
            <a:r>
              <a:rPr lang="en-US" sz="1900" dirty="0">
                <a:latin typeface="Open Sans" panose="020B0606030504020204" pitchFamily="34" charset="0"/>
                <a:ea typeface="Open Sans" panose="020B0606030504020204" pitchFamily="34" charset="0"/>
                <a:cs typeface="Open Sans" panose="020B0606030504020204" pitchFamily="34" charset="0"/>
              </a:rPr>
              <a:t>consistently. Mrs. Marshall sees a difference beginning with her January note. Starting in the second semester, Bella</a:t>
            </a:r>
            <a:r>
              <a:rPr lang="en-US" altLang="en-US" sz="1900" dirty="0">
                <a:latin typeface="Open Sans" panose="020B0606030504020204" pitchFamily="34" charset="0"/>
                <a:ea typeface="Open Sans" panose="020B0606030504020204" pitchFamily="34" charset="0"/>
                <a:cs typeface="Open Sans" panose="020B0606030504020204" pitchFamily="34" charset="0"/>
              </a:rPr>
              <a:t>’</a:t>
            </a:r>
            <a:r>
              <a:rPr lang="en-US" sz="1900" dirty="0">
                <a:latin typeface="Open Sans" panose="020B0606030504020204" pitchFamily="34" charset="0"/>
                <a:ea typeface="Open Sans" panose="020B0606030504020204" pitchFamily="34" charset="0"/>
                <a:cs typeface="Open Sans" panose="020B0606030504020204" pitchFamily="34" charset="0"/>
              </a:rPr>
              <a:t>s decoding skills seem more sophisticated. She is beginning to independently read short sentences. Many of the words they contain are high frequency, but she is showing the ability to </a:t>
            </a:r>
            <a:r>
              <a:rPr lang="en-US" sz="1900" b="1" i="1" dirty="0">
                <a:latin typeface="Open Sans" panose="020B0606030504020204" pitchFamily="34" charset="0"/>
                <a:ea typeface="Open Sans" panose="020B0606030504020204" pitchFamily="34" charset="0"/>
                <a:cs typeface="Open Sans" panose="020B0606030504020204" pitchFamily="34" charset="0"/>
              </a:rPr>
              <a:t>decode some unfamiliar words </a:t>
            </a:r>
            <a:r>
              <a:rPr lang="en-US" sz="1900" dirty="0">
                <a:latin typeface="Open Sans" panose="020B0606030504020204" pitchFamily="34" charset="0"/>
                <a:ea typeface="Open Sans" panose="020B0606030504020204" pitchFamily="34" charset="0"/>
                <a:cs typeface="Open Sans" panose="020B0606030504020204" pitchFamily="34" charset="0"/>
              </a:rPr>
              <a:t>as well. Mrs. Marshall thinks that Bella has reached the highest level on this Observable Behavior.</a:t>
            </a:r>
          </a:p>
        </p:txBody>
      </p:sp>
      <p:pic>
        <p:nvPicPr>
          <p:cNvPr id="9" name="Picture 8" descr="Image of Observable Behavior R2 with fourth and fifty levels circled; an accessible version of the Observable Behaviors is available on the TELPAS Alternate page of the TEA website at https://tea.texas.gov/student.assessment/telpasalt/#Alt&#10;&#10;Teacher notes say: October Bella can decode many high frequency words; December she decodes short simple sentences of mostly simple known words; February starting to use decoding strategies on unfamiliar words; March consistently trying to decode new words, reading short simple stories" title="Observable Behavior R2 with teacher notes"/>
          <p:cNvPicPr>
            <a:picLocks noChangeAspect="1"/>
          </p:cNvPicPr>
          <p:nvPr/>
        </p:nvPicPr>
        <p:blipFill>
          <a:blip r:embed="rId4"/>
          <a:stretch>
            <a:fillRect/>
          </a:stretch>
        </p:blipFill>
        <p:spPr>
          <a:xfrm>
            <a:off x="1215294" y="3176403"/>
            <a:ext cx="9676482" cy="3260784"/>
          </a:xfrm>
          <a:prstGeom prst="rect">
            <a:avLst/>
          </a:prstGeom>
        </p:spPr>
      </p:pic>
      <p:sp>
        <p:nvSpPr>
          <p:cNvPr id="4" name="Oval 3" descr="Circle around two columns in a table. First column contains the text: decodes words or phrases consisting of a few simple high-frequency words. Second column contains the text: decodes longer phrases or sentences with some unfamiliar words."/>
          <p:cNvSpPr/>
          <p:nvPr/>
        </p:nvSpPr>
        <p:spPr>
          <a:xfrm>
            <a:off x="6978161" y="3356065"/>
            <a:ext cx="3642101" cy="130185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2">
            <a:extLst>
              <a:ext uri="{FF2B5EF4-FFF2-40B4-BE49-F238E27FC236}">
                <a16:creationId xmlns:a16="http://schemas.microsoft.com/office/drawing/2014/main" id="{423E8305-5A80-47CE-8F49-5E0ADB6B237B}"/>
              </a:ext>
            </a:extLst>
          </p:cNvPr>
          <p:cNvSpPr>
            <a:spLocks noGrp="1"/>
          </p:cNvSpPr>
          <p:nvPr/>
        </p:nvSpPr>
        <p:spPr>
          <a:xfrm>
            <a:off x="4132118" y="6533231"/>
            <a:ext cx="4114800" cy="19233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Student Assessment Division</a:t>
            </a:r>
          </a:p>
        </p:txBody>
      </p:sp>
      <p:sp>
        <p:nvSpPr>
          <p:cNvPr id="7" name="Slide Number Placeholder 3">
            <a:extLst>
              <a:ext uri="{FF2B5EF4-FFF2-40B4-BE49-F238E27FC236}">
                <a16:creationId xmlns:a16="http://schemas.microsoft.com/office/drawing/2014/main" id="{51F8B977-A6BB-4CCD-81DD-B3393AC4C5D5}"/>
              </a:ext>
            </a:extLst>
          </p:cNvPr>
          <p:cNvSpPr>
            <a:spLocks noGrp="1"/>
          </p:cNvSpPr>
          <p:nvPr>
            <p:ph type="sldNum" sz="quarter" idx="10"/>
          </p:nvPr>
        </p:nvSpPr>
        <p:spPr>
          <a:xfrm>
            <a:off x="11049000" y="6416675"/>
            <a:ext cx="609600" cy="365125"/>
          </a:xfrm>
        </p:spPr>
        <p:txBody>
          <a:bodyPr/>
          <a:lstStyle/>
          <a:p>
            <a:pPr>
              <a:defRPr/>
            </a:pPr>
            <a:fld id="{AD28E80A-06D5-4237-9537-368D312261DF}" type="slidenum">
              <a:rPr lang="en-US" sz="1200" smtClean="0">
                <a:solidFill>
                  <a:schemeClr val="bg1"/>
                </a:solidFill>
              </a:rPr>
              <a:pPr>
                <a:defRPr/>
              </a:pPr>
              <a:t>25</a:t>
            </a:fld>
            <a:endParaRPr lang="en-US" sz="1200" dirty="0">
              <a:solidFill>
                <a:schemeClr val="bg1"/>
              </a:solidFill>
            </a:endParaRPr>
          </a:p>
        </p:txBody>
      </p:sp>
    </p:spTree>
    <p:custDataLst>
      <p:tags r:id="rId1"/>
    </p:custDataLst>
    <p:extLst>
      <p:ext uri="{BB962C8B-B14F-4D97-AF65-F5344CB8AC3E}">
        <p14:creationId xmlns:p14="http://schemas.microsoft.com/office/powerpoint/2010/main" val="3877784069"/>
      </p:ext>
    </p:extLst>
  </p:cSld>
  <p:clrMapOvr>
    <a:masterClrMapping/>
  </p:clrMapOvr>
  <mc:AlternateContent xmlns:mc="http://schemas.openxmlformats.org/markup-compatibility/2006" xmlns:p14="http://schemas.microsoft.com/office/powerpoint/2010/main">
    <mc:Choice Requires="p14">
      <p:transition spd="med" p14:dur="700" advClick="0" advTm="26014">
        <p:fade/>
      </p:transition>
    </mc:Choice>
    <mc:Fallback xmlns="">
      <p:transition spd="med" advClick="0" advTm="26014">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913" y="271544"/>
            <a:ext cx="9597887" cy="710206"/>
          </a:xfrm>
        </p:spPr>
        <p:txBody>
          <a:bodyPr>
            <a:normAutofit/>
          </a:bodyPr>
          <a:lstStyle/>
          <a:p>
            <a:r>
              <a:rPr lang="en-US" dirty="0">
                <a:solidFill>
                  <a:srgbClr val="2F5CAC"/>
                </a:solidFill>
              </a:rPr>
              <a:t>Alternate Response Modes</a:t>
            </a:r>
          </a:p>
        </p:txBody>
      </p:sp>
      <p:sp>
        <p:nvSpPr>
          <p:cNvPr id="3" name="Content Placeholder 2"/>
          <p:cNvSpPr>
            <a:spLocks noGrp="1"/>
          </p:cNvSpPr>
          <p:nvPr>
            <p:ph idx="13"/>
          </p:nvPr>
        </p:nvSpPr>
        <p:spPr>
          <a:xfrm>
            <a:off x="163468" y="1303777"/>
            <a:ext cx="6547298" cy="5234504"/>
          </a:xfrm>
        </p:spPr>
        <p:txBody>
          <a:bodyPr>
            <a:noAutofit/>
          </a:bodyPr>
          <a:lstStyle/>
          <a:p>
            <a:pPr marL="457200" indent="-457200">
              <a:lnSpc>
                <a:spcPts val="2200"/>
              </a:lnSpc>
              <a:spcBef>
                <a:spcPts val="500"/>
              </a:spcBef>
              <a:spcAft>
                <a:spcPts val="500"/>
              </a:spcAft>
              <a:defRPr/>
            </a:pPr>
            <a:r>
              <a:rPr lang="en-US" sz="1800" dirty="0">
                <a:latin typeface="Open Sans"/>
              </a:rPr>
              <a:t>For TELPAS Alternate, </a:t>
            </a:r>
            <a:r>
              <a:rPr lang="en-US" sz="1800" dirty="0">
                <a:latin typeface="Open Sans" panose="020B0606030504020204" pitchFamily="34" charset="0"/>
                <a:ea typeface="Open Sans" panose="020B0606030504020204" pitchFamily="34" charset="0"/>
                <a:cs typeface="Open Sans" panose="020B0606030504020204" pitchFamily="34" charset="0"/>
              </a:rPr>
              <a:t>“</a:t>
            </a:r>
            <a:r>
              <a:rPr lang="en-US" sz="1800" dirty="0">
                <a:latin typeface="Open Sans"/>
              </a:rPr>
              <a:t>English</a:t>
            </a:r>
            <a:r>
              <a:rPr lang="en-US" sz="1800" dirty="0">
                <a:latin typeface="Open Sans" panose="020B0606030504020204" pitchFamily="34" charset="0"/>
                <a:ea typeface="Open Sans" panose="020B0606030504020204" pitchFamily="34" charset="0"/>
                <a:cs typeface="Open Sans" panose="020B0606030504020204" pitchFamily="34" charset="0"/>
              </a:rPr>
              <a:t>”</a:t>
            </a:r>
            <a:r>
              <a:rPr lang="en-US" sz="1800" dirty="0">
                <a:latin typeface="Open Sans"/>
              </a:rPr>
              <a:t> is more inclusive to allow for all modes of communication in English.</a:t>
            </a:r>
          </a:p>
          <a:p>
            <a:pPr marL="457200" indent="-457200">
              <a:lnSpc>
                <a:spcPts val="2200"/>
              </a:lnSpc>
              <a:spcBef>
                <a:spcPts val="500"/>
              </a:spcBef>
              <a:spcAft>
                <a:spcPts val="500"/>
              </a:spcAft>
              <a:defRPr/>
            </a:pPr>
            <a:r>
              <a:rPr lang="en-US" sz="1800" dirty="0">
                <a:latin typeface="Open Sans"/>
              </a:rPr>
              <a:t>Some English learners use sign language, braille, or another method of communication as a substitute for traditional English in one or more language domains.</a:t>
            </a:r>
          </a:p>
          <a:p>
            <a:pPr marL="457200" indent="-457200">
              <a:lnSpc>
                <a:spcPts val="2200"/>
              </a:lnSpc>
              <a:spcBef>
                <a:spcPts val="500"/>
              </a:spcBef>
              <a:spcAft>
                <a:spcPts val="500"/>
              </a:spcAft>
              <a:defRPr/>
            </a:pPr>
            <a:r>
              <a:rPr lang="en-US" sz="1800" dirty="0">
                <a:latin typeface="Open Sans"/>
              </a:rPr>
              <a:t>Test administrators should allow students to use one or more alternate response modes on the following slide if the students regularly use the response mode(s) during instruction and in accordance with the individualized education program (IEP).</a:t>
            </a:r>
          </a:p>
          <a:p>
            <a:pPr marL="457200" indent="-457200">
              <a:lnSpc>
                <a:spcPts val="2200"/>
              </a:lnSpc>
              <a:spcBef>
                <a:spcPts val="500"/>
              </a:spcBef>
              <a:spcAft>
                <a:spcPts val="500"/>
              </a:spcAft>
              <a:defRPr/>
            </a:pPr>
            <a:r>
              <a:rPr lang="en-US" sz="1800" dirty="0">
                <a:latin typeface="Open Sans"/>
              </a:rPr>
              <a:t>Alternate response modes are only intended for students who cannot listen, speak, read, or write in a traditional way. They are intended to address the communication needs of students based on their disability.</a:t>
            </a:r>
          </a:p>
        </p:txBody>
      </p:sp>
      <p:pic>
        <p:nvPicPr>
          <p:cNvPr id="8" name="Picture 7" descr="Image of a student using a tablet&#10;&#10;Description generated with very high confidence" title="Photograph">
            <a:extLst>
              <a:ext uri="{FF2B5EF4-FFF2-40B4-BE49-F238E27FC236}">
                <a16:creationId xmlns:a16="http://schemas.microsoft.com/office/drawing/2014/main" id="{A1E18310-9A41-4411-BDD9-1327345AE5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50" r="8423" b="7754"/>
          <a:stretch/>
        </p:blipFill>
        <p:spPr>
          <a:xfrm>
            <a:off x="6710766" y="1955203"/>
            <a:ext cx="5252632" cy="3064905"/>
          </a:xfrm>
          <a:prstGeom prst="rect">
            <a:avLst/>
          </a:prstGeom>
        </p:spPr>
      </p:pic>
      <p:sp>
        <p:nvSpPr>
          <p:cNvPr id="4" name="Footer Placeholder 3">
            <a:extLst>
              <a:ext uri="{FF2B5EF4-FFF2-40B4-BE49-F238E27FC236}">
                <a16:creationId xmlns:a16="http://schemas.microsoft.com/office/drawing/2014/main" id="{BF2A6044-2EB4-430D-AA74-DD951E96071F}"/>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2DD21745-730F-4CAE-AB2D-AE5CB2358071}"/>
              </a:ext>
            </a:extLst>
          </p:cNvPr>
          <p:cNvSpPr>
            <a:spLocks noGrp="1"/>
          </p:cNvSpPr>
          <p:nvPr>
            <p:ph type="sldNum" sz="quarter" idx="12"/>
          </p:nvPr>
        </p:nvSpPr>
        <p:spPr/>
        <p:txBody>
          <a:bodyPr/>
          <a:lstStyle/>
          <a:p>
            <a:fld id="{0088AB57-2DBE-44A3-AE96-942C49E954BF}" type="slidenum">
              <a:rPr lang="en-US" smtClean="0"/>
              <a:t>26</a:t>
            </a:fld>
            <a:endParaRPr lang="en-US" dirty="0"/>
          </a:p>
        </p:txBody>
      </p:sp>
    </p:spTree>
    <p:custDataLst>
      <p:tags r:id="rId1"/>
    </p:custDataLst>
    <p:extLst>
      <p:ext uri="{BB962C8B-B14F-4D97-AF65-F5344CB8AC3E}">
        <p14:creationId xmlns:p14="http://schemas.microsoft.com/office/powerpoint/2010/main" val="506154420"/>
      </p:ext>
    </p:extLst>
  </p:cSld>
  <p:clrMapOvr>
    <a:masterClrMapping/>
  </p:clrMapOvr>
  <mc:AlternateContent xmlns:mc="http://schemas.openxmlformats.org/markup-compatibility/2006" xmlns:p14="http://schemas.microsoft.com/office/powerpoint/2010/main">
    <mc:Choice Requires="p14">
      <p:transition spd="med" p14:dur="700" advClick="0" advTm="52323">
        <p:fade/>
      </p:transition>
    </mc:Choice>
    <mc:Fallback xmlns="">
      <p:transition spd="med" advClick="0" advTm="52323">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929139"/>
          </a:xfrm>
        </p:spPr>
        <p:txBody>
          <a:bodyPr>
            <a:noAutofit/>
          </a:bodyPr>
          <a:lstStyle/>
          <a:p>
            <a:r>
              <a:rPr lang="en-US" dirty="0">
                <a:solidFill>
                  <a:srgbClr val="2F5CAC"/>
                </a:solidFill>
              </a:rPr>
              <a:t>Allowable Response Modes for the Reading Domain</a:t>
            </a:r>
          </a:p>
        </p:txBody>
      </p:sp>
      <p:sp>
        <p:nvSpPr>
          <p:cNvPr id="7" name="TextBox 6" descr="For the reading domain, it is allowable for a student to" title="text box"/>
          <p:cNvSpPr txBox="1"/>
          <p:nvPr/>
        </p:nvSpPr>
        <p:spPr>
          <a:xfrm>
            <a:off x="1075859" y="1368149"/>
            <a:ext cx="10040281" cy="461665"/>
          </a:xfrm>
          <a:prstGeom prst="rect">
            <a:avLst/>
          </a:prstGeom>
          <a:noFill/>
        </p:spPr>
        <p:txBody>
          <a:bodyPr wrap="square" rtlCol="0">
            <a:spAutoFit/>
          </a:bodyPr>
          <a:lstStyle/>
          <a:p>
            <a:r>
              <a:rPr lang="en-US" sz="2400" b="1" dirty="0">
                <a:latin typeface="Open Sans"/>
              </a:rPr>
              <a:t>For the reading domain, it is allowable for a student to</a:t>
            </a:r>
          </a:p>
        </p:txBody>
      </p:sp>
      <p:sp>
        <p:nvSpPr>
          <p:cNvPr id="3" name="Content Placeholder 2"/>
          <p:cNvSpPr>
            <a:spLocks noGrp="1"/>
          </p:cNvSpPr>
          <p:nvPr>
            <p:ph sz="half" idx="2"/>
          </p:nvPr>
        </p:nvSpPr>
        <p:spPr>
          <a:xfrm>
            <a:off x="638355" y="2044235"/>
            <a:ext cx="5277932" cy="4023359"/>
          </a:xfrm>
        </p:spPr>
        <p:txBody>
          <a:bodyPr>
            <a:normAutofit fontScale="70000" lnSpcReduction="20000"/>
          </a:bodyPr>
          <a:lstStyle/>
          <a:p>
            <a:pPr lvl="1">
              <a:lnSpc>
                <a:spcPct val="100000"/>
              </a:lnSpc>
              <a:spcAft>
                <a:spcPts val="400"/>
              </a:spcAft>
              <a:buClr>
                <a:schemeClr val="accent2"/>
              </a:buClr>
            </a:pPr>
            <a:r>
              <a:rPr lang="en-US" sz="2800" dirty="0">
                <a:latin typeface="Open Sans"/>
              </a:rPr>
              <a:t>read</a:t>
            </a:r>
          </a:p>
          <a:p>
            <a:pPr lvl="1">
              <a:lnSpc>
                <a:spcPct val="100000"/>
              </a:lnSpc>
              <a:spcAft>
                <a:spcPts val="400"/>
              </a:spcAft>
              <a:buClr>
                <a:schemeClr val="accent2"/>
              </a:buClr>
            </a:pPr>
            <a:r>
              <a:rPr lang="en-US" sz="2800" dirty="0">
                <a:latin typeface="Open Sans"/>
              </a:rPr>
              <a:t>alert to</a:t>
            </a:r>
          </a:p>
          <a:p>
            <a:pPr lvl="1">
              <a:lnSpc>
                <a:spcPct val="100000"/>
              </a:lnSpc>
              <a:spcAft>
                <a:spcPts val="400"/>
              </a:spcAft>
              <a:buClr>
                <a:schemeClr val="accent2"/>
              </a:buClr>
            </a:pPr>
            <a:r>
              <a:rPr lang="en-US" sz="2800" dirty="0">
                <a:latin typeface="Open Sans"/>
              </a:rPr>
              <a:t>gaze at</a:t>
            </a:r>
          </a:p>
          <a:p>
            <a:pPr lvl="1">
              <a:lnSpc>
                <a:spcPct val="100000"/>
              </a:lnSpc>
              <a:spcAft>
                <a:spcPts val="400"/>
              </a:spcAft>
              <a:buClr>
                <a:schemeClr val="accent2"/>
              </a:buClr>
            </a:pPr>
            <a:r>
              <a:rPr lang="en-US" sz="2800" dirty="0">
                <a:latin typeface="Open Sans"/>
              </a:rPr>
              <a:t>point to</a:t>
            </a:r>
          </a:p>
          <a:p>
            <a:pPr lvl="1">
              <a:lnSpc>
                <a:spcPct val="100000"/>
              </a:lnSpc>
              <a:spcAft>
                <a:spcPts val="400"/>
              </a:spcAft>
              <a:buClr>
                <a:schemeClr val="accent2"/>
              </a:buClr>
            </a:pPr>
            <a:r>
              <a:rPr lang="en-US" sz="2800" dirty="0">
                <a:latin typeface="Open Sans"/>
              </a:rPr>
              <a:t>reach for</a:t>
            </a:r>
          </a:p>
          <a:p>
            <a:pPr lvl="1">
              <a:lnSpc>
                <a:spcPct val="100000"/>
              </a:lnSpc>
              <a:spcAft>
                <a:spcPts val="400"/>
              </a:spcAft>
              <a:buClr>
                <a:schemeClr val="accent2"/>
              </a:buClr>
            </a:pPr>
            <a:r>
              <a:rPr lang="en-US" sz="2800" dirty="0">
                <a:latin typeface="Open Sans"/>
              </a:rPr>
              <a:t>touch or pick up</a:t>
            </a:r>
          </a:p>
          <a:p>
            <a:pPr lvl="1">
              <a:lnSpc>
                <a:spcPct val="100000"/>
              </a:lnSpc>
              <a:spcAft>
                <a:spcPts val="400"/>
              </a:spcAft>
              <a:buClr>
                <a:schemeClr val="accent2"/>
              </a:buClr>
            </a:pPr>
            <a:r>
              <a:rPr lang="en-US" sz="2800" dirty="0">
                <a:latin typeface="Open Sans"/>
              </a:rPr>
              <a:t>draw</a:t>
            </a:r>
          </a:p>
          <a:p>
            <a:pPr lvl="1">
              <a:lnSpc>
                <a:spcPct val="100000"/>
              </a:lnSpc>
              <a:spcAft>
                <a:spcPts val="400"/>
              </a:spcAft>
              <a:buClr>
                <a:schemeClr val="accent2"/>
              </a:buClr>
            </a:pPr>
            <a:r>
              <a:rPr lang="en-US" sz="2800" dirty="0">
                <a:latin typeface="Open Sans"/>
              </a:rPr>
              <a:t>circle</a:t>
            </a:r>
          </a:p>
          <a:p>
            <a:pPr lvl="1">
              <a:lnSpc>
                <a:spcPct val="100000"/>
              </a:lnSpc>
              <a:spcAft>
                <a:spcPts val="400"/>
              </a:spcAft>
              <a:buClr>
                <a:schemeClr val="accent2"/>
              </a:buClr>
            </a:pPr>
            <a:r>
              <a:rPr lang="en-US" sz="2800" dirty="0">
                <a:latin typeface="Open Sans"/>
              </a:rPr>
              <a:t>nod</a:t>
            </a:r>
          </a:p>
          <a:p>
            <a:pPr lvl="1">
              <a:lnSpc>
                <a:spcPct val="100000"/>
              </a:lnSpc>
              <a:spcAft>
                <a:spcPts val="400"/>
              </a:spcAft>
              <a:buClr>
                <a:schemeClr val="accent2"/>
              </a:buClr>
            </a:pPr>
            <a:r>
              <a:rPr lang="en-US" sz="2800" dirty="0">
                <a:latin typeface="Open Sans"/>
              </a:rPr>
              <a:t>gesture toward the targeted stimulus</a:t>
            </a:r>
          </a:p>
        </p:txBody>
      </p:sp>
      <p:sp>
        <p:nvSpPr>
          <p:cNvPr id="6" name="Content Placeholder 5"/>
          <p:cNvSpPr>
            <a:spLocks noGrp="1"/>
          </p:cNvSpPr>
          <p:nvPr>
            <p:ph sz="quarter" idx="4"/>
          </p:nvPr>
        </p:nvSpPr>
        <p:spPr>
          <a:xfrm>
            <a:off x="6193332" y="2044234"/>
            <a:ext cx="5594234" cy="4484903"/>
          </a:xfrm>
        </p:spPr>
        <p:txBody>
          <a:bodyPr>
            <a:noAutofit/>
          </a:bodyPr>
          <a:lstStyle/>
          <a:p>
            <a:pPr marL="457200" indent="-457200">
              <a:buClr>
                <a:schemeClr val="accent2"/>
              </a:buClr>
              <a:buFont typeface="Wingdings" panose="05000000000000000000" pitchFamily="2" charset="2"/>
              <a:buChar char="§"/>
            </a:pPr>
            <a:r>
              <a:rPr lang="en-US" sz="2000" b="0" dirty="0">
                <a:latin typeface="Open Sans" panose="020B0606030504020204" pitchFamily="34" charset="0"/>
                <a:ea typeface="Open Sans" panose="020B0606030504020204" pitchFamily="34" charset="0"/>
                <a:cs typeface="Open Sans" panose="020B0606030504020204" pitchFamily="34" charset="0"/>
              </a:rPr>
              <a:t>verbalize or sign by responding to letters, words, or numbers to form a response when a wide range of manipulatives are available</a:t>
            </a:r>
          </a:p>
          <a:p>
            <a:pPr marL="457200" indent="-457200">
              <a:buClr>
                <a:schemeClr val="accent2"/>
              </a:buClr>
              <a:buFont typeface="Wingdings" panose="05000000000000000000" pitchFamily="2" charset="2"/>
              <a:buChar char="§"/>
            </a:pPr>
            <a:r>
              <a:rPr lang="en-US" sz="2000" b="0" dirty="0">
                <a:latin typeface="Open Sans" panose="020B0606030504020204" pitchFamily="34" charset="0"/>
                <a:ea typeface="Open Sans" panose="020B0606030504020204" pitchFamily="34" charset="0"/>
                <a:cs typeface="Open Sans" panose="020B0606030504020204" pitchFamily="34" charset="0"/>
              </a:rPr>
              <a:t>arrange letters, words, or numbers to form responses when a wide range of manipulatives are available</a:t>
            </a:r>
          </a:p>
          <a:p>
            <a:pPr marL="457200" indent="-457200">
              <a:buClr>
                <a:schemeClr val="accent2"/>
              </a:buClr>
              <a:buFont typeface="Wingdings" panose="05000000000000000000" pitchFamily="2" charset="2"/>
              <a:buChar char="§"/>
            </a:pPr>
            <a:r>
              <a:rPr lang="en-US" sz="2000" b="0" dirty="0">
                <a:latin typeface="Open Sans" panose="020B0606030504020204" pitchFamily="34" charset="0"/>
                <a:ea typeface="Open Sans" panose="020B0606030504020204" pitchFamily="34" charset="0"/>
                <a:cs typeface="Open Sans" panose="020B0606030504020204" pitchFamily="34" charset="0"/>
              </a:rPr>
              <a:t>form responses with the assistance of a communication device with preprogrammed familiar vocabulary or programmed student vocabulary</a:t>
            </a:r>
          </a:p>
          <a:p>
            <a:pPr marL="457200" indent="-457200">
              <a:buClr>
                <a:schemeClr val="accent2"/>
              </a:buClr>
              <a:buFont typeface="Wingdings" panose="05000000000000000000" pitchFamily="2" charset="2"/>
              <a:buChar char="§"/>
            </a:pPr>
            <a:r>
              <a:rPr lang="en-US" sz="2000" b="0" dirty="0">
                <a:latin typeface="Open Sans" panose="020B0606030504020204" pitchFamily="34" charset="0"/>
                <a:ea typeface="Open Sans" panose="020B0606030504020204" pitchFamily="34" charset="0"/>
                <a:cs typeface="Open Sans" panose="020B0606030504020204" pitchFamily="34" charset="0"/>
              </a:rPr>
              <a:t>indicate yes or no when presented with three or more choices and being asked, “Is this the ___?”</a:t>
            </a:r>
          </a:p>
        </p:txBody>
      </p:sp>
      <p:sp>
        <p:nvSpPr>
          <p:cNvPr id="4" name="Footer Placeholder 3">
            <a:extLst>
              <a:ext uri="{FF2B5EF4-FFF2-40B4-BE49-F238E27FC236}">
                <a16:creationId xmlns:a16="http://schemas.microsoft.com/office/drawing/2014/main" id="{AA7AECCA-6281-4571-AAD4-E1E82C486E44}"/>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9C8C1551-A67C-43BE-835E-B0667D3B02C8}"/>
              </a:ext>
            </a:extLst>
          </p:cNvPr>
          <p:cNvSpPr>
            <a:spLocks noGrp="1"/>
          </p:cNvSpPr>
          <p:nvPr>
            <p:ph type="sldNum" sz="quarter" idx="12"/>
          </p:nvPr>
        </p:nvSpPr>
        <p:spPr/>
        <p:txBody>
          <a:bodyPr/>
          <a:lstStyle/>
          <a:p>
            <a:fld id="{0088AB57-2DBE-44A3-AE96-942C49E954BF}" type="slidenum">
              <a:rPr lang="en-US" smtClean="0"/>
              <a:t>27</a:t>
            </a:fld>
            <a:endParaRPr lang="en-US" dirty="0"/>
          </a:p>
        </p:txBody>
      </p:sp>
    </p:spTree>
    <p:custDataLst>
      <p:tags r:id="rId1"/>
    </p:custDataLst>
    <p:extLst>
      <p:ext uri="{BB962C8B-B14F-4D97-AF65-F5344CB8AC3E}">
        <p14:creationId xmlns:p14="http://schemas.microsoft.com/office/powerpoint/2010/main" val="3371690072"/>
      </p:ext>
    </p:extLst>
  </p:cSld>
  <p:clrMapOvr>
    <a:masterClrMapping/>
  </p:clrMapOvr>
  <mc:AlternateContent xmlns:mc="http://schemas.openxmlformats.org/markup-compatibility/2006" xmlns:p14="http://schemas.microsoft.com/office/powerpoint/2010/main">
    <mc:Choice Requires="p14">
      <p:transition spd="med" p14:dur="700" advClick="0" advTm="29504">
        <p:fade/>
      </p:transition>
    </mc:Choice>
    <mc:Fallback xmlns="">
      <p:transition spd="med" advClick="0" advTm="29504">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4647" y="275849"/>
            <a:ext cx="8936333" cy="710206"/>
          </a:xfrm>
        </p:spPr>
        <p:txBody>
          <a:bodyPr/>
          <a:lstStyle/>
          <a:p>
            <a:r>
              <a:rPr lang="en-US" dirty="0">
                <a:solidFill>
                  <a:srgbClr val="2F5CAC"/>
                </a:solidFill>
              </a:rPr>
              <a:t>Prompting Versus Leading </a:t>
            </a:r>
          </a:p>
        </p:txBody>
      </p:sp>
      <p:sp>
        <p:nvSpPr>
          <p:cNvPr id="3" name="Content Placeholder 2"/>
          <p:cNvSpPr>
            <a:spLocks noGrp="1"/>
          </p:cNvSpPr>
          <p:nvPr>
            <p:ph sz="quarter" idx="13"/>
          </p:nvPr>
        </p:nvSpPr>
        <p:spPr>
          <a:xfrm>
            <a:off x="923366" y="1304924"/>
            <a:ext cx="10260450" cy="5123307"/>
          </a:xfrm>
        </p:spPr>
        <p:txBody>
          <a:bodyPr>
            <a:normAutofit fontScale="92500"/>
          </a:bodyPr>
          <a:lstStyle/>
          <a:p>
            <a:pPr marL="457200" indent="-457200">
              <a:lnSpc>
                <a:spcPts val="3000"/>
              </a:lnSpc>
              <a:spcBef>
                <a:spcPts val="0"/>
              </a:spcBef>
              <a:spcAft>
                <a:spcPts val="600"/>
              </a:spcAft>
              <a:buFont typeface="Arial" panose="020B0604020202020204" pitchFamily="34" charset="0"/>
              <a:buChar char="•"/>
            </a:pPr>
            <a:r>
              <a:rPr lang="en-US" sz="2600" b="1" dirty="0">
                <a:latin typeface="Open Sans Semibold" panose="020B0706030804020204" pitchFamily="34" charset="0"/>
                <a:ea typeface="Open Sans Semibold" panose="020B0706030804020204" pitchFamily="34" charset="0"/>
                <a:cs typeface="Open Sans Semibold" panose="020B0706030804020204" pitchFamily="34" charset="0"/>
              </a:rPr>
              <a:t>Prompting is an action intended to initiate or continue a task that the student is being requested to complete. A prompt pulls the student through each step to the end of the task.</a:t>
            </a:r>
          </a:p>
          <a:p>
            <a:pPr marL="457200" indent="-457200">
              <a:lnSpc>
                <a:spcPts val="3000"/>
              </a:lnSpc>
              <a:spcBef>
                <a:spcPts val="0"/>
              </a:spcBef>
              <a:spcAft>
                <a:spcPts val="600"/>
              </a:spcAft>
              <a:buFont typeface="Arial" panose="020B0604020202020204" pitchFamily="34" charset="0"/>
              <a:buChar char="•"/>
            </a:pPr>
            <a:r>
              <a:rPr lang="en-US" sz="2600" b="1" dirty="0">
                <a:latin typeface="Open Sans Semibold" panose="020B0706030804020204" pitchFamily="34" charset="0"/>
                <a:ea typeface="Open Sans Semibold" panose="020B0706030804020204" pitchFamily="34" charset="0"/>
                <a:cs typeface="Open Sans Semibold" panose="020B0706030804020204" pitchFamily="34" charset="0"/>
              </a:rPr>
              <a:t>Leading is asking the student to respond in a specific way or with a specific answer. Leading is NOT allowed.</a:t>
            </a:r>
          </a:p>
          <a:p>
            <a:pPr marL="457200" indent="-457200">
              <a:lnSpc>
                <a:spcPts val="3000"/>
              </a:lnSpc>
              <a:spcBef>
                <a:spcPts val="0"/>
              </a:spcBef>
              <a:spcAft>
                <a:spcPts val="600"/>
              </a:spcAft>
              <a:buFont typeface="Arial" panose="020B0604020202020204" pitchFamily="34" charset="0"/>
              <a:buChar char="•"/>
            </a:pPr>
            <a:r>
              <a:rPr lang="en-US" sz="2600" b="1" dirty="0">
                <a:latin typeface="Open Sans Semibold" panose="020B0706030804020204" pitchFamily="34" charset="0"/>
                <a:ea typeface="Open Sans Semibold" panose="020B0706030804020204" pitchFamily="34" charset="0"/>
                <a:cs typeface="Open Sans Semibold" panose="020B0706030804020204" pitchFamily="34" charset="0"/>
              </a:rPr>
              <a:t>Prompting is allowed for rating the Observable Behaviors on the TELPAS Alternate assessment.</a:t>
            </a:r>
          </a:p>
          <a:p>
            <a:pPr lvl="1">
              <a:lnSpc>
                <a:spcPts val="3000"/>
              </a:lnSpc>
              <a:spcBef>
                <a:spcPts val="0"/>
              </a:spcBef>
              <a:spcAft>
                <a:spcPts val="600"/>
              </a:spcAft>
              <a:buClr>
                <a:schemeClr val="accent2"/>
              </a:buClr>
              <a:buFont typeface="Wingdings" panose="05000000000000000000" pitchFamily="2" charset="2"/>
              <a:buChar char="§"/>
            </a:pPr>
            <a:r>
              <a:rPr lang="en-US" sz="2200" dirty="0">
                <a:latin typeface="Open Sans Semibold" panose="020B0706030804020204" pitchFamily="34" charset="0"/>
                <a:ea typeface="Open Sans Semibold" panose="020B0706030804020204" pitchFamily="34" charset="0"/>
                <a:cs typeface="Open Sans Semibold" panose="020B0706030804020204" pitchFamily="34" charset="0"/>
              </a:rPr>
              <a:t>The purpose of TELPAS Alternate is to accurately measure a student’s ability to understand and use English to engage in social and academic learning environments. </a:t>
            </a:r>
          </a:p>
          <a:p>
            <a:pPr lvl="1">
              <a:lnSpc>
                <a:spcPts val="3000"/>
              </a:lnSpc>
              <a:spcBef>
                <a:spcPts val="0"/>
              </a:spcBef>
              <a:spcAft>
                <a:spcPts val="600"/>
              </a:spcAft>
              <a:buClr>
                <a:schemeClr val="accent2"/>
              </a:buClr>
              <a:buFont typeface="Wingdings" panose="05000000000000000000" pitchFamily="2" charset="2"/>
              <a:buChar char="§"/>
            </a:pPr>
            <a:r>
              <a:rPr lang="en-US" sz="2200" dirty="0">
                <a:latin typeface="Open Sans Semibold" panose="020B0706030804020204" pitchFamily="34" charset="0"/>
                <a:ea typeface="Open Sans Semibold" panose="020B0706030804020204" pitchFamily="34" charset="0"/>
                <a:cs typeface="Open Sans Semibold" panose="020B0706030804020204" pitchFamily="34" charset="0"/>
              </a:rPr>
              <a:t>Prompting a student to respond to a task so that his or her ability to understand or use English can be accurately measured is acceptable.</a:t>
            </a:r>
          </a:p>
        </p:txBody>
      </p:sp>
      <p:sp>
        <p:nvSpPr>
          <p:cNvPr id="4" name="Footer Placeholder 3">
            <a:extLst>
              <a:ext uri="{FF2B5EF4-FFF2-40B4-BE49-F238E27FC236}">
                <a16:creationId xmlns:a16="http://schemas.microsoft.com/office/drawing/2014/main" id="{A0A78573-EE7A-4A24-82E2-FB4DCCD6D88A}"/>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51DFEBBA-4A9E-4A2D-8C56-E4DE30772214}"/>
              </a:ext>
            </a:extLst>
          </p:cNvPr>
          <p:cNvSpPr>
            <a:spLocks noGrp="1"/>
          </p:cNvSpPr>
          <p:nvPr>
            <p:ph type="sldNum" sz="quarter" idx="12"/>
          </p:nvPr>
        </p:nvSpPr>
        <p:spPr/>
        <p:txBody>
          <a:bodyPr/>
          <a:lstStyle/>
          <a:p>
            <a:fld id="{0088AB57-2DBE-44A3-AE96-942C49E954BF}" type="slidenum">
              <a:rPr lang="en-US" smtClean="0"/>
              <a:pPr/>
              <a:t>28</a:t>
            </a:fld>
            <a:endParaRPr lang="en-US" dirty="0"/>
          </a:p>
        </p:txBody>
      </p:sp>
    </p:spTree>
    <p:custDataLst>
      <p:tags r:id="rId1"/>
    </p:custDataLst>
    <p:extLst>
      <p:ext uri="{BB962C8B-B14F-4D97-AF65-F5344CB8AC3E}">
        <p14:creationId xmlns:p14="http://schemas.microsoft.com/office/powerpoint/2010/main" val="1163083223"/>
      </p:ext>
    </p:extLst>
  </p:cSld>
  <p:clrMapOvr>
    <a:masterClrMapping/>
  </p:clrMapOvr>
  <mc:AlternateContent xmlns:mc="http://schemas.openxmlformats.org/markup-compatibility/2006" xmlns:p14="http://schemas.microsoft.com/office/powerpoint/2010/main">
    <mc:Choice Requires="p14">
      <p:transition spd="med" p14:dur="700" advClick="0" advTm="48953">
        <p:fade/>
      </p:transition>
    </mc:Choice>
    <mc:Fallback xmlns="">
      <p:transition spd="med" advClick="0" advTm="48953">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0"/>
              </a:ext>
            </a:extLst>
          </p:cNvPr>
          <p:cNvSpPr>
            <a:spLocks noGrp="1"/>
          </p:cNvSpPr>
          <p:nvPr>
            <p:ph type="title"/>
          </p:nvPr>
        </p:nvSpPr>
        <p:spPr>
          <a:xfrm>
            <a:off x="1737616" y="278701"/>
            <a:ext cx="9892297" cy="710206"/>
          </a:xfrm>
        </p:spPr>
        <p:txBody>
          <a:bodyPr>
            <a:normAutofit/>
          </a:bodyPr>
          <a:lstStyle/>
          <a:p>
            <a:r>
              <a:rPr lang="en-US" sz="3200" dirty="0">
                <a:solidFill>
                  <a:srgbClr val="2F5CAC"/>
                </a:solidFill>
              </a:rPr>
              <a:t>Available TELPAS Alternate Training PowerPoints  </a:t>
            </a:r>
          </a:p>
        </p:txBody>
      </p:sp>
      <p:sp>
        <p:nvSpPr>
          <p:cNvPr id="3" name="Content Placeholder 2">
            <a:extLst>
              <a:ext uri="{C183D7F6-B498-43B3-948B-1728B52AA6E4}">
                <adec:decorative xmlns:adec="http://schemas.microsoft.com/office/drawing/2017/decorative" val="0"/>
              </a:ext>
            </a:extLst>
          </p:cNvPr>
          <p:cNvSpPr>
            <a:spLocks noGrp="1"/>
          </p:cNvSpPr>
          <p:nvPr>
            <p:ph sz="quarter" idx="13"/>
          </p:nvPr>
        </p:nvSpPr>
        <p:spPr>
          <a:xfrm>
            <a:off x="1042428" y="1687515"/>
            <a:ext cx="9541266" cy="4181578"/>
          </a:xfrm>
        </p:spPr>
        <p:txBody>
          <a:bodyPr numCol="2">
            <a:normAutofit/>
          </a:bodyPr>
          <a:lstStyle/>
          <a:p>
            <a:pPr marL="342900" indent="-342900">
              <a:buFont typeface="Wingdings" panose="05000000000000000000" pitchFamily="2" charset="2"/>
              <a:buChar char="q"/>
            </a:pPr>
            <a:r>
              <a:rPr lang="en-US" dirty="0"/>
              <a:t>Introduction to </a:t>
            </a:r>
          </a:p>
          <a:p>
            <a:r>
              <a:rPr lang="en-US" dirty="0"/>
              <a:t>    TELPAS Alternate</a:t>
            </a:r>
          </a:p>
          <a:p>
            <a:pPr marL="342900" indent="-342900">
              <a:buFont typeface="Wingdings" panose="05000000000000000000" pitchFamily="2" charset="2"/>
              <a:buChar char="q"/>
            </a:pPr>
            <a:endParaRPr lang="en-US" dirty="0"/>
          </a:p>
          <a:p>
            <a:pPr marL="342900" indent="-342900">
              <a:buFont typeface="Wingdings" panose="05000000000000000000" pitchFamily="2" charset="2"/>
              <a:buChar char="q"/>
            </a:pPr>
            <a:r>
              <a:rPr lang="en-US" dirty="0"/>
              <a:t>Student Eligibility </a:t>
            </a:r>
          </a:p>
          <a:p>
            <a:pPr marL="342900" indent="-342900">
              <a:buFont typeface="Wingdings" panose="05000000000000000000" pitchFamily="2" charset="2"/>
              <a:buChar char="q"/>
            </a:pPr>
            <a:endParaRPr lang="en-US" dirty="0"/>
          </a:p>
          <a:p>
            <a:pPr marL="342900" indent="-342900">
              <a:buFont typeface="Wingdings" panose="05000000000000000000" pitchFamily="2" charset="2"/>
              <a:buChar char="q"/>
            </a:pPr>
            <a:r>
              <a:rPr lang="en-US" dirty="0"/>
              <a:t>Listening Domain</a:t>
            </a:r>
          </a:p>
          <a:p>
            <a:pPr marL="342900" indent="-342900">
              <a:buFont typeface="Wingdings" panose="05000000000000000000" pitchFamily="2" charset="2"/>
              <a:buChar char="q"/>
            </a:pPr>
            <a:endParaRPr lang="en-US" dirty="0"/>
          </a:p>
          <a:p>
            <a:pPr marL="342900" indent="-342900">
              <a:buFont typeface="Wingdings" panose="05000000000000000000" pitchFamily="2" charset="2"/>
              <a:buChar char="q"/>
            </a:pPr>
            <a:r>
              <a:rPr lang="en-US" dirty="0"/>
              <a:t>Speaking Domain</a:t>
            </a:r>
          </a:p>
          <a:p>
            <a:pPr marL="342900" indent="-342900">
              <a:buFont typeface="Wingdings" panose="05000000000000000000" pitchFamily="2" charset="2"/>
              <a:buChar char="q"/>
            </a:pPr>
            <a:r>
              <a:rPr lang="en-US" dirty="0"/>
              <a:t>Reading Domain</a:t>
            </a:r>
          </a:p>
          <a:p>
            <a:pPr marL="342900" indent="-342900">
              <a:buFont typeface="Wingdings" panose="05000000000000000000" pitchFamily="2" charset="2"/>
              <a:buChar char="q"/>
            </a:pPr>
            <a:endParaRPr lang="en-US" dirty="0"/>
          </a:p>
          <a:p>
            <a:pPr marL="342900" indent="-342900">
              <a:buFont typeface="Wingdings" panose="05000000000000000000" pitchFamily="2" charset="2"/>
              <a:buChar char="q"/>
            </a:pPr>
            <a:r>
              <a:rPr lang="en-US" dirty="0"/>
              <a:t>Writing Domain</a:t>
            </a:r>
          </a:p>
          <a:p>
            <a:pPr marL="342900" indent="-342900">
              <a:buFont typeface="Wingdings" panose="05000000000000000000" pitchFamily="2" charset="2"/>
              <a:buChar char="q"/>
            </a:pPr>
            <a:endParaRPr lang="en-US" dirty="0"/>
          </a:p>
          <a:p>
            <a:pPr marL="342900" indent="-342900">
              <a:buFont typeface="Wingdings" panose="05000000000000000000" pitchFamily="2" charset="2"/>
              <a:buChar char="q"/>
            </a:pPr>
            <a:r>
              <a:rPr lang="en-US" dirty="0"/>
              <a:t>Accessibility</a:t>
            </a:r>
          </a:p>
          <a:p>
            <a:pPr marL="342900" indent="-342900">
              <a:buFont typeface="Wingdings" panose="05000000000000000000" pitchFamily="2" charset="2"/>
              <a:buChar char="q"/>
            </a:pPr>
            <a:endParaRPr lang="en-US" dirty="0"/>
          </a:p>
          <a:p>
            <a:pPr marL="342900" indent="-342900">
              <a:buFont typeface="Wingdings" panose="05000000000000000000" pitchFamily="2" charset="2"/>
              <a:buChar char="q"/>
            </a:pPr>
            <a:r>
              <a:rPr lang="en-US" dirty="0"/>
              <a:t>Test Administration </a:t>
            </a:r>
          </a:p>
          <a:p>
            <a:r>
              <a:rPr lang="en-US" dirty="0"/>
              <a:t>	</a:t>
            </a:r>
          </a:p>
        </p:txBody>
      </p:sp>
      <p:pic>
        <p:nvPicPr>
          <p:cNvPr id="8" name="Picture 7" descr="A check mark on the Reading Domain&#10;&#10;Description generated with high confidence">
            <a:extLst>
              <a:ext uri="{FF2B5EF4-FFF2-40B4-BE49-F238E27FC236}">
                <a16:creationId xmlns:a16="http://schemas.microsoft.com/office/drawing/2014/main" id="{70445796-8A11-4305-ACF7-B1493FBCD4CF}"/>
              </a:ext>
              <a:ext uri="{C183D7F6-B498-43B3-948B-1728B52AA6E4}">
                <adec:decorative xmlns:adec="http://schemas.microsoft.com/office/drawing/2017/decorative" val="0"/>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673538" y="1226489"/>
            <a:ext cx="844923" cy="844923"/>
          </a:xfrm>
          <a:prstGeom prst="rect">
            <a:avLst/>
          </a:prstGeom>
        </p:spPr>
      </p:pic>
      <p:sp>
        <p:nvSpPr>
          <p:cNvPr id="4" name="Footer Placeholder 3">
            <a:extLst>
              <a:ext uri="{FF2B5EF4-FFF2-40B4-BE49-F238E27FC236}">
                <a16:creationId xmlns:a16="http://schemas.microsoft.com/office/drawing/2014/main" id="{905635B8-FD52-42EF-8D4B-4F0066002D0C}"/>
              </a:ext>
              <a:ext uri="{C183D7F6-B498-43B3-948B-1728B52AA6E4}">
                <adec:decorative xmlns:adec="http://schemas.microsoft.com/office/drawing/2017/decorative" val="0"/>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F78CE915-40BA-4DFB-8BB6-3E36BC7000D9}"/>
              </a:ext>
              <a:ext uri="{C183D7F6-B498-43B3-948B-1728B52AA6E4}">
                <adec:decorative xmlns:adec="http://schemas.microsoft.com/office/drawing/2017/decorative" val="0"/>
              </a:ext>
            </a:extLst>
          </p:cNvPr>
          <p:cNvSpPr>
            <a:spLocks noGrp="1"/>
          </p:cNvSpPr>
          <p:nvPr>
            <p:ph type="sldNum" sz="quarter" idx="12"/>
          </p:nvPr>
        </p:nvSpPr>
        <p:spPr/>
        <p:txBody>
          <a:bodyPr/>
          <a:lstStyle/>
          <a:p>
            <a:fld id="{0088AB57-2DBE-44A3-AE96-942C49E954BF}" type="slidenum">
              <a:rPr lang="en-US" smtClean="0"/>
              <a:pPr/>
              <a:t>29</a:t>
            </a:fld>
            <a:endParaRPr lang="en-US" dirty="0"/>
          </a:p>
        </p:txBody>
      </p:sp>
    </p:spTree>
    <p:custDataLst>
      <p:tags r:id="rId1"/>
    </p:custDataLst>
    <p:extLst>
      <p:ext uri="{BB962C8B-B14F-4D97-AF65-F5344CB8AC3E}">
        <p14:creationId xmlns:p14="http://schemas.microsoft.com/office/powerpoint/2010/main" val="1401579000"/>
      </p:ext>
    </p:extLst>
  </p:cSld>
  <p:clrMapOvr>
    <a:masterClrMapping/>
  </p:clrMapOvr>
  <mc:AlternateContent xmlns:mc="http://schemas.openxmlformats.org/markup-compatibility/2006" xmlns:p14="http://schemas.microsoft.com/office/powerpoint/2010/main">
    <mc:Choice Requires="p14">
      <p:transition spd="med" p14:dur="700" advClick="0" advTm="15385">
        <p:fade/>
      </p:transition>
    </mc:Choice>
    <mc:Fallback xmlns="">
      <p:transition spd="med" advClick="0" advTm="15385">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A6E63-E265-4B9E-B426-9345CD242442}"/>
              </a:ext>
            </a:extLst>
          </p:cNvPr>
          <p:cNvSpPr>
            <a:spLocks noGrp="1"/>
          </p:cNvSpPr>
          <p:nvPr>
            <p:ph type="title"/>
          </p:nvPr>
        </p:nvSpPr>
        <p:spPr>
          <a:xfrm>
            <a:off x="1755912" y="243951"/>
            <a:ext cx="10178913" cy="710206"/>
          </a:xfrm>
        </p:spPr>
        <p:txBody>
          <a:bodyPr>
            <a:normAutofit/>
          </a:bodyPr>
          <a:lstStyle/>
          <a:p>
            <a:r>
              <a:rPr lang="en-US" dirty="0">
                <a:solidFill>
                  <a:srgbClr val="2F5CAC"/>
                </a:solidFill>
              </a:rPr>
              <a:t>Alternate Proficiency Level Descriptors</a:t>
            </a:r>
          </a:p>
        </p:txBody>
      </p:sp>
      <p:sp>
        <p:nvSpPr>
          <p:cNvPr id="5" name="Content Placeholder 4">
            <a:extLst>
              <a:ext uri="{FF2B5EF4-FFF2-40B4-BE49-F238E27FC236}">
                <a16:creationId xmlns:a16="http://schemas.microsoft.com/office/drawing/2014/main" id="{A02A4115-F823-4383-A544-9472DCDD7B08}"/>
              </a:ext>
            </a:extLst>
          </p:cNvPr>
          <p:cNvSpPr>
            <a:spLocks noGrp="1"/>
          </p:cNvSpPr>
          <p:nvPr>
            <p:ph idx="13"/>
          </p:nvPr>
        </p:nvSpPr>
        <p:spPr>
          <a:xfrm>
            <a:off x="838201" y="1577975"/>
            <a:ext cx="10515599" cy="4703512"/>
          </a:xfrm>
        </p:spPr>
        <p:txBody>
          <a:bodyPr>
            <a:normAutofit/>
          </a:bodyPr>
          <a:lstStyle/>
          <a:p>
            <a:pPr>
              <a:lnSpc>
                <a:spcPts val="3200"/>
              </a:lnSpc>
              <a:spcBef>
                <a:spcPts val="600"/>
              </a:spcBef>
              <a:spcAft>
                <a:spcPts val="600"/>
              </a:spcAft>
            </a:pPr>
            <a:r>
              <a:rPr lang="en-US" sz="2400" dirty="0">
                <a:latin typeface="Open Sans" panose="020B0606030504020204"/>
              </a:rPr>
              <a:t>TELPAS Alternate is a holistic inventory aligned to the </a:t>
            </a:r>
            <a:r>
              <a:rPr lang="en-US" sz="2400" dirty="0">
                <a:latin typeface="Open Sans" panose="020B0606030504020204"/>
                <a:hlinkClick r:id="rId4"/>
              </a:rPr>
              <a:t>Texas English Language Proficiency Standards (ELPS)</a:t>
            </a:r>
            <a:r>
              <a:rPr lang="en-US" sz="2400" dirty="0">
                <a:latin typeface="Open Sans" panose="020B0606030504020204"/>
              </a:rPr>
              <a:t>.</a:t>
            </a:r>
          </a:p>
          <a:p>
            <a:pPr>
              <a:lnSpc>
                <a:spcPts val="3200"/>
              </a:lnSpc>
              <a:spcBef>
                <a:spcPts val="600"/>
              </a:spcBef>
              <a:spcAft>
                <a:spcPts val="600"/>
              </a:spcAft>
            </a:pPr>
            <a:r>
              <a:rPr lang="en-US" sz="2400" dirty="0">
                <a:latin typeface="Open Sans" panose="020B0606030504020204"/>
              </a:rPr>
              <a:t>This inventory is based on </a:t>
            </a:r>
            <a:r>
              <a:rPr lang="en-US" sz="2400" dirty="0">
                <a:latin typeface="Open Sans" panose="020B0606030504020204"/>
                <a:hlinkClick r:id="rId5"/>
              </a:rPr>
              <a:t>alternate Proficiency Level Descriptors (PLDs)</a:t>
            </a:r>
            <a:r>
              <a:rPr lang="en-US" sz="2400" dirty="0">
                <a:latin typeface="Open Sans" panose="020B0606030504020204"/>
              </a:rPr>
              <a:t> that were created to address the specific access needs of English learners with significant cognitive disabilities.</a:t>
            </a:r>
          </a:p>
          <a:p>
            <a:pPr>
              <a:lnSpc>
                <a:spcPts val="3200"/>
              </a:lnSpc>
              <a:spcBef>
                <a:spcPts val="600"/>
              </a:spcBef>
              <a:spcAft>
                <a:spcPts val="600"/>
              </a:spcAft>
              <a:defRPr/>
            </a:pPr>
            <a:r>
              <a:rPr lang="en-US" sz="2400" dirty="0">
                <a:latin typeface="Open Sans" panose="020B0606030504020204"/>
              </a:rPr>
              <a:t>The PLDs can be used to better understand the intent and scope of specific Observable Behaviors.</a:t>
            </a:r>
          </a:p>
          <a:p>
            <a:pPr>
              <a:lnSpc>
                <a:spcPts val="3200"/>
              </a:lnSpc>
              <a:spcBef>
                <a:spcPts val="600"/>
              </a:spcBef>
              <a:spcAft>
                <a:spcPts val="600"/>
              </a:spcAft>
              <a:defRPr/>
            </a:pPr>
            <a:r>
              <a:rPr lang="en-US" sz="2400" dirty="0">
                <a:latin typeface="Open Sans" panose="020B0606030504020204"/>
              </a:rPr>
              <a:t>The PLDs can be used to provide a summary of a student’s general English reading ability after scoring.</a:t>
            </a:r>
          </a:p>
        </p:txBody>
      </p:sp>
      <p:sp>
        <p:nvSpPr>
          <p:cNvPr id="3" name="Footer Placeholder 2">
            <a:extLst>
              <a:ext uri="{FF2B5EF4-FFF2-40B4-BE49-F238E27FC236}">
                <a16:creationId xmlns:a16="http://schemas.microsoft.com/office/drawing/2014/main" id="{243D4134-B5E4-4685-8D81-B6E7CCEFEEB8}"/>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C38408C4-BA4B-4A6C-A2B6-7B37267F1EB4}"/>
              </a:ext>
            </a:extLst>
          </p:cNvPr>
          <p:cNvSpPr>
            <a:spLocks noGrp="1"/>
          </p:cNvSpPr>
          <p:nvPr>
            <p:ph type="sldNum" sz="quarter" idx="12"/>
          </p:nvPr>
        </p:nvSpPr>
        <p:spPr/>
        <p:txBody>
          <a:bodyPr/>
          <a:lstStyle/>
          <a:p>
            <a:fld id="{0088AB57-2DBE-44A3-AE96-942C49E954BF}" type="slidenum">
              <a:rPr lang="en-US" smtClean="0"/>
              <a:t>3</a:t>
            </a:fld>
            <a:endParaRPr lang="en-US" dirty="0"/>
          </a:p>
        </p:txBody>
      </p:sp>
    </p:spTree>
    <p:custDataLst>
      <p:tags r:id="rId1"/>
    </p:custDataLst>
    <p:extLst>
      <p:ext uri="{BB962C8B-B14F-4D97-AF65-F5344CB8AC3E}">
        <p14:creationId xmlns:p14="http://schemas.microsoft.com/office/powerpoint/2010/main" val="3055226844"/>
      </p:ext>
    </p:extLst>
  </p:cSld>
  <p:clrMapOvr>
    <a:masterClrMapping/>
  </p:clrMapOvr>
  <mc:AlternateContent xmlns:mc="http://schemas.openxmlformats.org/markup-compatibility/2006" xmlns:p14="http://schemas.microsoft.com/office/powerpoint/2010/main">
    <mc:Choice Requires="p14">
      <p:transition spd="med" p14:dur="700" advClick="0" advTm="38585">
        <p:fade/>
      </p:transition>
    </mc:Choice>
    <mc:Fallback xmlns="">
      <p:transition spd="med" advClick="0" advTm="38585">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8619D-94B1-43DF-A68D-6BB5E824A6E6}"/>
              </a:ext>
            </a:extLst>
          </p:cNvPr>
          <p:cNvSpPr>
            <a:spLocks noGrp="1"/>
          </p:cNvSpPr>
          <p:nvPr>
            <p:ph type="title"/>
          </p:nvPr>
        </p:nvSpPr>
        <p:spPr/>
        <p:txBody>
          <a:bodyPr/>
          <a:lstStyle/>
          <a:p>
            <a:r>
              <a:rPr lang="en-US" dirty="0">
                <a:solidFill>
                  <a:srgbClr val="2F5CAC"/>
                </a:solidFill>
              </a:rPr>
              <a:t>Contact Information </a:t>
            </a:r>
          </a:p>
        </p:txBody>
      </p:sp>
      <p:sp>
        <p:nvSpPr>
          <p:cNvPr id="5" name="Content Placeholder 4">
            <a:extLst>
              <a:ext uri="{FF2B5EF4-FFF2-40B4-BE49-F238E27FC236}">
                <a16:creationId xmlns:a16="http://schemas.microsoft.com/office/drawing/2014/main" id="{7614AB7B-0DFD-41A3-B177-ECDB3E6158CF}"/>
              </a:ext>
            </a:extLst>
          </p:cNvPr>
          <p:cNvSpPr>
            <a:spLocks noGrp="1"/>
          </p:cNvSpPr>
          <p:nvPr>
            <p:ph sz="quarter" idx="13"/>
          </p:nvPr>
        </p:nvSpPr>
        <p:spPr>
          <a:xfrm>
            <a:off x="423863" y="1687514"/>
            <a:ext cx="11344274" cy="4438965"/>
          </a:xfrm>
        </p:spPr>
        <p:txBody>
          <a:bodyPr>
            <a:normAutofit lnSpcReduction="10000"/>
          </a:bodyPr>
          <a:lstStyle/>
          <a:p>
            <a:pPr algn="ctr"/>
            <a:r>
              <a:rPr lang="en-US" b="1" dirty="0"/>
              <a:t>TEA’s Student Assessment Division </a:t>
            </a:r>
          </a:p>
          <a:p>
            <a:pPr algn="ctr"/>
            <a:r>
              <a:rPr lang="en-US" dirty="0"/>
              <a:t>512-463-9536</a:t>
            </a:r>
          </a:p>
          <a:p>
            <a:pPr algn="ctr"/>
            <a:endParaRPr lang="en-US" dirty="0"/>
          </a:p>
          <a:p>
            <a:pPr algn="ctr"/>
            <a:r>
              <a:rPr lang="en-US" b="1" dirty="0"/>
              <a:t>Help Desk </a:t>
            </a: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30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a:hlinkClick r:id="rId4"/>
              </a:rPr>
              <a:t>Helpdesk.tea.texas.gov</a:t>
            </a:r>
            <a:endParaRPr kumimoji="0" lang="en-US" sz="30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a:endParaRPr>
          </a:p>
          <a:p>
            <a:pPr marL="0" marR="0" lvl="0" indent="0" algn="ctr" defTabSz="914400" rtl="0" eaLnBrk="1" fontAlgn="auto" latinLnBrk="0" hangingPunct="1">
              <a:lnSpc>
                <a:spcPct val="90000"/>
              </a:lnSpc>
              <a:spcBef>
                <a:spcPts val="1000"/>
              </a:spcBef>
              <a:spcAft>
                <a:spcPts val="0"/>
              </a:spcAft>
              <a:buClrTx/>
              <a:buSzTx/>
              <a:buFontTx/>
              <a:buNone/>
              <a:tabLst/>
              <a:defRPr/>
            </a:pPr>
            <a:endParaRPr kumimoji="0" lang="en-US" sz="3000" i="0" u="none" strike="noStrike" kern="1200" cap="none" spc="0" normalizeH="0" baseline="0" noProof="0" dirty="0">
              <a:ln>
                <a:noFill/>
              </a:ln>
              <a:solidFill>
                <a:prstClr val="black"/>
              </a:solidFill>
              <a:effectLst/>
              <a:uLnTx/>
              <a:uFillTx/>
              <a:latin typeface="Open Sans" panose="020B0606030504020204"/>
              <a:ea typeface="Calibri" panose="020F0502020204030204" pitchFamily="34" charset="0"/>
              <a:cs typeface="Calibri" panose="020F0502020204030204" pitchFamily="34" charset="0"/>
            </a:endParaRPr>
          </a:p>
          <a:p>
            <a:pPr algn="ctr" rtl="0" fontAlgn="base"/>
            <a:r>
              <a:rPr lang="en-US" b="1" i="0" u="none" strike="noStrike" dirty="0">
                <a:solidFill>
                  <a:srgbClr val="000000"/>
                </a:solidFill>
                <a:effectLst/>
                <a:latin typeface="Open Sans" panose="020B0606030504020204" pitchFamily="34" charset="0"/>
              </a:rPr>
              <a:t>Texas Testing Support</a:t>
            </a:r>
            <a:r>
              <a:rPr lang="en-US" b="0" i="0" dirty="0">
                <a:solidFill>
                  <a:srgbClr val="000000"/>
                </a:solidFill>
                <a:effectLst/>
                <a:latin typeface="Open Sans" panose="020B0606030504020204" pitchFamily="34" charset="0"/>
              </a:rPr>
              <a:t>​</a:t>
            </a:r>
            <a:endParaRPr lang="en-US" b="0" i="0" dirty="0">
              <a:solidFill>
                <a:srgbClr val="000000"/>
              </a:solidFill>
              <a:effectLst/>
              <a:latin typeface="Segoe UI" panose="020B0502040204020203" pitchFamily="34" charset="0"/>
            </a:endParaRPr>
          </a:p>
          <a:p>
            <a:pPr algn="ctr" rtl="0" fontAlgn="base"/>
            <a:r>
              <a:rPr lang="en-US" b="0" i="0" u="none" strike="noStrike" dirty="0">
                <a:solidFill>
                  <a:srgbClr val="000000"/>
                </a:solidFill>
                <a:effectLst/>
                <a:latin typeface="Calibri" panose="020F0502020204030204" pitchFamily="34" charset="0"/>
              </a:rPr>
              <a:t>833-601-8821</a:t>
            </a: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ctr" rtl="0" fontAlgn="base"/>
            <a:r>
              <a:rPr lang="en-US" b="1" i="0" u="sng" strike="noStrike" dirty="0">
                <a:solidFill>
                  <a:srgbClr val="0563C1"/>
                </a:solidFill>
                <a:effectLst/>
                <a:latin typeface="Open Sans Light" panose="020B0306030504020204" pitchFamily="34" charset="0"/>
                <a:hlinkClick r:id="rId5"/>
              </a:rPr>
              <a:t>TexasTestingSupport@cambiumassessment.com</a:t>
            </a:r>
            <a:endParaRPr lang="en-US" b="0" i="0" dirty="0">
              <a:solidFill>
                <a:srgbClr val="000000"/>
              </a:solidFill>
              <a:effectLst/>
              <a:latin typeface="Segoe UI" panose="020B0502040204020203" pitchFamily="34" charset="0"/>
            </a:endParaRPr>
          </a:p>
          <a:p>
            <a:pPr algn="ctr"/>
            <a:endParaRPr lang="en-US" u="sng" dirty="0"/>
          </a:p>
        </p:txBody>
      </p:sp>
      <p:sp>
        <p:nvSpPr>
          <p:cNvPr id="3" name="Footer Placeholder 2">
            <a:extLst>
              <a:ext uri="{FF2B5EF4-FFF2-40B4-BE49-F238E27FC236}">
                <a16:creationId xmlns:a16="http://schemas.microsoft.com/office/drawing/2014/main" id="{462264A2-77DF-461E-9A74-A2F3C2BE91A8}"/>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82722711-2C19-4BDB-B152-AA8A7FCDBA31}"/>
              </a:ext>
            </a:extLst>
          </p:cNvPr>
          <p:cNvSpPr>
            <a:spLocks noGrp="1"/>
          </p:cNvSpPr>
          <p:nvPr>
            <p:ph type="sldNum" sz="quarter" idx="12"/>
          </p:nvPr>
        </p:nvSpPr>
        <p:spPr/>
        <p:txBody>
          <a:bodyPr/>
          <a:lstStyle/>
          <a:p>
            <a:fld id="{0088AB57-2DBE-44A3-AE96-942C49E954BF}" type="slidenum">
              <a:rPr lang="en-US" smtClean="0"/>
              <a:pPr/>
              <a:t>30</a:t>
            </a:fld>
            <a:endParaRPr lang="en-US" dirty="0"/>
          </a:p>
        </p:txBody>
      </p:sp>
    </p:spTree>
    <p:custDataLst>
      <p:tags r:id="rId1"/>
    </p:custDataLst>
    <p:extLst>
      <p:ext uri="{BB962C8B-B14F-4D97-AF65-F5344CB8AC3E}">
        <p14:creationId xmlns:p14="http://schemas.microsoft.com/office/powerpoint/2010/main" val="139484929"/>
      </p:ext>
    </p:extLst>
  </p:cSld>
  <p:clrMapOvr>
    <a:masterClrMapping/>
  </p:clrMapOvr>
  <mc:AlternateContent xmlns:mc="http://schemas.openxmlformats.org/markup-compatibility/2006" xmlns:p14="http://schemas.microsoft.com/office/powerpoint/2010/main">
    <mc:Choice Requires="p14">
      <p:transition spd="med" p14:dur="700" advClick="0" advTm="22596">
        <p:fade/>
      </p:transition>
    </mc:Choice>
    <mc:Fallback xmlns="">
      <p:transition spd="med" advClick="0" advTm="22596">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Disclaimer</a:t>
            </a:r>
          </a:p>
        </p:txBody>
      </p:sp>
      <p:sp>
        <p:nvSpPr>
          <p:cNvPr id="3" name="Content Placeholder 2"/>
          <p:cNvSpPr>
            <a:spLocks noGrp="1"/>
          </p:cNvSpPr>
          <p:nvPr>
            <p:ph sz="quarter" idx="13"/>
          </p:nvPr>
        </p:nvSpPr>
        <p:spPr>
          <a:xfrm>
            <a:off x="959223" y="1687514"/>
            <a:ext cx="10246659" cy="4446585"/>
          </a:xfrm>
        </p:spPr>
        <p:txBody>
          <a:bodyPr>
            <a:normAutofit lnSpcReduction="10000"/>
          </a:bodyPr>
          <a:lstStyle/>
          <a:p>
            <a:pPr>
              <a:lnSpc>
                <a:spcPct val="100000"/>
              </a:lnSpc>
              <a:spcBef>
                <a:spcPts val="600"/>
              </a:spcBef>
              <a:spcAft>
                <a:spcPts val="600"/>
              </a:spcAft>
            </a:pPr>
            <a:r>
              <a:rPr lang="en-US" sz="2400" dirty="0">
                <a:solidFill>
                  <a:srgbClr val="0D6CB9"/>
                </a:solidFill>
              </a:rPr>
              <a:t>These slides have been prepared by the Student Assessment Division of the Texas Education Agency. You are encouraged to use them for local training.</a:t>
            </a:r>
          </a:p>
          <a:p>
            <a:pPr>
              <a:lnSpc>
                <a:spcPct val="100000"/>
              </a:lnSpc>
              <a:spcBef>
                <a:spcPts val="600"/>
              </a:spcBef>
              <a:spcAft>
                <a:spcPts val="600"/>
              </a:spcAft>
            </a:pPr>
            <a:endParaRPr lang="en-US" sz="2400" dirty="0">
              <a:solidFill>
                <a:srgbClr val="0D6CB9"/>
              </a:solidFill>
            </a:endParaRPr>
          </a:p>
          <a:p>
            <a:pPr>
              <a:lnSpc>
                <a:spcPct val="100000"/>
              </a:lnSpc>
              <a:spcBef>
                <a:spcPts val="600"/>
              </a:spcBef>
              <a:spcAft>
                <a:spcPts val="600"/>
              </a:spcAft>
            </a:pPr>
            <a:r>
              <a:rPr lang="en-US" sz="2400" dirty="0">
                <a:solidFill>
                  <a:srgbClr val="0D6CB9"/>
                </a:solidFill>
              </a:rPr>
              <a:t>If any of the slides are changed for local use, please hide or remove any TEA logos, headers, or footers. (You may need to edit the Master slide.) In addition, you must remove the photographs. Only TEA has parental permission to use these photographs for training purposes. </a:t>
            </a:r>
          </a:p>
          <a:p>
            <a:pPr>
              <a:lnSpc>
                <a:spcPct val="100000"/>
              </a:lnSpc>
              <a:spcBef>
                <a:spcPts val="600"/>
              </a:spcBef>
              <a:spcAft>
                <a:spcPts val="600"/>
              </a:spcAft>
            </a:pPr>
            <a:endParaRPr lang="en-US" sz="2400" dirty="0">
              <a:solidFill>
                <a:srgbClr val="0D6CB9"/>
              </a:solidFill>
            </a:endParaRPr>
          </a:p>
          <a:p>
            <a:pPr>
              <a:lnSpc>
                <a:spcPct val="100000"/>
              </a:lnSpc>
              <a:spcBef>
                <a:spcPts val="600"/>
              </a:spcBef>
              <a:spcAft>
                <a:spcPts val="600"/>
              </a:spcAft>
            </a:pPr>
            <a:r>
              <a:rPr lang="en-US" sz="2400" dirty="0">
                <a:solidFill>
                  <a:srgbClr val="0D6CB9"/>
                </a:solidFill>
              </a:rPr>
              <a:t>This training is not intended to replace any materials or additional information on the TEA website.</a:t>
            </a:r>
          </a:p>
        </p:txBody>
      </p:sp>
      <p:sp>
        <p:nvSpPr>
          <p:cNvPr id="4" name="Footer Placeholder 3">
            <a:extLst>
              <a:ext uri="{FF2B5EF4-FFF2-40B4-BE49-F238E27FC236}">
                <a16:creationId xmlns:a16="http://schemas.microsoft.com/office/drawing/2014/main" id="{905635B8-FD52-42EF-8D4B-4F0066002D0C}"/>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F78CE915-40BA-4DFB-8BB6-3E36BC7000D9}"/>
              </a:ext>
            </a:extLst>
          </p:cNvPr>
          <p:cNvSpPr>
            <a:spLocks noGrp="1"/>
          </p:cNvSpPr>
          <p:nvPr>
            <p:ph type="sldNum" sz="quarter" idx="12"/>
          </p:nvPr>
        </p:nvSpPr>
        <p:spPr/>
        <p:txBody>
          <a:bodyPr/>
          <a:lstStyle/>
          <a:p>
            <a:fld id="{0088AB57-2DBE-44A3-AE96-942C49E954BF}" type="slidenum">
              <a:rPr lang="en-US" smtClean="0"/>
              <a:pPr/>
              <a:t>31</a:t>
            </a:fld>
            <a:endParaRPr lang="en-US" dirty="0"/>
          </a:p>
        </p:txBody>
      </p:sp>
    </p:spTree>
    <p:custDataLst>
      <p:tags r:id="rId1"/>
    </p:custDataLst>
    <p:extLst>
      <p:ext uri="{BB962C8B-B14F-4D97-AF65-F5344CB8AC3E}">
        <p14:creationId xmlns:p14="http://schemas.microsoft.com/office/powerpoint/2010/main" val="2042025103"/>
      </p:ext>
    </p:extLst>
  </p:cSld>
  <p:clrMapOvr>
    <a:masterClrMapping/>
  </p:clrMapOvr>
  <mc:AlternateContent xmlns:mc="http://schemas.openxmlformats.org/markup-compatibility/2006" xmlns:p14="http://schemas.microsoft.com/office/powerpoint/2010/main">
    <mc:Choice Requires="p14">
      <p:transition spd="med" p14:dur="700" advClick="0" advTm="32313">
        <p:fade/>
      </p:transition>
    </mc:Choice>
    <mc:Fallback xmlns="">
      <p:transition spd="med" advClick="0" advTm="32313">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755912" y="174501"/>
            <a:ext cx="10012225" cy="710206"/>
          </a:xfrm>
        </p:spPr>
        <p:txBody>
          <a:bodyPr>
            <a:normAutofit fontScale="90000"/>
          </a:bodyPr>
          <a:lstStyle/>
          <a:p>
            <a:r>
              <a:rPr lang="en-US" dirty="0">
                <a:solidFill>
                  <a:srgbClr val="2F5CAC"/>
                </a:solidFill>
              </a:rPr>
              <a:t>Alternate Proficiency Level Descriptors: Reading</a:t>
            </a:r>
          </a:p>
        </p:txBody>
      </p:sp>
      <p:pic>
        <p:nvPicPr>
          <p:cNvPr id="8" name="Picture 7" descr="Image of the TELPAS Alternate Proficiency Level Descriptors for Reading; an accessible version of this document can be found on the TELPAS Alternate webpage of the TEA website&#10;https://tea.texas.gov/student.assessment/telpasalt/#Alt" title="TELPAS Alternate PLDs">
            <a:extLst>
              <a:ext uri="{FF2B5EF4-FFF2-40B4-BE49-F238E27FC236}">
                <a16:creationId xmlns:a16="http://schemas.microsoft.com/office/drawing/2014/main" id="{A0321610-C6EF-43EC-BBB4-5B106CE13F96}"/>
              </a:ext>
            </a:extLst>
          </p:cNvPr>
          <p:cNvPicPr/>
          <p:nvPr/>
        </p:nvPicPr>
        <p:blipFill rotWithShape="1">
          <a:blip r:embed="rId4"/>
          <a:srcRect t="9827"/>
          <a:stretch/>
        </p:blipFill>
        <p:spPr bwMode="auto">
          <a:xfrm>
            <a:off x="1989438" y="1141055"/>
            <a:ext cx="8983362" cy="5349982"/>
          </a:xfrm>
          <a:prstGeom prst="rect">
            <a:avLst/>
          </a:prstGeom>
          <a:ln>
            <a:noFill/>
          </a:ln>
          <a:extLst>
            <a:ext uri="{53640926-AAD7-44D8-BBD7-CCE9431645EC}">
              <a14:shadowObscured xmlns:a14="http://schemas.microsoft.com/office/drawing/2010/main"/>
            </a:ext>
          </a:extLst>
        </p:spPr>
      </p:pic>
      <p:sp>
        <p:nvSpPr>
          <p:cNvPr id="2" name="Footer Placeholder 1">
            <a:extLst>
              <a:ext uri="{FF2B5EF4-FFF2-40B4-BE49-F238E27FC236}">
                <a16:creationId xmlns:a16="http://schemas.microsoft.com/office/drawing/2014/main" id="{8D265C63-005E-4FAA-9BA7-1B97F6AC4CA5}"/>
              </a:ext>
            </a:extLst>
          </p:cNvPr>
          <p:cNvSpPr>
            <a:spLocks noGrp="1"/>
          </p:cNvSpPr>
          <p:nvPr>
            <p:ph type="ftr" sz="quarter" idx="11"/>
          </p:nvPr>
        </p:nvSpPr>
        <p:spPr/>
        <p:txBody>
          <a:bodyPr/>
          <a:lstStyle/>
          <a:p>
            <a:r>
              <a:rPr lang="en-US" dirty="0"/>
              <a:t>Student Assessment Division</a:t>
            </a:r>
          </a:p>
        </p:txBody>
      </p:sp>
      <p:sp>
        <p:nvSpPr>
          <p:cNvPr id="3" name="Slide Number Placeholder 2">
            <a:extLst>
              <a:ext uri="{FF2B5EF4-FFF2-40B4-BE49-F238E27FC236}">
                <a16:creationId xmlns:a16="http://schemas.microsoft.com/office/drawing/2014/main" id="{F77C3289-A088-43A8-8739-EE13BE8F31D2}"/>
              </a:ext>
            </a:extLst>
          </p:cNvPr>
          <p:cNvSpPr>
            <a:spLocks noGrp="1"/>
          </p:cNvSpPr>
          <p:nvPr>
            <p:ph type="sldNum" sz="quarter" idx="12"/>
          </p:nvPr>
        </p:nvSpPr>
        <p:spPr/>
        <p:txBody>
          <a:bodyPr/>
          <a:lstStyle/>
          <a:p>
            <a:fld id="{0088AB57-2DBE-44A3-AE96-942C49E954BF}" type="slidenum">
              <a:rPr lang="en-US" smtClean="0"/>
              <a:pPr/>
              <a:t>4</a:t>
            </a:fld>
            <a:endParaRPr lang="en-US" dirty="0"/>
          </a:p>
        </p:txBody>
      </p:sp>
    </p:spTree>
    <p:custDataLst>
      <p:tags r:id="rId1"/>
    </p:custDataLst>
    <p:extLst>
      <p:ext uri="{BB962C8B-B14F-4D97-AF65-F5344CB8AC3E}">
        <p14:creationId xmlns:p14="http://schemas.microsoft.com/office/powerpoint/2010/main" val="2333982733"/>
      </p:ext>
    </p:extLst>
  </p:cSld>
  <p:clrMapOvr>
    <a:masterClrMapping/>
  </p:clrMapOvr>
  <mc:AlternateContent xmlns:mc="http://schemas.openxmlformats.org/markup-compatibility/2006" xmlns:p14="http://schemas.microsoft.com/office/powerpoint/2010/main">
    <mc:Choice Requires="p14">
      <p:transition spd="med" p14:dur="700" advClick="0" advTm="44483">
        <p:fade/>
      </p:transition>
    </mc:Choice>
    <mc:Fallback xmlns="">
      <p:transition spd="med" advClick="0" advTm="44483">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F5CAC"/>
                </a:solidFill>
              </a:rPr>
              <a:t>What are Observable Behaviors?</a:t>
            </a:r>
          </a:p>
        </p:txBody>
      </p:sp>
      <p:sp>
        <p:nvSpPr>
          <p:cNvPr id="3" name="Content Placeholder 2"/>
          <p:cNvSpPr>
            <a:spLocks noGrp="1"/>
          </p:cNvSpPr>
          <p:nvPr>
            <p:ph idx="13"/>
          </p:nvPr>
        </p:nvSpPr>
        <p:spPr>
          <a:xfrm>
            <a:off x="201483" y="1335223"/>
            <a:ext cx="11797990" cy="3094373"/>
          </a:xfrm>
        </p:spPr>
        <p:txBody>
          <a:bodyPr>
            <a:normAutofit fontScale="92500"/>
          </a:bodyPr>
          <a:lstStyle/>
          <a:p>
            <a:pPr>
              <a:lnSpc>
                <a:spcPts val="2400"/>
              </a:lnSpc>
              <a:spcBef>
                <a:spcPts val="400"/>
              </a:spcBef>
              <a:spcAft>
                <a:spcPts val="400"/>
              </a:spcAft>
            </a:pPr>
            <a:r>
              <a:rPr lang="en-US" altLang="en-US" sz="2000" dirty="0">
                <a:latin typeface="Open Sans"/>
              </a:rPr>
              <a:t>In TELPAS Alternate, the Observable Behaviors are like questions the test administrator answers about a student. Each Observable Behavior measures one skill that is aligned to the ELPS. The skill can be found on the left under the number of the Observable Behavior. The boxes contain descriptions of characteristics that students learning English are likely to demonstrate over time. The descriptors show the progression of second language acquisition from one proficiency level to the next and are aligned to the TELPAS Alternate PLDs.</a:t>
            </a:r>
          </a:p>
          <a:p>
            <a:pPr>
              <a:lnSpc>
                <a:spcPts val="2400"/>
              </a:lnSpc>
              <a:spcBef>
                <a:spcPts val="400"/>
              </a:spcBef>
              <a:spcAft>
                <a:spcPts val="400"/>
              </a:spcAft>
            </a:pPr>
            <a:r>
              <a:rPr lang="en-US" altLang="en-US" sz="2000" dirty="0">
                <a:latin typeface="Open Sans"/>
              </a:rPr>
              <a:t>A “notes version” of the Observable Behaviors can be found on TEA’s </a:t>
            </a:r>
            <a:r>
              <a:rPr lang="en-US" altLang="en-US" sz="2000" dirty="0">
                <a:latin typeface="Open Sans"/>
                <a:hlinkClick r:id="rId4"/>
              </a:rPr>
              <a:t>TELPAS Alternate Resources</a:t>
            </a:r>
            <a:r>
              <a:rPr lang="en-US" altLang="en-US" sz="2000" dirty="0">
                <a:latin typeface="Open Sans"/>
              </a:rPr>
              <a:t> webpage. It is available so that educators can become familiar with the Observable Behaviors and practice using them during the school year. </a:t>
            </a:r>
          </a:p>
        </p:txBody>
      </p:sp>
      <p:pic>
        <p:nvPicPr>
          <p:cNvPr id="7" name="Picture 6" descr="Image of Observable Behavior R2; an accessible version of this document is available on the TELPAS Alternate webpage of the TEA website&#10;https://tea.texas.gov/student.assessment/telpasalt/#Alt" title="Observable Behavio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429597"/>
            <a:ext cx="11750084" cy="2025877"/>
          </a:xfrm>
          <a:prstGeom prst="rect">
            <a:avLst/>
          </a:prstGeom>
        </p:spPr>
      </p:pic>
      <p:sp>
        <p:nvSpPr>
          <p:cNvPr id="5" name="Footer Placeholder 4">
            <a:extLst>
              <a:ext uri="{FF2B5EF4-FFF2-40B4-BE49-F238E27FC236}">
                <a16:creationId xmlns:a16="http://schemas.microsoft.com/office/drawing/2014/main" id="{9B304E37-136D-467B-AB00-94BC10E0AD90}"/>
              </a:ext>
            </a:extLst>
          </p:cNvPr>
          <p:cNvSpPr>
            <a:spLocks noGrp="1"/>
          </p:cNvSpPr>
          <p:nvPr>
            <p:ph type="ftr" sz="quarter" idx="11"/>
          </p:nvPr>
        </p:nvSpPr>
        <p:spPr/>
        <p:txBody>
          <a:bodyPr/>
          <a:lstStyle/>
          <a:p>
            <a:r>
              <a:rPr lang="en-US" dirty="0"/>
              <a:t>Student Assessment Division</a:t>
            </a:r>
          </a:p>
        </p:txBody>
      </p:sp>
      <p:sp>
        <p:nvSpPr>
          <p:cNvPr id="6" name="Slide Number Placeholder 5">
            <a:extLst>
              <a:ext uri="{FF2B5EF4-FFF2-40B4-BE49-F238E27FC236}">
                <a16:creationId xmlns:a16="http://schemas.microsoft.com/office/drawing/2014/main" id="{7AFC0106-DF22-4E99-A235-C426C1954F85}"/>
              </a:ext>
            </a:extLst>
          </p:cNvPr>
          <p:cNvSpPr>
            <a:spLocks noGrp="1"/>
          </p:cNvSpPr>
          <p:nvPr>
            <p:ph type="sldNum" sz="quarter" idx="12"/>
          </p:nvPr>
        </p:nvSpPr>
        <p:spPr/>
        <p:txBody>
          <a:bodyPr/>
          <a:lstStyle/>
          <a:p>
            <a:fld id="{0088AB57-2DBE-44A3-AE96-942C49E954BF}" type="slidenum">
              <a:rPr lang="en-US" smtClean="0"/>
              <a:t>5</a:t>
            </a:fld>
            <a:endParaRPr lang="en-US" dirty="0"/>
          </a:p>
        </p:txBody>
      </p:sp>
    </p:spTree>
    <p:custDataLst>
      <p:tags r:id="rId1"/>
    </p:custDataLst>
    <p:extLst>
      <p:ext uri="{BB962C8B-B14F-4D97-AF65-F5344CB8AC3E}">
        <p14:creationId xmlns:p14="http://schemas.microsoft.com/office/powerpoint/2010/main" val="3723394352"/>
      </p:ext>
    </p:extLst>
  </p:cSld>
  <p:clrMapOvr>
    <a:masterClrMapping/>
  </p:clrMapOvr>
  <mc:AlternateContent xmlns:mc="http://schemas.openxmlformats.org/markup-compatibility/2006" xmlns:p14="http://schemas.microsoft.com/office/powerpoint/2010/main">
    <mc:Choice Requires="p14">
      <p:transition spd="med" p14:dur="700" advClick="0" advTm="56294">
        <p:fade/>
      </p:transition>
    </mc:Choice>
    <mc:Fallback xmlns="">
      <p:transition spd="med" advClick="0" advTm="56294">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Observable Behaviors and the Glossary</a:t>
            </a:r>
          </a:p>
        </p:txBody>
      </p:sp>
      <p:pic>
        <p:nvPicPr>
          <p:cNvPr id="5" name="Picture 4" descr="Image of Observable Behavior R5; an accessible version of this document is available on the TELPAS Alternate webpage of the TEA website&#10;https://tea.texas.gov/student.assessment/telpasalt/#Alt" title="Observable Behavio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652" y="1255682"/>
            <a:ext cx="9500450" cy="2004922"/>
          </a:xfrm>
          <a:prstGeom prst="rect">
            <a:avLst/>
          </a:prstGeom>
        </p:spPr>
      </p:pic>
      <p:sp>
        <p:nvSpPr>
          <p:cNvPr id="10" name="Content Placeholder 9">
            <a:extLst>
              <a:ext uri="{FF2B5EF4-FFF2-40B4-BE49-F238E27FC236}">
                <a16:creationId xmlns:a16="http://schemas.microsoft.com/office/drawing/2014/main" id="{130DF47A-CC26-C649-8D4E-30CDBEEF2F95}"/>
              </a:ext>
            </a:extLst>
          </p:cNvPr>
          <p:cNvSpPr>
            <a:spLocks noGrp="1"/>
          </p:cNvSpPr>
          <p:nvPr>
            <p:ph idx="13"/>
          </p:nvPr>
        </p:nvSpPr>
        <p:spPr>
          <a:xfrm>
            <a:off x="203400" y="3429481"/>
            <a:ext cx="3709308" cy="3016211"/>
          </a:xfrm>
        </p:spPr>
        <p:txBody>
          <a:bodyPr>
            <a:normAutofit/>
          </a:bodyPr>
          <a:lstStyle/>
          <a:p>
            <a:pPr marL="0" indent="0">
              <a:lnSpc>
                <a:spcPts val="2300"/>
              </a:lnSpc>
              <a:buNone/>
            </a:pPr>
            <a:r>
              <a:rPr lang="en-US" sz="1900" dirty="0">
                <a:latin typeface="Open Sans"/>
              </a:rPr>
              <a:t>You may discover vocabulary in the Observable Behaviors that might be used in a way that differs from common classroom usage. The TELPAS Alternate Test Administrator Manual includes a glossary with terms specific to this assessment that may assist you. </a:t>
            </a:r>
          </a:p>
        </p:txBody>
      </p:sp>
      <p:pic>
        <p:nvPicPr>
          <p:cNvPr id="6" name="Picture 5" descr="Image of a single entry from the TELPAS Alternate glossay showing the definition of &quot;cloze&quot;; an accessible version of the glossary can be found in the TELPAS Alternate Test Administrator Manual at https://tea.texas.gov/student.assessment/telpasalt/#Alt" title="glossary entry"/>
          <p:cNvPicPr>
            <a:picLocks noChangeAspect="1"/>
          </p:cNvPicPr>
          <p:nvPr/>
        </p:nvPicPr>
        <p:blipFill>
          <a:blip r:embed="rId5"/>
          <a:stretch>
            <a:fillRect/>
          </a:stretch>
        </p:blipFill>
        <p:spPr>
          <a:xfrm>
            <a:off x="4038600" y="3562129"/>
            <a:ext cx="7950000" cy="1707295"/>
          </a:xfrm>
          <a:prstGeom prst="rect">
            <a:avLst/>
          </a:prstGeom>
        </p:spPr>
      </p:pic>
      <p:sp>
        <p:nvSpPr>
          <p:cNvPr id="3" name="Footer Placeholder 2">
            <a:extLst>
              <a:ext uri="{FF2B5EF4-FFF2-40B4-BE49-F238E27FC236}">
                <a16:creationId xmlns:a16="http://schemas.microsoft.com/office/drawing/2014/main" id="{C75F0390-9056-4D1B-A85A-D2234ADE3CB2}"/>
              </a:ext>
            </a:extLst>
          </p:cNvPr>
          <p:cNvSpPr>
            <a:spLocks noGrp="1"/>
          </p:cNvSpPr>
          <p:nvPr>
            <p:ph type="ftr" sz="quarter" idx="11"/>
          </p:nvPr>
        </p:nvSpPr>
        <p:spPr/>
        <p:txBody>
          <a:bodyPr/>
          <a:lstStyle/>
          <a:p>
            <a:r>
              <a:rPr lang="en-US" dirty="0"/>
              <a:t>Student Assessment Division</a:t>
            </a:r>
          </a:p>
        </p:txBody>
      </p:sp>
      <p:sp>
        <p:nvSpPr>
          <p:cNvPr id="4" name="Slide Number Placeholder 3">
            <a:extLst>
              <a:ext uri="{FF2B5EF4-FFF2-40B4-BE49-F238E27FC236}">
                <a16:creationId xmlns:a16="http://schemas.microsoft.com/office/drawing/2014/main" id="{081451CC-7522-4FAF-A91F-03CB10764463}"/>
              </a:ext>
            </a:extLst>
          </p:cNvPr>
          <p:cNvSpPr>
            <a:spLocks noGrp="1"/>
          </p:cNvSpPr>
          <p:nvPr>
            <p:ph type="sldNum" sz="quarter" idx="12"/>
          </p:nvPr>
        </p:nvSpPr>
        <p:spPr/>
        <p:txBody>
          <a:bodyPr/>
          <a:lstStyle/>
          <a:p>
            <a:fld id="{0088AB57-2DBE-44A3-AE96-942C49E954BF}" type="slidenum">
              <a:rPr lang="en-US" smtClean="0"/>
              <a:pPr/>
              <a:t>6</a:t>
            </a:fld>
            <a:endParaRPr lang="en-US" dirty="0"/>
          </a:p>
        </p:txBody>
      </p:sp>
    </p:spTree>
    <p:custDataLst>
      <p:tags r:id="rId1"/>
    </p:custDataLst>
    <p:extLst>
      <p:ext uri="{BB962C8B-B14F-4D97-AF65-F5344CB8AC3E}">
        <p14:creationId xmlns:p14="http://schemas.microsoft.com/office/powerpoint/2010/main" val="3233012393"/>
      </p:ext>
    </p:extLst>
  </p:cSld>
  <p:clrMapOvr>
    <a:masterClrMapping/>
  </p:clrMapOvr>
  <mc:AlternateContent xmlns:mc="http://schemas.openxmlformats.org/markup-compatibility/2006" xmlns:p14="http://schemas.microsoft.com/office/powerpoint/2010/main">
    <mc:Choice Requires="p14">
      <p:transition spd="med" p14:dur="700" advClick="0" advTm="32733">
        <p:fade/>
      </p:transition>
    </mc:Choice>
    <mc:Fallback xmlns="">
      <p:transition spd="med" advClick="0" advTm="32733">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2F5CAC"/>
                </a:solidFill>
              </a:rPr>
              <a:t>Observable Behaviors with Classroom Examples</a:t>
            </a:r>
          </a:p>
        </p:txBody>
      </p:sp>
      <p:sp>
        <p:nvSpPr>
          <p:cNvPr id="3" name="Content Placeholder 2"/>
          <p:cNvSpPr>
            <a:spLocks noGrp="1"/>
          </p:cNvSpPr>
          <p:nvPr>
            <p:ph idx="13"/>
          </p:nvPr>
        </p:nvSpPr>
        <p:spPr>
          <a:xfrm>
            <a:off x="114632" y="1706360"/>
            <a:ext cx="3686092" cy="4302459"/>
          </a:xfrm>
        </p:spPr>
        <p:txBody>
          <a:bodyPr>
            <a:normAutofit fontScale="92500"/>
          </a:bodyPr>
          <a:lstStyle/>
          <a:p>
            <a:pPr>
              <a:lnSpc>
                <a:spcPts val="2300"/>
              </a:lnSpc>
              <a:spcAft>
                <a:spcPts val="600"/>
              </a:spcAft>
            </a:pPr>
            <a:r>
              <a:rPr lang="en-US" sz="2000" dirty="0">
                <a:latin typeface="Open Sans"/>
              </a:rPr>
              <a:t>Texas teachers developed classroom examples to help test administrators better understand the descriptions of student performance for each Observable Behavior.</a:t>
            </a:r>
          </a:p>
          <a:p>
            <a:pPr>
              <a:lnSpc>
                <a:spcPts val="2300"/>
              </a:lnSpc>
            </a:pPr>
            <a:r>
              <a:rPr lang="en-US" sz="2000" dirty="0">
                <a:latin typeface="Open Sans"/>
              </a:rPr>
              <a:t>Elementary and secondary examples describe </a:t>
            </a:r>
            <a:r>
              <a:rPr lang="en-US" sz="2000" i="1" dirty="0">
                <a:latin typeface="Open Sans"/>
              </a:rPr>
              <a:t>one</a:t>
            </a:r>
            <a:r>
              <a:rPr lang="en-US" sz="2000" dirty="0">
                <a:latin typeface="Open Sans"/>
              </a:rPr>
              <a:t> way that students could demonstrate each skill across the five levels of proficiency.</a:t>
            </a:r>
          </a:p>
        </p:txBody>
      </p:sp>
      <p:pic>
        <p:nvPicPr>
          <p:cNvPr id="7" name="Picture 6" descr="Image of the Observable Behavior and classroom examples for R4; an accessible version of the Observable Behaviors and classroom examples is available on the TELPAS Alternate page of the TEA website at https://tea.texas.gov/student.assessment/telpasalt/#Alt&#10;" title="Observable Behavior R4 with examples"/>
          <p:cNvPicPr>
            <a:picLocks noChangeAspect="1"/>
          </p:cNvPicPr>
          <p:nvPr/>
        </p:nvPicPr>
        <p:blipFill>
          <a:blip r:embed="rId4"/>
          <a:stretch>
            <a:fillRect/>
          </a:stretch>
        </p:blipFill>
        <p:spPr>
          <a:xfrm>
            <a:off x="3720400" y="1582846"/>
            <a:ext cx="8356967" cy="4460054"/>
          </a:xfrm>
          <a:prstGeom prst="rect">
            <a:avLst/>
          </a:prstGeom>
        </p:spPr>
      </p:pic>
      <p:sp>
        <p:nvSpPr>
          <p:cNvPr id="17" name="Text Placeholder 16">
            <a:extLst>
              <a:ext uri="{FF2B5EF4-FFF2-40B4-BE49-F238E27FC236}">
                <a16:creationId xmlns:a16="http://schemas.microsoft.com/office/drawing/2014/main" id="{5234E64E-6C18-7643-A0BC-723C53CBF5C3}"/>
              </a:ext>
            </a:extLst>
          </p:cNvPr>
          <p:cNvSpPr>
            <a:spLocks noGrp="1"/>
          </p:cNvSpPr>
          <p:nvPr>
            <p:ph type="body" sz="quarter" idx="14"/>
          </p:nvPr>
        </p:nvSpPr>
        <p:spPr>
          <a:xfrm>
            <a:off x="806396" y="6186488"/>
            <a:ext cx="10866120" cy="261937"/>
          </a:xfrm>
        </p:spPr>
        <p:txBody>
          <a:bodyPr/>
          <a:lstStyle/>
          <a:p>
            <a:r>
              <a:rPr lang="en-US" sz="1200" dirty="0">
                <a:latin typeface="Open Sans" panose="020B0606030504020204" pitchFamily="34" charset="0"/>
                <a:ea typeface="Open Sans" panose="020B0606030504020204" pitchFamily="34" charset="0"/>
                <a:cs typeface="Open Sans" panose="020B0606030504020204" pitchFamily="34" charset="0"/>
              </a:rPr>
              <a:t>An accessible version of the Observable Behaviors and classroom examples can be found at  </a:t>
            </a:r>
            <a:r>
              <a:rPr lang="en-US" sz="1200" dirty="0">
                <a:latin typeface="Open Sans" panose="020B0606030504020204" pitchFamily="34" charset="0"/>
                <a:ea typeface="Open Sans" panose="020B0606030504020204" pitchFamily="34" charset="0"/>
                <a:cs typeface="Open Sans" panose="020B0606030504020204" pitchFamily="34" charset="0"/>
                <a:hlinkClick r:id="rId5"/>
              </a:rPr>
              <a:t>https://tea.texas.gov/student.assessment/telpasalt/#Alt</a:t>
            </a:r>
            <a:endParaRPr lang="en-US" sz="1200" dirty="0">
              <a:latin typeface="Open Sans" panose="020B0606030504020204" pitchFamily="34" charset="0"/>
              <a:ea typeface="Open Sans" panose="020B0606030504020204" pitchFamily="34" charset="0"/>
              <a:cs typeface="Open Sans" panose="020B0606030504020204" pitchFamily="34" charset="0"/>
            </a:endParaRPr>
          </a:p>
          <a:p>
            <a:endParaRPr lang="en-US" sz="1200" dirty="0"/>
          </a:p>
        </p:txBody>
      </p:sp>
      <p:sp>
        <p:nvSpPr>
          <p:cNvPr id="4" name="Footer Placeholder 3">
            <a:extLst>
              <a:ext uri="{FF2B5EF4-FFF2-40B4-BE49-F238E27FC236}">
                <a16:creationId xmlns:a16="http://schemas.microsoft.com/office/drawing/2014/main" id="{0352F546-E13A-49A9-9BBB-31E82844DDBD}"/>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FFA29844-58F5-4E0B-83E3-F2761B472249}"/>
              </a:ext>
            </a:extLst>
          </p:cNvPr>
          <p:cNvSpPr>
            <a:spLocks noGrp="1"/>
          </p:cNvSpPr>
          <p:nvPr>
            <p:ph type="sldNum" sz="quarter" idx="12"/>
          </p:nvPr>
        </p:nvSpPr>
        <p:spPr/>
        <p:txBody>
          <a:bodyPr/>
          <a:lstStyle/>
          <a:p>
            <a:fld id="{0088AB57-2DBE-44A3-AE96-942C49E954BF}" type="slidenum">
              <a:rPr lang="en-US" smtClean="0"/>
              <a:t>7</a:t>
            </a:fld>
            <a:endParaRPr lang="en-US" dirty="0"/>
          </a:p>
        </p:txBody>
      </p:sp>
    </p:spTree>
    <p:custDataLst>
      <p:tags r:id="rId1"/>
    </p:custDataLst>
    <p:extLst>
      <p:ext uri="{BB962C8B-B14F-4D97-AF65-F5344CB8AC3E}">
        <p14:creationId xmlns:p14="http://schemas.microsoft.com/office/powerpoint/2010/main" val="637112202"/>
      </p:ext>
    </p:extLst>
  </p:cSld>
  <p:clrMapOvr>
    <a:masterClrMapping/>
  </p:clrMapOvr>
  <mc:AlternateContent xmlns:mc="http://schemas.openxmlformats.org/markup-compatibility/2006" xmlns:p14="http://schemas.microsoft.com/office/powerpoint/2010/main">
    <mc:Choice Requires="p14">
      <p:transition spd="med" p14:dur="700" advClick="0" advTm="50156">
        <p:fade/>
      </p:transition>
    </mc:Choice>
    <mc:Fallback xmlns="">
      <p:transition spd="med" advClick="0" advTm="50156">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2474" y="349515"/>
            <a:ext cx="7036981" cy="710206"/>
          </a:xfrm>
        </p:spPr>
        <p:txBody>
          <a:bodyPr>
            <a:normAutofit/>
          </a:bodyPr>
          <a:lstStyle/>
          <a:p>
            <a:pPr algn="ctr"/>
            <a:r>
              <a:rPr lang="en-US" dirty="0">
                <a:solidFill>
                  <a:srgbClr val="2F5CAC"/>
                </a:solidFill>
              </a:rPr>
              <a:t>Using the Classroom Examples</a:t>
            </a:r>
          </a:p>
        </p:txBody>
      </p:sp>
      <p:sp>
        <p:nvSpPr>
          <p:cNvPr id="3" name="Content Placeholder 2"/>
          <p:cNvSpPr>
            <a:spLocks noGrp="1"/>
          </p:cNvSpPr>
          <p:nvPr>
            <p:ph idx="13"/>
          </p:nvPr>
        </p:nvSpPr>
        <p:spPr>
          <a:xfrm>
            <a:off x="683012" y="1463040"/>
            <a:ext cx="10825976" cy="4879394"/>
          </a:xfrm>
        </p:spPr>
        <p:txBody>
          <a:bodyPr>
            <a:normAutofit/>
          </a:bodyPr>
          <a:lstStyle/>
          <a:p>
            <a:pPr>
              <a:lnSpc>
                <a:spcPts val="3000"/>
              </a:lnSpc>
              <a:spcBef>
                <a:spcPts val="600"/>
              </a:spcBef>
              <a:spcAft>
                <a:spcPts val="600"/>
              </a:spcAft>
            </a:pPr>
            <a:r>
              <a:rPr lang="en-US" sz="2700" dirty="0">
                <a:latin typeface="Open Sans"/>
              </a:rPr>
              <a:t>The purpose of each example is to illustrate how a student </a:t>
            </a:r>
            <a:r>
              <a:rPr lang="en-US" sz="2700" i="1" dirty="0">
                <a:latin typeface="Open Sans"/>
              </a:rPr>
              <a:t>could</a:t>
            </a:r>
            <a:r>
              <a:rPr lang="en-US" sz="2700" dirty="0">
                <a:latin typeface="Open Sans"/>
              </a:rPr>
              <a:t> demonstrate the skill at each proficiency level.</a:t>
            </a:r>
          </a:p>
          <a:p>
            <a:pPr>
              <a:lnSpc>
                <a:spcPts val="3000"/>
              </a:lnSpc>
              <a:spcBef>
                <a:spcPts val="600"/>
              </a:spcBef>
              <a:spcAft>
                <a:spcPts val="600"/>
              </a:spcAft>
            </a:pPr>
            <a:r>
              <a:rPr lang="en-US" sz="2700" dirty="0">
                <a:latin typeface="Open Sans"/>
              </a:rPr>
              <a:t>There are many other classroom activities that could be used as examples for the Observable Behaviors.</a:t>
            </a:r>
            <a:endParaRPr lang="en-US" sz="2700" b="0" dirty="0">
              <a:latin typeface="Open Sans"/>
            </a:endParaRPr>
          </a:p>
          <a:p>
            <a:pPr>
              <a:lnSpc>
                <a:spcPts val="3000"/>
              </a:lnSpc>
              <a:spcBef>
                <a:spcPts val="600"/>
              </a:spcBef>
              <a:spcAft>
                <a:spcPts val="600"/>
              </a:spcAft>
            </a:pPr>
            <a:r>
              <a:rPr lang="en-US" sz="2700" dirty="0">
                <a:latin typeface="Open Sans"/>
              </a:rPr>
              <a:t>These examples are not intended to be used as test questions or performance tasks for teachers to replicate, although using them for this purpose is acceptable if needed. </a:t>
            </a:r>
          </a:p>
          <a:p>
            <a:pPr>
              <a:lnSpc>
                <a:spcPts val="3000"/>
              </a:lnSpc>
              <a:spcBef>
                <a:spcPts val="600"/>
              </a:spcBef>
              <a:spcAft>
                <a:spcPts val="600"/>
              </a:spcAft>
            </a:pPr>
            <a:r>
              <a:rPr lang="en-US" sz="2700" dirty="0">
                <a:latin typeface="Open Sans"/>
              </a:rPr>
              <a:t>Teachers are encouraged to use their own activities in the regular classroom setting when determining a student’s ability to understand and use English.</a:t>
            </a:r>
          </a:p>
        </p:txBody>
      </p:sp>
      <p:sp>
        <p:nvSpPr>
          <p:cNvPr id="4" name="Footer Placeholder 3">
            <a:extLst>
              <a:ext uri="{FF2B5EF4-FFF2-40B4-BE49-F238E27FC236}">
                <a16:creationId xmlns:a16="http://schemas.microsoft.com/office/drawing/2014/main" id="{82AF361A-1022-4294-963B-DB7E48219A1E}"/>
              </a:ext>
            </a:extLst>
          </p:cNvPr>
          <p:cNvSpPr>
            <a:spLocks noGrp="1"/>
          </p:cNvSpPr>
          <p:nvPr>
            <p:ph type="ftr" sz="quarter" idx="11"/>
          </p:nvPr>
        </p:nvSpPr>
        <p:spPr/>
        <p:txBody>
          <a:bodyPr/>
          <a:lstStyle/>
          <a:p>
            <a:r>
              <a:rPr lang="en-US" dirty="0"/>
              <a:t>Student Assessment Division</a:t>
            </a:r>
          </a:p>
        </p:txBody>
      </p:sp>
      <p:sp>
        <p:nvSpPr>
          <p:cNvPr id="5" name="Slide Number Placeholder 4">
            <a:extLst>
              <a:ext uri="{FF2B5EF4-FFF2-40B4-BE49-F238E27FC236}">
                <a16:creationId xmlns:a16="http://schemas.microsoft.com/office/drawing/2014/main" id="{8AD6A575-ED88-4ED1-95B6-AB980FC364D1}"/>
              </a:ext>
            </a:extLst>
          </p:cNvPr>
          <p:cNvSpPr>
            <a:spLocks noGrp="1"/>
          </p:cNvSpPr>
          <p:nvPr>
            <p:ph type="sldNum" sz="quarter" idx="12"/>
          </p:nvPr>
        </p:nvSpPr>
        <p:spPr/>
        <p:txBody>
          <a:bodyPr/>
          <a:lstStyle/>
          <a:p>
            <a:fld id="{0088AB57-2DBE-44A3-AE96-942C49E954BF}" type="slidenum">
              <a:rPr lang="en-US" smtClean="0"/>
              <a:t>8</a:t>
            </a:fld>
            <a:endParaRPr lang="en-US" dirty="0"/>
          </a:p>
        </p:txBody>
      </p:sp>
    </p:spTree>
    <p:custDataLst>
      <p:tags r:id="rId1"/>
    </p:custDataLst>
    <p:extLst>
      <p:ext uri="{BB962C8B-B14F-4D97-AF65-F5344CB8AC3E}">
        <p14:creationId xmlns:p14="http://schemas.microsoft.com/office/powerpoint/2010/main" val="284390482"/>
      </p:ext>
    </p:extLst>
  </p:cSld>
  <p:clrMapOvr>
    <a:masterClrMapping/>
  </p:clrMapOvr>
  <mc:AlternateContent xmlns:mc="http://schemas.openxmlformats.org/markup-compatibility/2006" xmlns:p14="http://schemas.microsoft.com/office/powerpoint/2010/main">
    <mc:Choice Requires="p14">
      <p:transition spd="med" p14:dur="700" advClick="0" advTm="42109">
        <p:fade/>
      </p:transition>
    </mc:Choice>
    <mc:Fallback xmlns="">
      <p:transition spd="med" advClick="0" advTm="42109">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70167" y="136525"/>
            <a:ext cx="10300771" cy="914400"/>
          </a:xfrm>
        </p:spPr>
        <p:txBody>
          <a:bodyPr>
            <a:noAutofit/>
          </a:bodyPr>
          <a:lstStyle/>
          <a:p>
            <a:pPr>
              <a:defRPr/>
            </a:pPr>
            <a:r>
              <a:rPr lang="en-US" sz="3400" dirty="0">
                <a:solidFill>
                  <a:srgbClr val="2F5CAC"/>
                </a:solidFill>
              </a:rPr>
              <a:t>Observable Behavior R1. Understanding Letter-Sound Relationships with Classroom Examples</a:t>
            </a:r>
          </a:p>
        </p:txBody>
      </p:sp>
      <p:pic>
        <p:nvPicPr>
          <p:cNvPr id="2" name="Picture 1" descr="Image of Observable Behavior R1; an accessible version of the Observable Behaviors is available on the TELPAS Alternate webpage of the TEA website at&#10;https://tea.texas.gov/student.assessment/telpasalt/#Alt" title="Observable Behavior"/>
          <p:cNvPicPr>
            <a:picLocks noChangeAspect="1"/>
          </p:cNvPicPr>
          <p:nvPr/>
        </p:nvPicPr>
        <p:blipFill>
          <a:blip r:embed="rId4"/>
          <a:stretch>
            <a:fillRect/>
          </a:stretch>
        </p:blipFill>
        <p:spPr>
          <a:xfrm>
            <a:off x="2460360" y="1295897"/>
            <a:ext cx="9058275" cy="1952625"/>
          </a:xfrm>
          <a:prstGeom prst="rect">
            <a:avLst/>
          </a:prstGeom>
        </p:spPr>
      </p:pic>
      <p:graphicFrame>
        <p:nvGraphicFramePr>
          <p:cNvPr id="7" name="Table 6" descr="Image of classroom example R1; an accessible version of the classroom examples is available on the TELPAS Alternate webpage of the TEA website at&#10;https://tea.texas.gov/student.assessment/telpasalt/#Alt" title="Classroom example"/>
          <p:cNvGraphicFramePr>
            <a:graphicFrameLocks noGrp="1"/>
          </p:cNvGraphicFramePr>
          <p:nvPr>
            <p:extLst>
              <p:ext uri="{D42A27DB-BD31-4B8C-83A1-F6EECF244321}">
                <p14:modId xmlns:p14="http://schemas.microsoft.com/office/powerpoint/2010/main" val="2388182100"/>
              </p:ext>
            </p:extLst>
          </p:nvPr>
        </p:nvGraphicFramePr>
        <p:xfrm>
          <a:off x="1645112" y="3270373"/>
          <a:ext cx="9790396" cy="2579363"/>
        </p:xfrm>
        <a:graphic>
          <a:graphicData uri="http://schemas.openxmlformats.org/drawingml/2006/table">
            <a:tbl>
              <a:tblPr firstRow="1" bandRow="1">
                <a:tableStyleId>{D7AC3CCA-C797-4891-BE02-D94E43425B78}</a:tableStyleId>
              </a:tblPr>
              <a:tblGrid>
                <a:gridCol w="1272938">
                  <a:extLst>
                    <a:ext uri="{9D8B030D-6E8A-4147-A177-3AD203B41FA5}">
                      <a16:colId xmlns:a16="http://schemas.microsoft.com/office/drawing/2014/main" val="20000"/>
                    </a:ext>
                  </a:extLst>
                </a:gridCol>
                <a:gridCol w="1720051">
                  <a:extLst>
                    <a:ext uri="{9D8B030D-6E8A-4147-A177-3AD203B41FA5}">
                      <a16:colId xmlns:a16="http://schemas.microsoft.com/office/drawing/2014/main" val="20001"/>
                    </a:ext>
                  </a:extLst>
                </a:gridCol>
                <a:gridCol w="1707615">
                  <a:extLst>
                    <a:ext uri="{9D8B030D-6E8A-4147-A177-3AD203B41FA5}">
                      <a16:colId xmlns:a16="http://schemas.microsoft.com/office/drawing/2014/main" val="20002"/>
                    </a:ext>
                  </a:extLst>
                </a:gridCol>
                <a:gridCol w="1696597">
                  <a:extLst>
                    <a:ext uri="{9D8B030D-6E8A-4147-A177-3AD203B41FA5}">
                      <a16:colId xmlns:a16="http://schemas.microsoft.com/office/drawing/2014/main" val="20003"/>
                    </a:ext>
                  </a:extLst>
                </a:gridCol>
                <a:gridCol w="1740665">
                  <a:extLst>
                    <a:ext uri="{9D8B030D-6E8A-4147-A177-3AD203B41FA5}">
                      <a16:colId xmlns:a16="http://schemas.microsoft.com/office/drawing/2014/main" val="20004"/>
                    </a:ext>
                  </a:extLst>
                </a:gridCol>
                <a:gridCol w="1652530">
                  <a:extLst>
                    <a:ext uri="{9D8B030D-6E8A-4147-A177-3AD203B41FA5}">
                      <a16:colId xmlns:a16="http://schemas.microsoft.com/office/drawing/2014/main" val="20005"/>
                    </a:ext>
                  </a:extLst>
                </a:gridCol>
              </a:tblGrid>
              <a:tr h="1378525">
                <a:tc>
                  <a:txBody>
                    <a:bodyPr/>
                    <a:lstStyle/>
                    <a:p>
                      <a:r>
                        <a:rPr lang="en-US" dirty="0"/>
                        <a:t>Elementary</a:t>
                      </a:r>
                    </a:p>
                  </a:txBody>
                  <a:tcPr>
                    <a:solidFill>
                      <a:schemeClr val="bg1"/>
                    </a:solidFill>
                  </a:tcPr>
                </a:tc>
                <a:tc>
                  <a:txBody>
                    <a:bodyPr/>
                    <a:lstStyle/>
                    <a:p>
                      <a:pPr marL="0" algn="l" defTabSz="914400" rtl="0" eaLnBrk="1" fontAlgn="t" latinLnBrk="0" hangingPunct="1">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Student shows no response when teacher matches the letter </a:t>
                      </a:r>
                      <a:r>
                        <a:rPr lang="en-US" sz="1100" b="0" i="1" u="none" strike="noStrike" kern="1200" dirty="0">
                          <a:solidFill>
                            <a:srgbClr val="000000"/>
                          </a:solidFill>
                          <a:effectLst/>
                          <a:latin typeface="Arial" panose="020B0604020202020204" pitchFamily="34" charset="0"/>
                          <a:ea typeface="+mn-ea"/>
                          <a:cs typeface="Arial" panose="020B0604020202020204" pitchFamily="34" charset="0"/>
                        </a:rPr>
                        <a:t>c</a:t>
                      </a: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 to the word/picture card “cat.”</a:t>
                      </a:r>
                    </a:p>
                    <a:p>
                      <a:pPr marL="0" algn="l" defTabSz="914400" rtl="0" eaLnBrk="1" fontAlgn="t" latinLnBrk="0" hangingPunct="1">
                        <a:spcBef>
                          <a:spcPts val="0"/>
                        </a:spcBef>
                        <a:spcAft>
                          <a:spcPts val="0"/>
                        </a:spcAft>
                      </a:pPr>
                      <a:endParaRPr lang="en-US" sz="1100" b="0"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76200" marR="76200" marT="76200" marB="76200">
                    <a:solidFill>
                      <a:schemeClr val="bg1"/>
                    </a:solidFill>
                  </a:tcPr>
                </a:tc>
                <a:tc>
                  <a:txBody>
                    <a:bodyPr/>
                    <a:lstStyle/>
                    <a:p>
                      <a:pPr rtl="0" fontAlgn="t">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After teacher modeling, student selects two cards that begin with the same letter. </a:t>
                      </a:r>
                    </a:p>
                  </a:txBody>
                  <a:tcPr marL="76200" marR="76200" marT="76200" marB="76200">
                    <a:solidFill>
                      <a:schemeClr val="bg1"/>
                    </a:solidFill>
                  </a:tcPr>
                </a:tc>
                <a:tc>
                  <a:txBody>
                    <a:bodyPr/>
                    <a:lstStyle/>
                    <a:p>
                      <a:pPr rtl="0" fontAlgn="t">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Teacher shows student a ball and asks “What sound does this start with?” Student indicates the sound for </a:t>
                      </a:r>
                      <a:r>
                        <a:rPr lang="en-US" sz="1100" b="0" i="1" u="none" strike="noStrike" kern="1200" dirty="0">
                          <a:solidFill>
                            <a:srgbClr val="000000"/>
                          </a:solidFill>
                          <a:effectLst/>
                          <a:latin typeface="Arial" panose="020B0604020202020204" pitchFamily="34" charset="0"/>
                          <a:ea typeface="+mn-ea"/>
                          <a:cs typeface="Arial" panose="020B0604020202020204" pitchFamily="34" charset="0"/>
                        </a:rPr>
                        <a:t>b</a:t>
                      </a: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a:t>
                      </a:r>
                    </a:p>
                  </a:txBody>
                  <a:tcPr marL="76200" marR="76200" marT="76200" marB="76200">
                    <a:solidFill>
                      <a:schemeClr val="bg1"/>
                    </a:solidFill>
                  </a:tcPr>
                </a:tc>
                <a:tc>
                  <a:txBody>
                    <a:bodyPr/>
                    <a:lstStyle/>
                    <a:p>
                      <a:pPr rtl="0" fontAlgn="t">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Teacher shows student word/picture cards for “green” and “grape.” Teacher asks what sound the words on the card make. Student indicates </a:t>
                      </a:r>
                      <a:r>
                        <a:rPr lang="en-US" sz="1100" b="0" i="1" u="none" strike="noStrike" kern="1200" dirty="0">
                          <a:solidFill>
                            <a:srgbClr val="000000"/>
                          </a:solidFill>
                          <a:effectLst/>
                          <a:latin typeface="Arial" panose="020B0604020202020204" pitchFamily="34" charset="0"/>
                          <a:ea typeface="+mn-ea"/>
                          <a:cs typeface="Arial" panose="020B0604020202020204" pitchFamily="34" charset="0"/>
                        </a:rPr>
                        <a:t>gr</a:t>
                      </a: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a:t>
                      </a:r>
                    </a:p>
                  </a:txBody>
                  <a:tcPr marL="76200" marR="76200" marT="76200" marB="76200">
                    <a:solidFill>
                      <a:schemeClr val="bg1"/>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Teacher shows student word/picture cards for “shop” and “shoe.” Teacher asks what sound the words on the card make. Student indicates </a:t>
                      </a:r>
                      <a:r>
                        <a:rPr lang="en-US" sz="1100" b="0" i="1" u="none" strike="noStrike" kern="1200" dirty="0">
                          <a:solidFill>
                            <a:srgbClr val="000000"/>
                          </a:solidFill>
                          <a:effectLst/>
                          <a:latin typeface="Arial" panose="020B0604020202020204" pitchFamily="34" charset="0"/>
                          <a:ea typeface="+mn-ea"/>
                          <a:cs typeface="Arial" panose="020B0604020202020204" pitchFamily="34" charset="0"/>
                        </a:rPr>
                        <a:t>sh</a:t>
                      </a: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a:t>
                      </a:r>
                    </a:p>
                  </a:txBody>
                  <a:tcPr marL="76200" marR="76200" marT="76200" marB="76200">
                    <a:solidFill>
                      <a:schemeClr val="bg1"/>
                    </a:solidFill>
                  </a:tcPr>
                </a:tc>
                <a:extLst>
                  <a:ext uri="{0D108BD9-81ED-4DB2-BD59-A6C34878D82A}">
                    <a16:rowId xmlns:a16="http://schemas.microsoft.com/office/drawing/2014/main" val="10000"/>
                  </a:ext>
                </a:extLst>
              </a:tr>
              <a:tr h="1200838">
                <a:tc>
                  <a:txBody>
                    <a:bodyPr/>
                    <a:lstStyle/>
                    <a:p>
                      <a:r>
                        <a:rPr lang="en-US" b="1" dirty="0"/>
                        <a:t>Secondary</a:t>
                      </a:r>
                    </a:p>
                  </a:txBody>
                  <a:tcPr>
                    <a:solidFill>
                      <a:schemeClr val="bg1"/>
                    </a:solidFill>
                  </a:tcPr>
                </a:tc>
                <a:tc>
                  <a:txBody>
                    <a:bodyPr/>
                    <a:lstStyle/>
                    <a:p>
                      <a:pPr rtl="0" fontAlgn="t">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Student attends to the teacher matching the letter </a:t>
                      </a:r>
                      <a:r>
                        <a:rPr lang="en-US" sz="1100" b="0" i="1" u="none" strike="noStrike" kern="1200" dirty="0">
                          <a:solidFill>
                            <a:srgbClr val="000000"/>
                          </a:solidFill>
                          <a:effectLst/>
                          <a:latin typeface="Arial" panose="020B0604020202020204" pitchFamily="34" charset="0"/>
                          <a:ea typeface="+mn-ea"/>
                          <a:cs typeface="Arial" panose="020B0604020202020204" pitchFamily="34" charset="0"/>
                        </a:rPr>
                        <a:t>b </a:t>
                      </a: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to the word “broccoli” on a shopping list.</a:t>
                      </a:r>
                    </a:p>
                  </a:txBody>
                  <a:tcPr marL="76200" marR="76200" marT="76200" marB="76200">
                    <a:solidFill>
                      <a:schemeClr val="bg1"/>
                    </a:solidFill>
                  </a:tcPr>
                </a:tc>
                <a:tc>
                  <a:txBody>
                    <a:bodyPr/>
                    <a:lstStyle/>
                    <a:p>
                      <a:pPr rtl="0" fontAlgn="t">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Given an item on the shopping list, student locates other items on the list beginning with the same sound.</a:t>
                      </a:r>
                    </a:p>
                  </a:txBody>
                  <a:tcPr marL="76200" marR="76200" marT="76200" marB="76200">
                    <a:solidFill>
                      <a:schemeClr val="bg1"/>
                    </a:solidFill>
                  </a:tcPr>
                </a:tc>
                <a:tc>
                  <a:txBody>
                    <a:bodyPr/>
                    <a:lstStyle/>
                    <a:p>
                      <a:pPr rtl="0" fontAlgn="t">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Provided with a picture or object from a shopping list, student produces the initial letter sound.</a:t>
                      </a:r>
                    </a:p>
                  </a:txBody>
                  <a:tcPr marL="76200" marR="76200" marT="76200" marB="76200">
                    <a:solidFill>
                      <a:schemeClr val="bg1"/>
                    </a:solidFill>
                  </a:tcPr>
                </a:tc>
                <a:tc>
                  <a:txBody>
                    <a:bodyPr/>
                    <a:lstStyle/>
                    <a:p>
                      <a:pPr rtl="0" fontAlgn="t">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Provided with a shopping list picture or object beginning with a consonant blend, student produces the initial consonant blend sound.</a:t>
                      </a:r>
                    </a:p>
                  </a:txBody>
                  <a:tcPr marL="76200" marR="76200" marT="76200" marB="76200">
                    <a:solidFill>
                      <a:schemeClr val="bg1"/>
                    </a:solidFill>
                  </a:tcPr>
                </a:tc>
                <a:tc>
                  <a:txBody>
                    <a:bodyPr/>
                    <a:lstStyle/>
                    <a:p>
                      <a:pPr rtl="0" fontAlgn="t">
                        <a:spcBef>
                          <a:spcPts val="0"/>
                        </a:spcBef>
                        <a:spcAft>
                          <a:spcPts val="0"/>
                        </a:spcAft>
                      </a:pPr>
                      <a:r>
                        <a:rPr lang="en-US" sz="1100" b="0" i="0" u="none" strike="noStrike" kern="1200" dirty="0">
                          <a:solidFill>
                            <a:srgbClr val="000000"/>
                          </a:solidFill>
                          <a:effectLst/>
                          <a:latin typeface="Arial" panose="020B0604020202020204" pitchFamily="34" charset="0"/>
                          <a:ea typeface="+mn-ea"/>
                          <a:cs typeface="Arial" panose="020B0604020202020204" pitchFamily="34" charset="0"/>
                        </a:rPr>
                        <a:t>Provided with a shopping list picture or object beginning with a digraph, student produces the initial diagraph sound.</a:t>
                      </a:r>
                    </a:p>
                  </a:txBody>
                  <a:tcPr marL="76200" marR="76200" marT="76200" marB="76200">
                    <a:solidFill>
                      <a:schemeClr val="bg1"/>
                    </a:solidFill>
                  </a:tcPr>
                </a:tc>
                <a:extLst>
                  <a:ext uri="{0D108BD9-81ED-4DB2-BD59-A6C34878D82A}">
                    <a16:rowId xmlns:a16="http://schemas.microsoft.com/office/drawing/2014/main" val="10001"/>
                  </a:ext>
                </a:extLst>
              </a:tr>
            </a:tbl>
          </a:graphicData>
        </a:graphic>
      </p:graphicFrame>
      <p:sp>
        <p:nvSpPr>
          <p:cNvPr id="8" name="Footer Placeholder 2">
            <a:extLst>
              <a:ext uri="{FF2B5EF4-FFF2-40B4-BE49-F238E27FC236}">
                <a16:creationId xmlns:a16="http://schemas.microsoft.com/office/drawing/2014/main" id="{243D4134-B5E4-4685-8D81-B6E7CCEFEEB8}"/>
              </a:ext>
            </a:extLst>
          </p:cNvPr>
          <p:cNvSpPr>
            <a:spLocks noGrp="1"/>
          </p:cNvSpPr>
          <p:nvPr>
            <p:ph type="ftr" sz="quarter" idx="11"/>
          </p:nvPr>
        </p:nvSpPr>
        <p:spPr>
          <a:xfrm>
            <a:off x="4038600" y="6529137"/>
            <a:ext cx="4114800" cy="192338"/>
          </a:xfrm>
        </p:spPr>
        <p:txBody>
          <a:bodyPr/>
          <a:lstStyle/>
          <a:p>
            <a:r>
              <a:rPr lang="en-US" dirty="0"/>
              <a:t>Student Assessment Division</a:t>
            </a:r>
          </a:p>
        </p:txBody>
      </p:sp>
      <p:sp>
        <p:nvSpPr>
          <p:cNvPr id="6" name="Slide Number Placeholder 3"/>
          <p:cNvSpPr>
            <a:spLocks noGrp="1"/>
          </p:cNvSpPr>
          <p:nvPr>
            <p:ph type="sldNum" sz="quarter" idx="12"/>
          </p:nvPr>
        </p:nvSpPr>
        <p:spPr>
          <a:xfrm>
            <a:off x="8692308" y="6529137"/>
            <a:ext cx="2743200" cy="192338"/>
          </a:xfrm>
        </p:spPr>
        <p:txBody>
          <a:bodyPr/>
          <a:lstStyle/>
          <a:p>
            <a:pPr>
              <a:defRPr/>
            </a:pPr>
            <a:fld id="{A48C7297-81B2-4ACD-8710-A20718F7D03B}" type="slidenum">
              <a:rPr lang="en-US" altLang="en-US">
                <a:solidFill>
                  <a:schemeClr val="bg1"/>
                </a:solidFill>
                <a:latin typeface="+mj-lt"/>
              </a:rPr>
              <a:pPr>
                <a:defRPr/>
              </a:pPr>
              <a:t>9</a:t>
            </a:fld>
            <a:endParaRPr lang="en-US" altLang="en-US" dirty="0">
              <a:solidFill>
                <a:schemeClr val="bg1"/>
              </a:solidFill>
              <a:latin typeface="+mj-lt"/>
            </a:endParaRPr>
          </a:p>
        </p:txBody>
      </p:sp>
    </p:spTree>
    <p:custDataLst>
      <p:tags r:id="rId1"/>
    </p:custDataLst>
    <p:extLst>
      <p:ext uri="{BB962C8B-B14F-4D97-AF65-F5344CB8AC3E}">
        <p14:creationId xmlns:p14="http://schemas.microsoft.com/office/powerpoint/2010/main" val="2383387920"/>
      </p:ext>
    </p:extLst>
  </p:cSld>
  <p:clrMapOvr>
    <a:masterClrMapping/>
  </p:clrMapOvr>
  <mc:AlternateContent xmlns:mc="http://schemas.openxmlformats.org/markup-compatibility/2006" xmlns:p14="http://schemas.microsoft.com/office/powerpoint/2010/main">
    <mc:Choice Requires="p14">
      <p:transition spd="med" p14:dur="700" advClick="0" advTm="44572">
        <p:fade/>
      </p:transition>
    </mc:Choice>
    <mc:Fallback xmlns="">
      <p:transition spd="med" advClick="0" advTm="44572">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UUID" val="{6AC38801-CF45-4A21-8459-62619EB51243}"/>
  <p:tag name="ISPRING_RESOURCE_FOLDER" val="C:\Users\marimi\Desktop\Texas\2021-2022 Texas\TELPAS Alternate 2022\TELPAS Alt Reading\2022_telpasalternatereadingdomain_final script\"/>
  <p:tag name="ISPRING_PRESENTATION_PATH" val="C:\Users\marimi\Desktop\Texas\2021-2022 Texas\TELPAS Alternate 2022\TELPAS Alt Reading\2022_telpasalternatereadingdomain_final script.pptx"/>
  <p:tag name="ISPRING_PROJECT_VERSION" val="9.3"/>
  <p:tag name="ISPRING_PROJECT_FOLDER_UPDATED" val="1"/>
  <p:tag name="ISPRING_SCREEN_RECS_UPDATED" val="C:\Users\marimi\Desktop\Texas\2021-2022 Texas\TELPAS Alternate 2022\TELPAS Alt Reading\2022_telpasalternatereadingdomain_final script\"/>
  <p:tag name="ISPRING_PRESENTER_PHOTO_0" val="jpg|/9j/4AAQSkZJRgABAgEAkACQAAD/4gxYSUNDX1BST0ZJTEUAAQEAAAxITGlubwIQAABtbnRyUkdC&#10;IFhZWiAHzgACAAkABgAxAABhY3NwTVNGVAAAAABJRUMgc1JHQgAAAAAAAAAAAAAAAAAA9tYAAQAA&#10;AADTLUhQICAAAAAAAAAAAAAAAAAAAAAAAAAAAAAAAAAAAAAAAAAAAAAAAAAAAAAAAAAAAAAAABFj&#10;cHJ0AAABUAAAADNkZXNjAAABhAAAAGx3dHB0AAAB8AAAABRia3B0AAACBAAAABRyWFlaAAACGAAA&#10;ABRnWFlaAAACLAAAABRiWFlaAAACQAAAABRkbW5kAAACVAAAAHBkbWRkAAACxAAAAIh2dWVkAAAD&#10;TAAAAIZ2aWV3AAAD1AAAACRsdW1pAAAD+AAAABRtZWFzAAAEDAAAACR0ZWNoAAAEMAAAAAxyVFJD&#10;AAAEPAAACAxnVFJDAAAEPAAACAxiVFJDAAAEPAAACAx0ZXh0AAAAAENvcHlyaWdodCAoYykgMTk5&#10;OCBIZXdsZXR0LVBhY2thcmQgQ29tcGFueQAAZGVzYwAAAAAAAAASc1JHQiBJRUM2MTk2Ni0yLjEA&#10;AAAAAAAAAAAAABJzUkdCIElFQzYxOTY2LTIuMQAAAAAAAAAAAAAAAAAAAAAAAAAAAAAAAAAAAAAA&#10;AAAAAAAAAAAAAAAAAAAAAAAAAAAAWFlaIAAAAAAAAPNRAAEAAAABFsxYWVogAAAAAAAAAAAAAAAA&#10;AAAAAFhZWiAAAAAAAABvogAAOPUAAAOQWFlaIAAAAAAAAGKZAAC3hQAAGNpYWVogAAAAAAAAJKAA&#10;AA+EAAC2z2Rlc2MAAAAAAAAAFklFQyBodHRwOi8vd3d3LmllYy5jaAAAAAAAAAAAAAAAFklFQyBo&#10;dHRwOi8vd3d3LmllYy5jaAAAAAAAAAAAAAAAAAAAAAAAAAAAAAAAAAAAAAAAAAAAAAAAAAAAAAAA&#10;AAAAAABkZXNjAAAAAAAAAC5JRUMgNjE5NjYtMi4xIERlZmF1bHQgUkdCIGNvbG91ciBzcGFjZSAt&#10;IHNSR0IAAAAAAAAAAAAAAC5JRUMgNjE5NjYtMi4xIERlZmF1bHQgUkdCIGNvbG91ciBzcGFjZSAt&#10;IHNSR0IAAAAAAAAAAAAAAAAAAAAAAAAAAAAAZGVzYwAAAAAAAAAsUmVmZXJlbmNlIFZpZXdpbmcg&#10;Q29uZGl0aW9uIGluIElFQzYxOTY2LTIuMQAAAAAAAAAAAAAALFJlZmVyZW5jZSBWaWV3aW5nIENv&#10;bmRpdGlvbiBpbiBJRUM2MTk2Ni0yLjEAAAAAAAAAAAAAAAAAAAAAAAAAAAAAAAAAAHZpZXcAAAAA&#10;ABOk/gAUXy4AEM8UAAPtzAAEEwsAA1yeAAAAAVhZWiAAAAAAAEwJVgBQAAAAVx/nbWVhcwAAAAAA&#10;AAABAAAAAAAAAAAAAAAAAAAAAAAAAo8AAAACc2lnIAAAAABDUlQgY3VydgAAAAAAAAQAAAAABQAK&#10;AA8AFAAZAB4AIwAoAC0AMgA3ADsAQABFAEoATwBUAFkAXgBjAGgAbQByAHcAfACBAIYAiwCQAJUA&#10;mgCfAKQAqQCuALIAtwC8AMEAxgDLANAA1QDbAOAA5QDrAPAA9gD7AQEBBwENARMBGQEfASUBKwEy&#10;ATgBPgFFAUwBUgFZAWABZwFuAXUBfAGDAYsBkgGaAaEBqQGxAbkBwQHJAdEB2QHhAekB8gH6AgMC&#10;DAIUAh0CJgIvAjgCQQJLAlQCXQJnAnECegKEAo4CmAKiAqwCtgLBAssC1QLgAusC9QMAAwsDFgMh&#10;Ay0DOANDA08DWgNmA3IDfgOKA5YDogOuA7oDxwPTA+AD7AP5BAYEEwQgBC0EOwRIBFUEYwRxBH4E&#10;jASaBKgEtgTEBNME4QTwBP4FDQUcBSsFOgVJBVgFZwV3BYYFlgWmBbUFxQXVBeUF9gYGBhYGJwY3&#10;BkgGWQZqBnsGjAadBq8GwAbRBuMG9QcHBxkHKwc9B08HYQd0B4YHmQesB78H0gflB/gICwgfCDII&#10;RghaCG4IggiWCKoIvgjSCOcI+wkQCSUJOglPCWQJeQmPCaQJugnPCeUJ+woRCicKPQpUCmoKgQqY&#10;Cq4KxQrcCvMLCwsiCzkLUQtpC4ALmAuwC8gL4Qv5DBIMKgxDDFwMdQyODKcMwAzZDPMNDQ0mDUAN&#10;Wg10DY4NqQ3DDd4N+A4TDi4OSQ5kDn8Omw62DtIO7g8JDyUPQQ9eD3oPlg+zD88P7BAJECYQQxBh&#10;EH4QmxC5ENcQ9RETETERTxFtEYwRqhHJEegSBxImEkUSZBKEEqMSwxLjEwMTIxNDE2MTgxOkE8UT&#10;5RQGFCcUSRRqFIsUrRTOFPAVEhU0FVYVeBWbFb0V4BYDFiYWSRZsFo8WshbWFvoXHRdBF2UXiReu&#10;F9IX9xgbGEAYZRiKGK8Y1Rj6GSAZRRlrGZEZtxndGgQaKhpRGncanhrFGuwbFBs7G2MbihuyG9oc&#10;AhwqHFIcexyjHMwc9R0eHUcdcB2ZHcMd7B4WHkAeah6UHr4e6R8THz4faR+UH78f6iAVIEEgbCCY&#10;IMQg8CEcIUghdSGhIc4h+yInIlUigiKvIt0jCiM4I2YjlCPCI/AkHyRNJHwkqyTaJQklOCVoJZcl&#10;xyX3JicmVyaHJrcm6CcYJ0kneierJ9woDSg/KHEooijUKQYpOClrKZ0p0CoCKjUqaCqbKs8rAis2&#10;K2krnSvRLAUsOSxuLKIs1y0MLUEtdi2rLeEuFi5MLoIuty7uLyQvWi+RL8cv/jA1MGwwpDDbMRIx&#10;SjGCMbox8jIqMmMymzLUMw0zRjN/M7gz8TQrNGU0njTYNRM1TTWHNcI1/TY3NnI2rjbpNyQ3YDec&#10;N9c4FDhQOIw4yDkFOUI5fzm8Ofk6Njp0OrI67zstO2s7qjvoPCc8ZTykPOM9Ij1hPaE94D4gPmA+&#10;oD7gPyE/YT+iP+JAI0BkQKZA50EpQWpBrEHuQjBCckK1QvdDOkN9Q8BEA0RHRIpEzkUSRVVFmkXe&#10;RiJGZ0arRvBHNUd7R8BIBUhLSJFI10kdSWNJqUnwSjdKfUrESwxLU0uaS+JMKkxyTLpNAk1KTZNN&#10;3E4lTm5Ot08AT0lPk0/dUCdQcVC7UQZRUFGbUeZSMVJ8UsdTE1NfU6pT9lRCVI9U21UoVXVVwlYP&#10;VlxWqVb3V0RXklfgWC9YfVjLWRpZaVm4WgdaVlqmWvVbRVuVW+VcNVyGXNZdJ114XcleGl5sXr1f&#10;D19hX7NgBWBXYKpg/GFPYaJh9WJJYpxi8GNDY5dj62RAZJRk6WU9ZZJl52Y9ZpJm6Gc9Z5Nn6Wg/&#10;aJZo7GlDaZpp8WpIap9q92tPa6dr/2xXbK9tCG1gbbluEm5rbsRvHm94b9FwK3CGcOBxOnGVcfBy&#10;S3KmcwFzXXO4dBR0cHTMdSh1hXXhdj52m3b4d1Z3s3gReG54zHkqeYl553pGeqV7BHtje8J8IXyB&#10;fOF9QX2hfgF+Yn7CfyN/hH/lgEeAqIEKgWuBzYIwgpKC9INXg7qEHYSAhOOFR4Wrhg6GcobXhzuH&#10;n4gEiGmIzokziZmJ/opkisqLMIuWi/yMY4zKjTGNmI3/jmaOzo82j56QBpBukNaRP5GokhGSepLj&#10;k02TtpQglIqU9JVflcmWNJaflwqXdZfgmEyYuJkkmZCZ/JpomtWbQpuvnByciZz3nWSd0p5Anq6f&#10;HZ+Ln/qgaaDYoUehtqImopajBqN2o+akVqTHpTilqaYapoum/adup+CoUqjEqTepqaocqo+rAqt1&#10;q+msXKzQrUStuK4trqGvFq+LsACwdbDqsWCx1rJLssKzOLOutCW0nLUTtYq2AbZ5tvC3aLfguFm4&#10;0blKucK6O7q1uy67p7whvJu9Fb2Pvgq+hL7/v3q/9cBwwOzBZ8Hjwl/C28NYw9TEUcTOxUvFyMZG&#10;xsPHQce/yD3IvMk6ybnKOMq3yzbLtsw1zLXNNc21zjbOts83z7jQOdC60TzRvtI/0sHTRNPG1EnU&#10;y9VO1dHWVdbY11zX4Nhk2OjZbNnx2nba+9uA3AXcit0Q3ZbeHN6i3ynfr+A24L3hROHM4lPi2+Nj&#10;4+vkc+T85YTmDeaW5x/nqegy6LzpRunQ6lvq5etw6/vshu0R7ZzuKO6070DvzPBY8OXxcvH/8ozz&#10;GfOn9DT0wvVQ9d72bfb794r4Gfio+Tj5x/pX+uf7d/wH/Jj9Kf26/kv+3P9t////7gAOQWRvYmUA&#10;ZAAAAAAB/9sAQwAMCAgICAgMCAgMEAsLCwwPDg0NDhQSDg4TExIXFBIUFBobFxQUGx4eJxsUJCcn&#10;JyckMjU1NTI7Ozs7Ozs7Ozs7/9sAQwENCgoMCgwODAwOEQ4ODA0RFBQPDxEUEBEYERAUFBMUFRUU&#10;ExQVFRUVFRUVGhoaGhoaHh4eHh4jIyMjJycnLCws/9sAQwINCgoMCgwODAwOEQ4ODA0RFBQPDxEU&#10;EBEYERAUFBMUFRUUExQVFRUVFRUVGhoaGhoaHh4eHh4jIyMjJycnLCws/8AAEQgANgH4AwAiAAER&#10;AQIRAv/EAB8AAAEFAQEBAQEBAAAAAAAAAAABAgMEBQYHCAkKC//EALUQAAIBAwMCBAMFBQQEAAAB&#10;fQECAwAEEQUSITFBBhNRYQcicRQygZGhCCNCscEVUtHwJDNicoIJChYXGBkaJSYnKCkqNDU2Nzg5&#10;OkNERUZHSElKU1RVVldYWVpjZGVmZ2hpanN0dXZ3eHl6g4SFhoeIiYqSk5SVlpeYmZqio6Slpqeo&#10;qaqys7S1tre4ubrCw8TFxsfIycrS09TV1tfY2drh4uPk5ebn6Onq8fLz9PX29/j5+v/EAB8BAAMB&#10;AQEBAQEBAQEAAAAAAAABAgMEBQYHCAkKC//EALURAAIBAgQEAwQHBQQEAAECdwABAgMRBAUhMQYS&#10;QVEHYXETIjKBCBRCkaGxwQkjM1LwFWJy0QoWJDThJfEXGBkaJicoKSo1Njc4OTpDREVGR0hJSlNU&#10;VVZXWFlaY2RlZmdoaWpzdHV2d3h5eoKDhIWGh4iJipKTlJWWl5iZmqKjpKWmp6ipqrKztLW2t7i5&#10;usLDxMXGx8jJytLT1NXW19jZ2uLj5OXm5+jp6vLz9PX29/j5+v/aAAwDAAABEQIRAD8A9VooooAK&#10;KKKACiiigAooooAKKKKACsPw3rg1iTUFLZ8i7Plf9cW4T/0A1Z8SX/8AZ2iXdyDh/KKR+u6T5FP4&#10;ZzXC+Br/AOx66kTHCXaNCfTd95P1XH4100aHtKFWdtY2t8tX+BzVq/s69KF9JXv89F+J6bRRRXMd&#10;IUUUUAFFFFABRRRQAUUUUAFFFFABRRRQAUUUUAFFFFABRRRQAUUUUAFFFFABRRRQAUUUUAFFFFAB&#10;RRRQAUUUUAFFFFABRRRQAUUUUAFFFFABRRRQAUUUUAFFFFABRRRQAUUUUAchr2r+LbXVp4NMtpJL&#10;VPL8t1t2lU5RS3zBTn5iaybnxZ4wsgpvIjbhyQplgMYOOuNwGa9FrjPiT/x72P8A10l/ktdmGqU6&#10;k4UnRhqrc1tdFv8AOxx4mnUpwnVVaejvy301e3yuUIfE3ja5iWa3t3ljbO147ZnQ4ODghSDyK6Lw&#10;rqGv3xuv7bheHZ5Xk74mgznfuxkDPQVN4N/5Fqy/3Zf/AEY9bVRiKsLzpxpQjaTXMlro/wBbF0KU&#10;7QqSqzleKfK3pqv0uY3izVLvSNJ+12RCy+ciZYBhg5zwfpXKW/irxleRmW0hadA20vFbmRcjBxlQ&#10;Rnmug8f/APIA/wC3mL/2aqPgbVdMstHkhvLqKCQ3TsFkdUbBWMA4J9q0oqMcN7T2SqS57aq+hnWc&#10;pYnk9q6ceS+jtqUv7f8AHn/PnN/4Cv8A/E12WjzXlxplvNfqUuXTMqspjIOT/CcYqP8A4SHQv+f+&#10;3/7+J/jWgCCMjkGsa1TmSXsVT13StfyNqMOVt+2dTTZu9vMyNdbxHbobnRTFOqjLQOmZOO6kMM/T&#10;r9a5BvH/AIgjYo8cAZTgho3BBHUffFej1i694V0/XFMhHkXWPlnQdfQMONw/Wqw9akvdrU4tfzW1&#10;+fcnEUar96jUkn/LfT5djg9Y8VanrdstpdiJI1kEn7pWUkgEDOWbjmsqCaS3mjuIjtkidXQ+jKQQ&#10;fzFLcwG2uJbZmVzDI0ZZMlSVJGRkDjio69WEIRjaCSi+i21PLnOcpXk25Lq99DpD4/18/wDPAf8A&#10;AD/8VV7SPEHjHXJvLs/KCKR5kzRgRp9Tzz7Dms7wh4cttdmlku5cRWxTdCvDvuzjnsOO3P0r0i2t&#10;rezhW3tY1iiQYVEGAK4cTUoUW4QpRc+7Wiv+Z3YaFeslOdWSh2T1dvyC2jmihVLiXz5QPmk2hAT7&#10;AdBVPX9VTRtLmvTjzANkKnvI33fy6n2FaNee+Lr2bXddh0SyO5IZPKGOhlbh2PsvT8DXLh6Xtqnv&#10;fDH3pdFZf5nTiKvsafu/FL3Y9Xd/5HUeFNcbW9N8ycg3UDbJ8ADPdWwOmR+oNbVebaVNL4R8TvZ3&#10;LfuGbyZGPAMbcxyfhkE/iK9Jp4qkqc7x+CouaNtrPoLC1XUhaXx03yyvvddQrh9W8b39xemw8Pxh&#10;sMUWTb5skhHdV5GPwNdrKnmRPGDt3qy59MjGa8v0q6m8Ja4zX9uWKK0Tr0ba2PnQng9OPUVeDpxn&#10;7STipyhH3YPZ7kYypKHs4qThGcvemt1saUms+PrEefdRyNGOTugQoB7lFBH512Wh3t1qOlwXt5Gs&#10;Usy79qZ27STtPOTyOetR6b4j0fVcLaXC+af+WUn7uT6AHr+Ga0unAqK9TmXK6Mack90uXT0LoU+V&#10;8yrSqRa2b5tfUWiiisDczPEWrroulS3YI80/u4Ae8jdPy6n6VD4W1s63pazSkG5iPlzgYHPUNj3H&#10;65rlPFN5N4h8QxaNZHMcMnkr3BkP+sc+wxj8DUeiXEvhTxNJYXTYgkfyZGPAKnmKT9QfoTXO6z9p&#10;/cT5b9L9z2Y5ZB4Hl0+tyh7ZR+17NacvzWvqekUnTk0tR3ERnt5YQdpkjdAfTcCM/rXQeOrNq7sr&#10;7nFan431G7vTY+HosjcVSQJ5sshHdV5AH1B/Cq8mt+PdPHn3ccjRjk74EKAe5RRj86zdGvpfCetu&#10;dQt2JVGhkTo4BIO9c8H7vHqK9B03xFo+rYW0uFMh/wCWT/JL+Rxn8M1zQbqX5qjjK/wrT8Op72Lj&#10;TwKgqWBp16HIm60lzt33fMk+X8uxLo13dX+l295eRrFLPHvKJnbg/dPOTyMGma5rNvodi15OC5JC&#10;Rxjgu5yQM9hxkmr/AE4Fcv4/065vNNhuLZTILWRmkReTtYY3Y9sc1tNyjBtatL+meVhYUsRi4RqJ&#10;U6VSo/dTskndqN/uRjR+JPGmsFptMjKxKcfuYkZB7bpA2T+NXNH8Q+K/7Wt9M1KDPnvhjLEYWCjl&#10;mBUKDgD0qPwp4w07T7CPS9QUw+UW2zKCyEMxb5gOQefQ12lrd2l9EJ7SVJ0/vIQwB9OOhrKmuezV&#10;Vt9Vf8LHfjqiwzqUpZfSjT96MKnLZ9oy50te9t+hNXnc3jHxK2oS2dntlZZpEjjSIO5Ck9AMk8Cv&#10;RK8u0i4gtfGAnuZFiiS7udzuQqjIkHJPuaqu2nBJuN5WbXyM8npU5xxU50o1XSpc0YyXNquZ2XrY&#10;0v7f8ef8+c3/AICv/wDE1s+F9T8SXt7LHrUEkMKwlkLwtCC+5RjJAzwTxWr/AMJDoX/P/b/9/E/x&#10;q1aX1lfKz2U8c6ocMY2DgHrg4pxhZr945eVzPEYlSpSi8BTpXVvaKDTXo2h880VtDJcTNsjiRndj&#10;0CqMk1wtx4z17Vbs2+gQFFGSoVBNMVH8TZBUD8PxrsNcs5dQ0i7s4P8AWSwsE7ZI5A/HGK4Dwtrq&#10;eGry4h1CB9s21JCBiWNkLdjjj5uaVaTUoxu4xe8ka5Xh6c6FesqUcRXptctKW1nbW3Xr91i5J4h8&#10;b6WRJfxM0eessKiP6bowv867y2eaS2ikuFEczRq0iDkKxAJH4Gq2n6zperL/AKDcJKcZMf3ZAPdT&#10;g/pV6rpxtd87mntfX8TlxtdVeWLwsMNUg3zcsXC97W92ytYx/EniKHw/bK+zzbiYkQx5wOMZYn0G&#10;fxrlYtd8d6kn2qxRxCSceXDGUP0LqxP51b+IunXUjW+pRqXhjjMUmOdhzkE+xzjNWPDvjXSlsrew&#10;vs2skEaRB8FomCgKDkZIPHORj3rKcm6jjKbgktLaX+Z3YajClgadejhoYqpOT5+dc/Kk3oo/d+Yv&#10;hrX/ABFeap/ZmqQABY2kkd42hlUDgHHAOSQOldaTgZ9KZDNBcxrPbusqMPldCGU/QjNE52wyN6Ix&#10;/IGtoJxWsnLzZ5mJqxr1bwoxoaJOEdubq7aW9DmPB/iubVpZLHUmU3H34WACBlH3lwO46/T6V1de&#10;LWs89pOl5bErJC6srjsR0zXrei6rDrOnRX0PBYYkT+44+8v+HtWWHq865ZPVfijvzrL1hpqtSilS&#10;qaOK2jP9FJa+ty9XKTeK5pfFUGk2TL9lWTypmwGLvzuwewB4q94u13+xtNKwti6ucpDjqo/if8Ae&#10;PeuB8O7o/EFhvBBNzEeeuGxg/iDRWq2lGEX1V/8AIMsy9VKFfE1Ypr2U1TT7pO8vk9F5nrdef6h4&#10;v8RR6vc6fZlX8u6liijWIO5CsVA4yScCvQK8wSaK38byTTuscaapMWdjhQN7ck067a5bNq8rXROT&#10;UqdR4h1Kcavs6PNGMlfVf5mh/b/jz/nzm/8AAV//AImtXw1qvii81Ew6xbyRW/kswZ4GhG4FcDJA&#10;9TxWz/wkOhf8/wDb/wDfxP8AGrNpqFjf7jZXEdx5eN/lsHxnOM4+lOMNV+9b8rk18SpUpp4CnSur&#10;e0UGmr9U2g1CV4LC5niOHigldT1wVUkfqK57wt4wTVMWGpFY7z+B+FSX29m9u/at7Vv+QXef9es/&#10;/oDV5JaWV5diWSzQubaPzX2/eCggbh34J7VNapKE48uujujTK8FQxeGrqraLjOHLU6xbTt6pvdHs&#10;1c14013UNEW0Ngyr5xlD7lD/AHdmOv8AvGqvhPxiLvZpmqvi44WGduBJ6K3+16Hv9esHxK+5p/8A&#10;vXH/ALSpzqKVJyg+3qtURhMDKjmNLD4mCknz7q8ZJQk01fdXR02gXk+oaPa3lyQZZYyzkDaM5I6f&#10;hXP67rHi611WeDTLaSS1Qp5brbtKpyilvmCnPzE1s+E/+Rdsf+uR/wDQmrXquVzhH3mnZO632MPa&#10;08Liq7dGFWKnUioTXur39Gl5JWPObnxb4wsgpvIjbhyQplgMYOOuNwGakh8TeNrmJZre3eWNs7Xj&#10;tmdDg4OCFIPIq/8AEn/j3sf+ukv8lrZ8G/8AItWX+7L/AOjHrJRk6jh7SVkr3v6f5no1K2HhgaWL&#10;+p0XKpVceXl0SXPrt/dIfCmoa9ffav7bheHy/K8nfE0Gc79+MgZ6CiugoroiuVJNt26vc8avVjWq&#10;SqRpxpKVvch8KsktPW1wrjPiT/x72P8A10l/ktdnXLeO9Mv9TgtFsIWnMbyFwuOAQuOpHpXRhGo1&#10;4NtJJvV6LZnJi05UJpJttLRavdF/wb/yLVl/uy/+jHrarK8L2txZaDa210hiljEm5G6jLuR+hrVr&#10;Os06tRrVOcvzZpRTVKmno1CP5I5vx/8A8gD/ALeYv/Zq5/wv4Sstd057y4mljdZ2jAj27cBUOeVP&#10;96un8Z2N3qGjfZ7KIzS+fG21cZwN2TziuU0+18c6XAbawhlhiLlyoWJvmIAJ+YE9AK7MPJ/V+WFS&#10;MJ87+Jpaaepx4iK+sc06cpw5F8Kb119Db/4Vzpf/AD83H/kP/wCIrrFXaoUdgB+VcD9o+I3pN/37&#10;g/8Aia7LRzfNplu2pZ+1FP3u4AHdk9hgdKxxKqWi6lWFSzslF3av8l2NsM6d5KnSnTurtyVk7fN9&#10;y7VDXNQGl6Tc3ucNHERH/vt8qfqRV+sHxPpd9rn2bTLc+Vb7zNczN0AHyooH8R5Jx9KxpKLnHndo&#10;3u2+y1f3m1VyUJcivK1kl3ei+482s7K71G5W2s42mlc9B+pJ6Ae5rb1TwPqmnWi3UZF1hczpEDuQ&#10;+394e/6V32k6NYaLb+RZJgnG+RuZHPqT/TpV6uupmMudezS5F0e7/wAjkp5dHkftG+d9Vsv8zzDw&#10;TqH2HXYo2OI7sGBvTJ5T/wAeAH416fXM6/4Ogvn/ALQ0si1vVbfgcRuw5yf7rZ7j8fWuhtpJZbeK&#10;SdDFKyKZEP8AC2PmH51li6kKzjVho2rSi901t6muFpzoqVKeqTvGS2ae/oUPEerLo2lS3QI85h5c&#10;A9ZGzg/h1/CvP/DGr6fpF9JqGoRyzS7CsWwK2C332JZl5xx+Jrd8X6fr2tanHBa2rm0gwiOcBCzY&#10;3ueenb8K6W08PaRa2sVubSCUxoqmR4kZ2IHLEkE5JrSE6VChaXvSrfEotXS6J9jOcKtevePuxo7O&#10;Sdm+rXc4PxXrml688FxaRSxTxgo5kCAMnUdHbkH+ddd4L1j+1NJWGVs3FniJ89Sv8DfkMfUVpSaH&#10;o0kbRtY24DqVJWKNW5GOCFyDXH6HpGveH9f3JbSS2hdoZJFxtaMnh+vbg/pQ50q9B04+46WseeS1&#10;7pMFCrQrKpL31V0lyRenZtHfVVv9M0/VIxHfQJOo+6WHzD6MMEfgamuFma3kW3YJMY2EbNyoYg7S&#10;fbNefLYeOdBJS0MskeSR5RFxGc9SFYMR/wB8isKFL2l2qkaco2td2v8AM3r1fZ2TpyqRle9le3yJ&#10;/Evgu302zk1PTZWCQ4Z4ZDkgEgZVuOhPQ/nWt4E1i61KyntrtjK9o0YWRuWKOGwCe5Gw81gXMXjj&#10;X1FrdRTeUSCVdFto+O5yEzXXeF9AGgWTRyMJLidg8zL90YGFUewyea6K8rYfkqzjUqcy5eV3aWm7&#10;+856Eb1+elCVOnyvm5lZN67L7jZrJ8T6uNG0mW4Q4nk/dQDvvbv+Aya1q4bxZp2va5qyQwWri0gx&#10;HG5wEyxG+Q89P6CvOqycYvlTbeisezl1GnWxEfbSjGnD3pOTSTUemu93+FzF8Laxp2i3ct9fxyzS&#10;lNkXlhWxu++x3MvPb86f4r1vTNdlhurOKWKZFKSGQIAy9V+67cgk139t4f0e2t47f7HBJ5aKu94o&#10;2dsDG4kqSSadLoWjTRPEbK3UOpUlYo1YZGMghcg+9ZewnycnMrenX1PQebYT619Z9lV517qfOrct&#10;rfD2627lHwdrH9raSiytm4tcRS56kAfI/wCIH5g1u1wXh7Sde0DXT/o0klo7tDLIuNrJn5ZOvY4P&#10;0zXcXaTyWsqWrBJmjYRu2dqsQQCcehrSlJuHvJ3jp9xw5jRpQxLdGcXSrWknFpqPNunbaz/Ahv8A&#10;StO1SMJfwJMAPlY8OPowwR+BrivE3gyHSrR9U06ZhHEyl4pDlhuYKCrDHQkcH86iSx8daDmO1814&#10;geBEVuY/wUhiPyFMuYPHHiALbXcU3lZB2ui20efU5CZ/WsqkozTTpy5/Tr6no4OhVwlSMoY6i8Mp&#10;XknU0ceq5XdJv1Oi8Daxdanp8sN4xkktHVRI3LMjA7QT3I2nmumrH8M6CNBsDA7CSeVt8zr93OMB&#10;R7Cq3i/StY1SG3/spwv2d2kKBjHIXxhSp4HAz3HWtYuUKaunKSW3X+rHnV40MTjpqnONKjObtNq0&#10;Vpq7aaOW3qT6n4Q0PUyzvD5ErcmWD92c+pGCp/KuHvre/wDBmsqtrcbvkWVSOA8ZJG11z6qf51fW&#10;++INoPI8u4fHAJhWc/8AfWxs/iaSz8KeINcvhea2WijYgySSkeaQP4VUdPyAFYztO3JCUZ33tY9T&#10;CKeEU/reLo1cM4NcnP7RvtZNX+SuegW0wubeK4UYEsaSAegYA4/WvLLTT4tV8TNYTMyJNdXALJjc&#10;Mb24yCO1eqoixosaDCqAqgdABwBXmr6H4ntdWlv7G1kV1uJXikAQ8MWGcHI6GrxCb5NHJJ62Xocu&#10;TVIx+tpVI0pTp2g5yUbP3rb9tDf/AOFcaX/z83H/AJD/APiK2dC0G20CGWG2keQSuHJk25BAx2Ar&#10;lPtHxG9Jv+/cH/xNbPheXxU97KNeDiDyTs3rGo37l/ugHpmiDhzLlpyi+7X/AAQxkMW6E/a42jVg&#10;rNwjUTk7PSy5UdNVDUtC0rVh/p1urvjAkHySD/gQwfwNLrdpeX2lXFnYusc0ybAz5C4P3hwD1GRX&#10;Exp490UeREs7xrwoULdpj24cgflV1J8ujg5Ra3Suc2BwsqydSliYUasZWUZTcG1bdNf5EfibwufD&#10;oi1GwuHMRlCLuO2ZGwWBDLjP3T6V1/hPVZ9X0aO4uTmaN2idum4rghvrgjNchPpnjPxJKi38cgRD&#10;wZgtvEue+0AE/kTXc6JpUWi6dFYRtvKZZ36bnbkn/D2rOinztxi4wa2fc68zqR+qUqVerTr4qM/i&#10;p2doa6NpLy7XLzBWBVgCCCCDyCO9YGpeCdEv9zxRm0lP8UPCZ90Py/liqvi3SPEN7eQX2kv8tvGV&#10;RI38qYMTlmySAcgDv2rHGpfEKMeR5dwT03eQjH/vrYRVVJxu4zptro7XMcHhavJCrhsZSpzkveg5&#10;uDWuzWvNp3RSs7i/8JeIDZCXeizIkyLny5EcKQcdm2tx6GvSL47bK4b0gkP5Ka4nQ/B+q3eorqeu&#10;ZRVkErK7B5ZGByM4JwMjnNdrqCSSafcxxAs728qoo6klSAPzooqSjK6aTeie9is2q0atehyzhOpG&#10;MVVqQtyuV11Wmmvpsee+CtPg1R9QsbgfJLaAZ7qd4KsPcHml8PanN4V1qbT9RJWBn8ufqQrD7kg9&#10;sH8jWt4G0bU9NvbmW+t3gV4AqlsYJ3A44Jqfxv4dl1GOPUbCMyXMeI5EQZZ0PQ+5B/T6VnGElTjN&#10;K0oN6eVzsq4ujUxtbC1Zxlh8TCC5lJNRmoqzT2X+aRh26TeNfExllBFpHyw/uwqflT6sev1NJfBY&#10;vHsaoAqi/tFAHAA/djFdh4V0QaLpaxyDFzPiSc9wT0T8B+ua5zU9D1eXxf8A2hDau1uLy2k8wY24&#10;Xy9x6+xpypyUItpuUppv8RUcbSqYmtTjKMKFHCTp002km7xu1fdyt9yO8ryueyj1HxfPYysVSfUp&#10;0ZlxuALt0zmvVK82v9D8Rx69c6jYWsgP2yaWGQBCMF2KsASR0NXiFdR0bSlqlrocuSVIwliL1I05&#10;So2jKclFc3Tfsbn/AArjS/8An5uP/If/AMRWvoPh218PicW0skv2goW8zbxs3YxgD+9XLfaPiN6T&#10;f9+4P/ia1fDUvi59RI1wSC28lsb1iUb8rj7oB6ZpQcOZWpyT7tf8ErFQxkqE/a46hVgldwjUTbs7&#10;pJcqu7o39W/5Bd5/16z/APoDVxHw4/5Clz/16/8As6V3OoxvNp91FGNzvbyqqjqSVIA/OuT8DaNq&#10;mm6hcS31u8CPb7VZsYJ3KccE9hTqJurTdtFcywVSEcvxsXKKlLktFtJv0W7HeKvBgl36lo6Yk5aW&#10;3XgN3LIPX1Hftz15TUdavdSs7azvTvezMgWRs7yG2jDepG3rXr1ct4q8Hx6mGv8ATVEd4OXTokv+&#10;De/fv61Nai7Nw67x7m+WZrFSp0sXZ+zf7us94trls32adr/f5aXhP/kXbH/rkf8A0Jq16zPDdvNa&#10;6HaW9whjlSMhkbhgdxNadbQ+GP8AhX5Hl4pp4is07p1p2a2tzM4z4k/8e9j/ANdJf5LWz4N/5Fqy&#10;/wB2X/0Y9UPHel3+pwWi2ELTmN5C4XHAIXHUj0rU8L2txZaDa210hiljEm5G6jMjkfoazin7eTtp&#10;y79Oh21qkHlOHgpRc1iJNxuuZL95q1vbU1aKKK2PMCiiigAooooAKKKKACiiigAooooAKKKKACii&#10;igAooooAKKKKACiiigAooooAKKKKACiiigAooooAKKKKACiiigAooooAKKKKACiiigAooooAKKKK&#10;ACiiigAooooAKKKKACiiigAooooAKKKKACiiigAooooAKKKKACiiigAooooA/9k="/>
  <p:tag name="ISPRING_COMPANY_LOGO" val="ISPRING_PRESENTER_PHOTO_0"/>
  <p:tag name="ISPRING_PRESENTATION_COURSE_TITLE" val="2022_telpasalternatereadingdomain_final script"/>
  <p:tag name="ISPRING_PLAYERS_CUSTOMIZATION_2" val="UEsDBBQAAgAIAHBIFk8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CkakFTkEkmJSgFAAD2EwAAHQAAAHVuaXZlcnNhbC9jb21tb25fbWVzc2FnZXMubG5nrVj/bts2EP6/QN+BEFBgA7q0HdBgGBIXtMTEQmTJFemk2TAIjMTYRCTR1Q8n3l97mj3YnmRHSnbttoGkpEAcmJLvuyP5fXdHnnx4yFK0FkUpVX5qvTt6ayGRxyqR+eLUmrOzX36zUFnxPOGpysWplSsLfRi9fHGS8nxR84WA7y9fIHSSibKEYTnSoy9jJJNTazaOxti+iFgQ4dksGs8ZC/zIw2PiWaMxj+9O3rQ/f8TaDqYz7F9HXnAeRGP33BrZKlvxfIM8tVA//Xp8/PDu/fHPg2DoFHveIRAySO/f9gDyWRh4EaARL/LJJ2aN9P9hdsGcea5PrFH7ZZj1LCSX1kj/77SbhyHxWUQ91yGRSyM/YGYtPMKIY42uVY2WfC1QpdBaintULQWwoJKFQGUqE/MiVvAgr0WXMyeYYtePQkJZ6NrMDXxrRFVRbF4bWF5XS1WAuxIlsuQ3qUiMT+Cbeb8qRAmueQV8RPBXLSX8UmVc5kfdrq98L8COIdmUUIrPYXHZblKAdAB/L6slvEuEeg0u7vNU8QTdFgIAA4r4apXKuPmlpKtCRzhL+aYzihBfuf45kD3waER8Z/vEGpE8QU7B9WQHooSYkhAACl6K4gm2keG6MUc4TYchTNzziQcfpkOYyMUyhU81NI4ZASbMRN5lBUwlIXCc0qsgdPSigSvE0YqX5b0qkgOW7u9nF7Dr2wEIwWZ74ExjbIGBHxJyX1GIuOoGgyix4XerK5gqEDBiJhloSWV1WYFsslUqKmGilXoqPDaUuhG3CvSVCr5uuA/ejdg6ae7huW9PojHbpVCP13m87GkH4vyuPvbVUANN9jnfGVOLFo2DT5BdIBkGQyyCC8iBF0MsrgmFRSa0y8bHl+45NrsEeW+blLZJL+Y6x6QbxOMY7DSb1lLVJTzRSwKpyexIeTTMDSUf58BiF3uP5NYGFehgRgu5FhBHkYii0xGke5s4WlQf5+4f0Rl2PeJ8h3p8g3JVIZ6seR4LIFvM9Z5u4F0iE/NO0974/1zLvxGv2lT/qq0SvkM+vRoaz0FheUQRvKpEtqq6XOsFa8N/ShRa4o+G0GfqT/NPbeLj0A1+zM6UMqvTpgI9e392kQ3do84gnrlS/XfrR0dCm1JDoGHRxRF6jLS/1US7HbuBroiJ6G/n+mdgM2vqFhQ2N79V/a39oAXwFXoqBp3AGpvIKbQ6GVSh/raXMOuD8C91wehvf0XG1GVQda7ETSmrTs9Gz73rq5Hz0wvrXs96UGyYyzwI2QfARdsPliiVGcSf9MCcT8l2BZoScTCTK1WniZF/Ku9MmYC1rTPxbTd8W6jMPE15uaV/U6Y+PCeKZnJh43Q2oJ/aKbj3/uwJ+Om7RAkOoY2xsW/r3sfWak97GoF89FJ4jG5bJ9BRxqt4CeX4VtV50hOoOYI55AwDWDtnKnjR3YW1AF+F0TxF7dPfB4Hojg6SKNmB/emrSpR/DQbR09hh0ObgJx6qTiCGx4cBmEEfq/bgu7XreQ5mLnD5hxwweVPiMpXBo6NuvyCVdusxY9ieTEFN1IhH1QW0kEMQtuSxg3kIB7RWhzYAQTvAZJUKRB64Vs8Q1CkOLyDPmiOXNZry4g6SNFMqHRSb2UAtjmrYnL7caNRVKvNBkT+vROoJM3cWYccx1zuwknB6v2s6ggSOj3F7z5OqRW8we4J9qAFf4YlEVkMBQ0J21zf6isJcB3iK63u2//75t8velN1thoUk1oy/pLD1t1V4NyrNDd3Jm70Lu/8BUEsDBBQAAgAIAKRqQVNzanLmpQAAAIIBAAAuAAAAdW5pdmVyc2FsL3BsYXliYWNrX2FuZF9uYXZpZ2F0aW9uX3NldHRpbmdzLnhtbHWQQQqDMBBF957CGwhdh0DXpUWoFxhxKgNJJiSj4O1NRG1p02Xe+3/CjIooQm6MuqprBZPwUyCIljChat7vbCPMeHVkQYhdwoJxz5VMbhhm3waM6GRT+gUmpvwPPz5vDSznoHjEC6Zc6MiivpQKm8klBzONG+sWj9qQJcFBNV88R9FBb/CGS88QhscZ2Jf+q3M3LTdZvPOA2ge2XlTzgap0suPuK1BLAwQUAAIACACkakFTedrVWYAEAADbFgAAJwAAAHVuaXZlcnNhbC9mbGFzaF9wdWJsaXNoaW5nX3NldHRpbmdzLnhtbOVY3XLaOBS+5yk03ullcf6TZgyZFMyEKX/FTtvMzk5G2AJrI0uuJZPSq32afbA+yR5ZxIGEJCYbdtLtBQOWzvnO0fn5dLBz8i1maEpSSQWvWdvVLQsRHoiQ8knNOvdbb48sJBXmIWaCk5rFhYVO6hUnyUaMysgjSoGoRADD5XGialakVHJs29fX11Uqk1TvCpYpwJfVQMR2khJJuCKpnTA8gy81S4i05gglAOATCz5Xq1cqCDkGqSvCjBFEQ/CcU30ozFoMy8iyjdgIB1eTVGQ8bAgmUpRORjXrt4bb3G7u3sgYqCaNCdcxkXVY1MvqGIch1V5g5tHvBEWETiJw93DPQtc0VFHN2t3a0TAgbt+HycHN2bGGaQgIAldz/JgoHGKFzaMxqMg3JW8WzFI44zimgQ87SAegZjX9S6/TbrqXvb7vepdnfrdjfFhDyXe/+Gso+W2/464jXxa+0e8OTnsXl5/d917bL2fi7GLgDjvt3odLv9/v+O3BrRZkYSmIjr0cZQeyIbI0IEWQHRVl8YhjyqCw74ReEgWtwXA6Ib5oUcj8GDNJLPRnQiYfM8yomkEHbUEHXRGSnMqEBGqoU12zVJoR6xbOAIJjkP+ijvbfFXV0eLR0dNtYvz3WSi8d6IsE81lHTMR/7Pr2/kHh+87BwePOr3LTwUrhIIJmgfPkvjn24tKNGNW8gQNFp9CJ5M4pxxljXpYkIlV17XVuenGxcOEBGGcs+FLW9TMaCRYWASPxiIQ9HJMFivGuKG+B5LaFxlCfDELZTwhHHuZAa1RBeIMCQGYjqajK6aw1lz5NKWYI8IB3Cep698IdRDiVSwVZZFZzSVD/vScUkX+YYJulB0U9RsGKbotS8p9FxkI0Exli9Ar0BIKuyWL4FRG0yGdonIo4XwXKVUjmZqaUXJPwpIyhCzARZ6CpC4QRZSx8zeh3NCJjkQIuwVO4DWCdSoNfXQs4wVLeguIbH98Ylmr3mu6XN/qAOJxiHqwJDuVK4kRtBB/PEBfqRg/CEeBMkjwpIQ3zvTJnqz4/DUXHQJ5fKBtL+JLGGcMvCV8EZAF6gynfjJV1Ev+kB6XNRniaN7pu3hwaWpxCSgwmbATAdpTPGbYEYIA5EpzNEA7gspWaNqZUZBJWDEEYaPl8D40+lGn+NAFmBotpSNJSkFvbO7t7+weHR++Oq/aPv/5++6jSfAwZMKzNmTmk8eBsVE7rzoT0hNIjc9ITmo9MS/d0WyKNdYmH99xdPTWWUG/3fHd42vDbn9r+xQqAPO73bzvH1jfx6os5n09e673suafDxhkaut55x/eOy9RiT0DbqyCCah7rfypldPrnPuTULQWvU1dGcDB0P5UChCSWattyZnv9Ugf+UEZqaAaVwcKQUsoFuHgmhkjh6mE0plDEPwWNlOrLZzHQz8EF/3pIN2SyIS4gOA2ijdXRr8HWm0zQ/zjsr/vf64sFfjlyntttv+93mr8At7zSCJqn4u3b0us2x175MlTvxJTTGMKqZ/riDWp9f2/LsVdvVSqAtvxCul75B1BLAwQUAAIACACkakFTfPCGHnQDAACnDAAAIQAAAHVuaXZlcnNhbC9mbGFzaF9za2luX3NldHRpbmdzLnhtbJVX227iMBB971dE7HvZUnZppRCJ20rVdlu0IN4NGcDCsSPbocvf7zh2EgeSQosq4Zlz7Lkcj9tQHSgPjiAVFXzY6XWiuyAIN5mUwPUSkpQRDQEnCQw7y9nrfLQIRkyD5GjudC1YMCEXoDXlO2UshS2g8bCzzrQW/H4juMYd77mQCWGd6Nuv/Cfs5shrLIEB3srZkg1Ux/zoPY2nN1HcGf3xYDp5biNsRJISfnoVO3G/JpvDToqMxya0R/Npo+1PKUhG+eFqRIwq/aIhqcU0e5j1Zr3bKKkEpcCE9Dwd9UY/r7IYWQMrsx/0n/qjGznVUZ835ox2pIrqnDboDR4H/TZaSnZQL/JkNn2YPrbjOe5e78qncVmChn/6auZ4DU4gv7S5SLP0KxpJpdiZgp5xBuZzlcMEifH6IWH6bD5XCSYhc9BVQSpGY2yDkLGV4nfzaQO31dJ99YdEaO62FGxumnA2PYxC1gwiLTMIu8XK+tRefLxnGi8TRFvCFAJ8UwWaY4Zzkqlim7qtwv2FD8pjD+QMFWIlWJbAxMbrAev2Cj+ZjPO54kFLkxefhOMFzjNWyDes6gXSM1bIhWnWO2enC/i5x3IKOYyJ6+XnxUcvcILLolzFqvCak17NJVfe0c5QYBIRQ5SrakkTME0Lu7nNhtS9iCnk5Eh3ROMD9cfg1qc8GRV2zxxOaM2yCjXVDJrUthGZVBgMulcuWyesBo+l2HdDjfQrbHWBrhurppjHwi+HWdZ17jY4Np1R1s2uA41PybCTEHkAuRSCqU7geHj98BD7KF8yzLDGpxTkC98Kj5Of3UbiQoO6FSzsFbwVTrQmm32CMbWlUJbUdra5gaE7tqmzPEvWIGcoCAqFIus2i9vT3Z7hr15R+IC4TmhxWqbe43ac0FLwnsEpAIjc7Iv+24X1JBnTlMERipniGfKE2zILFcq/KV8jLye/Sm9f0KObQJVO/AlbdzQQVhhVM8N6rs92TdYqz6s2UIrRXoVcG/bFkDRS9U+3Biek2s7obyogtqpWTZJpsdBEFsWs1i55coQRp0k+gNChS8k0eSyHCZG6suTOIuALexWCebPKzcoMGzxtFDNmo14TJfecz9gl3s6I0cT8jeaP2Nx+5z0Cv+G0FkTGbyWk9io0uC0b08RnM5/YOOuTVIddz2T7U3YCv+M/KNF/UEsDBBQAAgAIAKRqQVOx5bAvegQAAGUWAAAmAAAAdW5pdmVyc2FsL2h0bWxfcHVibGlzaGluZ19zZXR0aW5ncy54bWzdWFtP20gUfudXjLzqY2Mu5VLkBNHEiKghSWPTFq1WaGJP4lnGM65nHJo+7a/ZH9Zfsmc8wRAIYYJIK/YBgY/P+c79gr2j7ylDE5JLKnjd2aptOojwSMSUj+vOeXjy9sBBUmEeYyY4qTtcOOioseFlxZBRmQREKWCVCGC4PMxU3UmUyg5d9/r6ukZlluu3ghUK8GUtEqmb5UQSrkjuZgxP4ZeaZkQ6MwQLAPhJBZ+JNTY2EPIM0pmIC0YQjcFyTrVTmJ2qlDmu4Rri6Gqci4LHTcFEjvLxsO780fRbW62dGx6D1KIp4ToksgFETVaHOI6pNgKzgP4gKCF0nIC1++8cdE1jldSdnc1tDQPs7kOYEty4jjVMU0AMuJrhp0ThGCtsHo1CRb4reUMwpHjKcUqjEN4g7X/daYWXQafd8i+7vdAPLk/Ds46xYQWh0P8ariAUtsOOvwq/LXyzd9Y/7l5cfvE/BO3QTsXpRd8fdNrdj5dhr9cJ2/1bKcjCXBA9dz7KHmRDFHlEqiB7KinSIceUQV3fC70kCjqD4XxMQnFCIfMjzCRx0N8ZGX8qMKNqCg20CQ10RUh2LDMSqYFOdd1ReUGcWzgDCIZB/qs62n1f1dH+wZzrrtF+69ZCKz1oiwzzaUeMxS82fWt3r7J9e29vufGLzPSwUjhKoFnAn9I2z71LumGjemzgSNEJdCK55+WoYCwoskzkqqGtLlXfJVYmPALjjQSfy7p+RkPB4ipgJB2SuItTqL3+CXfQCAqSQex6GeEowBzGGFUQz6iSkMVQKqrK8XUy4z7OKWYIRhTMWYLOggfxjRKcy7kKrFKph0fU+LMrFJF/mega0qOsAaOgRfeBFf8XUbAYTUWBGL0COYGgTYoU/koIujvA0CgXaUllWCokSzUTSq5JfGSj6AJUpAVI6opgRBkN3wr6Aw3JSOSAS/AEpj/QqTT4tZWAMyzlLSi+sfGNGUvtbsv/+kY7iOMJ5tGK4FCfJM3UWvDxFHGhbuQgHBEuJCmTEtO4fGfjW+35aahaBPL8QtmYw5c0LRh+SfgqIHeg15jy9WhZJfFPWmCtNsGTstF185bQ0OIUUmIw4UUEg5Dy2Ui1AIwwR4KzKcIRbFepx8aEikICxQwIAy2fb6GRhzItn8Zw7IHGPCa5FeTm1vbOu929/YP3hzX35z//vl0qNLs7+gxrdebwaD56DNlJ3TuJnhBachg9IbnkPHogeyLyVJd4/MDcxWeihXi7G/qD42bY/twOLxYAlHF/uO08V6/exZu4PEjuLeLh79vEgX88aJ6igR+cd8Lg0Kb6ugIaXUUJ1O9I/zNiI9M7DyGLvhW8TpYNY3/gf7YChLRZNaqd2m7PyuGPNlwDc5r075wlVibAqhmb0QnLhtGUQtm+isFh1YnPmjmvo/sX3uF0afubgbGm7ic4j5K1Vc4rnsi/Lyf/40gvrH65aPuhgKRUC/2iNfhiQZ+PWuCftT/0Oq21ho/axe9V1OzLhs88VZ/P5r6Xee7Cr5kbQJ//NNzY+A9QSwMEFAACAAgApGpBU04kzkyxAQAAZwYAAB8AAAB1bml2ZXJzYWwvaHRtbF9za2luX3NldHRpbmdzLmpzjZTBT8IwFMbv/hVkXg2RgU68IcPEhIOJ3IyHbjzHQtfXtGWKhv/ddSB026uyXtjHb9/re1u/74tedQVp0Lvvfde/6/vn5n2tgdWM2sBVU+cevbB6oHm+hEVeAM8FBC2k/H30KO9OBGUciNo02b5YW+34BWj/eWdcu7gkLBShaUIrCe2D0D4J7avR2KGpfUPOlJONMSj6KQoDwvQFqoLVTHD5WF9ufy0YS1D/oO8shYbpTXj3EHvJk+PoIYqnY5dLsZBMbOeYYT9h6TpTuBHLQ/2hXS692kpQ1fte+8ryXJsnA0W78GwwC2ehn5QKtIZD3XE8CSe3JMxZAtxtKBrdjSZ/oA3j7kBbdJnr3PzSURgNo5FLS5ZBZ0rTWTyIh01MVF6daXaK7zkDn8bXjORsC+ocK5QbecYLlAozO5EuGtlFohzZMhfZnovHdpGc3ay19X0bdWD0E1TL41dxbZfLdIbROGbYOmYr4oAWvmw5IxgMebh1q+qceNKbaO3cQgKUFFiSezHtoLH3r1XXTK1BLRB5FZ29gBnD0lVRxUm1+Tc3FjhVK6VE7kvOGtzv6mL3A1BLAwQUAAIACACkakFT1cIavGsAAABvAAAAHAAAAHVuaXZlcnNhbC9sb2NhbF9zZXR0aW5ncy54bWwNyrEKwkAMgOG9TxGya+3m0GvpoFMRoecDhDaUQi6RuyD69t728/P14zcJfDiXwzRgd74gsK62HboHfMX76YpQnHQjMeWAagjj0PRiK8nC7hUWeAv9OEdONZwflKqMt/k5LTCJc9Z6sR2aP1BLAwQUAAIACAClakFTW3NV8wEvAACQVwAAFwAAAHVuaXZlcnNhbC91bml2ZXJzYWwucG5n7XwJWFNXtzbWVvt9xWLrFAiQWmtrK4IRBWRI2tI6VFu0tgLKYDmFKAQwRUIgJNHagmIGa1uRMkRFRasQY2SQQGKVnKMyRJySECBtThUxCTFCBnKSnD/YKrT3H557n/vf5/+/q8+DnOyz91prv2vtd6199gl7132ycto/ff7p4eExbfWqDz718HgB8PCYnP7iFHfL/X3xX7t/Tcr5dOX7HnVdvoPuD8+T3vv4PQ8PIe8lxxcvuD//Y/uq+BwPj9nzx34mrf70jYceHrHzV3/w3me0JEOfgaffxhiwOvJee4O4c/6jGXGvEye9Gn9uhegfJR61tXE7z9375bVXsNsufh3mySUv3H0nVBzxfR/lCndRxvmOtu9S8dw8oYj0uyd9ckdAz64upjqnsrVL9nmo5sHPrkRNnWJNgW5HrPPn5mb5qejhMs0pV1CWx9i/pjAgYOz3xajF4HNjF72T/zMbwraxGQOVeVn9TMRQ3thfoLuHaFDJsYVBrsA90hlaY9EZqaNd+sMbqw+8sfqd+I0FbOfVGOZXw7txji3hV1Y1D7l72CJeh3+QNo3Ja6AGAWdEX8w3LHRxr/yha1ZfOyYCm/zGqaDLmJfcnz87fxWDVFkl2SRYeOBBCJ3bCALBbKH7zrsfgnGr52RYfLM5UBoGmOThsbMkxA+A2udHOR53uFi/BPyoWfHvuO75kv3jMaHn48mu+w6/8carqX8KZgsPHFzwp0XuTuc/8Abj3NeHXwfOHJt/7U/TvYH5i9YX4We7r09ewSzctnfJuKFrfviCPRY077j1bTr6L6DigTYKdYRmE0ZPxWgK71/GXciX0zV5m1ucl14K+oSnyD043vP1VpddFyqPHP623Mr6dTdvqjIef6srS6Bb+NSW26qCkfvdhib7rQ0xMcWKRNn2CDExMXbcvqHe0wIJdbhMzhz6Nf6suMCiCooxxio+f2ro6e/TSb8wRwAc/+UzZVozQMJFT7z7WZDU8cgQf1a03hwoU9WLeDW6t8e1/6INUAqIVo46OI4U/WB5ya48izA3ahy2HtVLQS204asxjILwqioxrVWlAq6bJ4CxN4nlNKtxJ3OvirbkzRK8F0Ff28wdB65vdvR9RuUL4tM2m8HUlnEFXOArWI+dTEHjzIvbn+IuaMIs5+ffe6kx6JXF2JWNJ6cJTOH1cC7OqYSyp6ox2+D5M1NO+hHfur3oqeWt51J+Z4u2AEpfqAtZQBiSiLYDWzN5ZmVwLjx/VlXBg0G1GmRgt2WMuyNptUnuIg6r5JlfzSYXdtiUJowdCo4IKbpNXVvhDI+4p9TC4CosCWU6L2TTru6WjRuI206ZTWbv31z5Ajb6vgR3rV5X/I2Z1JD0YOpeGbBvl1J3o27DU8gRj30UfBGoejF/MCWSs2v4ECW4SKtitAHZUFt8rQgI/FFxvK/uaZhads2ESezy0vDvR9bht4C05XSyuASKFAto+bvCTudp8NbEwkS17kYaMcYv9qmSzS2YKTzne7EDgVOuYXaqtxd8JPano4+mbG7tuCTR5hiTJ8fmBT1Fa1FcxSIf0tYs9yyQLxIG7AMIvrmL8Inn2WKuqtnlmdTX+tSchnWUN9McG0ZVi2mDKb6c9SOvwgD7JxFPlZQXQrhXBzQEdnn6E3GVG8dNORY2wyyZetVGM00+37Og4BTVeVZoU46JppV968rpHhyPpw+b5aVv7NklZHXeWTOH5OjyX1nYZTiEqSZB5MSKU72swPAJlrxrxX8APvQWRNMH3cFVn0Hm4tbd4e4VRLPbKCCZfXhhy473WJa6oQmmHF7DFQ44vkjIezuJnquAy/00JYrvORAu+itfrCAzQsxfk8snTSeOPI1Q5XMGO8lRM3t3KptfavsioWY2L9USV73Bn1TYqT3T4469gJ41rR2X/xltiR5fN4tuJKKrmb2ELl/Od19R0YUzBZ9H0PV4XzmXeBwTA7u6zJ9OFfGO3Bynln0zSbQu8GK07FcM+gPz+NhiIZ3rIhSHfZ9HdVwoUVzNDMqdvvuhMCj3OroTP9Efq/CYrim/xONfBcv4m52L68TndWtvL+q6z+F5R1vq5kYWDakMOzY9JQzykRRHOefr2rDTwV2BlX0NH+FflxMamwqpDsb5jBd531GpLZ+M08+izyqOL8e+AK9VlpB+6eoxX76mZatUJuv6lm9+0eNlRkhPm+jpMz+6vNHjPeafajdz+OKkE6+t6FGZwmvHjY0TuzuQCMiFQdMsxJ6jOcTkmpZ4iuCgvjrBqD6uMmmCrFmoN3qB7ma/kRx2A215kSrDTDgmsL4zHi0vbDbwTclHw16iWpaD8SK3GJX++NyUw5V+p2+OL86XGnRT86OO7Xr47ZykCre+y9fSoOSfE0mD4Jo5HVzFhOh7Yd+u7QqvRz1at9SfZzHj4h3761SAUuvZVzzBsPO2XYmi7x7OrRSO6kXJVUyudfTyNWrlt77zDG40JnZMJJEJx3AB9boctlvl0cTd2ysqIyOSakqfcs7swCRibshMUFfbxRXcqVNwOEO6jls0v34TQDz2C/34eBxekukOcqO/GBmj2oLCH7W52XCO2vyTsJvBEY4RIeuBewTuh4ZPxz39W8p53+JLG2W432cJ5D7Rj/TD3mIBnmoRGoeXZQhOjXuFJgbbabU3VabT5genBX2u60IG6Rdun6L9+TagnOF4J1mdPg6STG1u/tlUcE4Exy5g2j5v8fxFP9/j5VnRZPYxERKVJ2buVDIqf6Rnjo/wOvwO8cpCf7kwKHrx7HnklsiLDInj/YpJEfSAWcnPHX3/qcX6yQtcZSh5acJvU/Nl28sY3l9LbF/EmzadEyGSHXhXl/9NfdyE0LdMOm90d1zzXEdWzlUtAO4suNY+/QPKieyKH5vN3ifxz/N4iwLL/U6Lx/Em7E+7/MVMQWd4hOtVWft0fXj5yCFtw8LW85f05H4aWwTkWschn/ppxd7wl4u7j7P2x1a0+pCEQwV9PdEylcikbAzbnZdsoqXxQgkKlamZPmEKb4OXEwXtBUN8lyapaItC1VRcAnkL5iFuZD82sr7VZoTQ9aed684XfzaeEXb2mF+dNGCvMePXgYxK++Um7dSSTPPlpnOy9ogOQvGPU39/MAHOk5h/kian7HjQ7tHWPr1tcf6D9um+9i8SYCd0HUvqBctElHzPi5tbvnkv8p4pZ28a9CBywuAztGl3VHsORc1bxuUFx5OsuWspUwyS0pVX+lnYbTATWMBB+pc9rKpWrVncpqBSz3RNSFwXe8xyHc/7VbijR+z2+xEcOMuKI7VUFaDi5rZVEREzwkBYJQyPmYDGwqLrlA/InUnGpVxpu9vasz6TdXWTzvehdcHUIFXYDX+kQCCWFFGIIji3agL0cZ77RXg8eJXaMVZg1JTO3eNO1yO4vI3sw5QGsmcZpXzRCpWQ5mmK0+JlA4u550WlC/ZwRwtzCyYoD5hyXXWIptDqVWHtZt+gydOtr/CCp3RjeIBHlLV9ToUYkJ+5vW0COOc3JFO3BEy5gVkDhFUyKnLmBL1ynf8xdp7hAqFUHEJvCU+eIH1RUYfqMI1czMQoZsvKTpk+neRUnRdBzL32Utr11HFqx201LfFQsSw40uEhd3Y9fSfp0WtJ78/1R+e7L6b8qoLujE7ovB2q8qPrveCf49ADU2tcHkIMNTY82nZkvE4hPEzZWTGNbSimJOquYILyt3d4Td/X7vi1DhlPQK1f95QdWd+SmdCbiExKWURq60/+Vy7MjdeH5azhe8F8Z28nQnz4S7m1xcpoZIwVvf7IdLq7JtZEmm/dvKkbcheayawhbGM2JMDZH670R5PajO3uELO1mcYK4RkQm4deNxcXmG8rslDPNkVaS10fKZnl1AmkTMSUpmA92sCXMMhOk9d4VrO0pXzD6V4ESjBXj2JIkMk4t9GMwSYPu2DicMccfy/ReixJjfD8o5oZRCa/J5VRXEf8rLAFsxMmUDlCOJWBbwL5p1W5JmWDY5Nm5XiI/UO2ePblTRUvLBdLZpHCwQWKEiuiU2+ZAye3+AFJvXm3ArHFv1DLMQxEPQKd56mLtC4YdMoQkxI+dLKSoppyl0peSFgRcSIoS5z9Ghua1ehH/CTDYT/fA0ftQGxKEaQuUVsnb+2FJJDYaG8SNEnQTdbSD/FTIICH7GlH1NBd/C1LqVk2MFthtRJnRxv01t+OjHutah27Qty1hSw7ORvexP5qvWcuBfyS2CBbhyltBLRr1WFvDokTZ0MjJDWI4C2y+B8oDEePdOn7bKaheQHXgMtowZlxof6k3sASxIgDxAHMzNL6HievtFFLMePeIjQy17J1aoADa+E2tQEwiBnsqxSHhLJkqAbtaQP6Qvv9mwn+GZFVFmZLFJIz3TqD1ygN8B+QCD73Zd2Xf+Y7g/cFtS96PIKijoRM76rLkJ2945XXHdbPAVLYdbDqO0o5sw2bPQMCU8VdNzgUfF22EWJwqpM9DxqGvadeDQuuxy1FtCHiKWATz0Q1jcoO+2RDA9N5p9EEhMe4bzE12eUZGwsN2iYL0xcHpBVyYIPFJVRAAEenFa402eyQpkQOOIa7CZoFWaH+M4wrTaP1sNbgcsEELdxoxW2a4PVOsEGIuZkSqQvK2J3A6qAxevNYqjAat3EvCM2YnNQb6/kTvsXSuBeAoNsapu97sCFkP5fDq80uXFtryd1GarAAQOEZanl0I0/XszgiI+QemAkzIZ5K4l9cx+t5zbfU6HMxL8oiod7JQnrATC0TCd4PE+zIXp0W3/BXW2SqA8Wu1fnYaUi71slciy2ubyKsuOA6h4Ht7WlAAtElE1AsX0ZKwhbuiNy9lOuHi2UhC7Jwl5OxqJ1yLruQzIAZDVpXD8SDlNx9ojg1xNG93MfUQNxdwXVYXF5vA+tq8YKhGkZFtMLtdAupg2so0AMm+k1CsSozjeWvxVuMxGPjmWFGiTBoyoXEeakzScu5l5NQub6aEhdBZfsRs3pJnvTMSIP8Sw6iJ37SG4uNRtrtcxcXdVtiHFZOFwzo9qlljJFSGcyFbkxRhInOR1WdTPT3a2YU6l3D6fXBKSRpKCW/8BNnKoVoyCHuYMzkvV2kpPXCxuwMR8HQO9xt1VlijctukkdHlDcR7839cXwlxHm6A4rckDLTF6qnSXGD4BeZvpqjYRJpQNZNr6LMwxnRaS196PCo7ZAT2ov44IbD/EGGTBkZ0TAGkgkDrl/qn8cqxCbAwAhvefgOpOnjwiSnGSlSLsjS8O6bMjxVBgDXTAAVVEYhR9vMfDeLkyzfGhk4FDx0etqAyaW31qGtXCCP0YqbUFHtlb02B0jx3MpwvjhHAW2ZM3mTI7xq0BuyGnERIJiKDwfvOg/PkUH3iWm+alZFk+M6Rh24T20t5dQj/hlWTdfzXCSd1zit0mAPIwTy5NWtfclSncWU4avhV/YQXHHohXqNyM0cRpP1S4U58/AQdAPzEUypt26mqE06b6hBPr+Eh2fqbQwyjm4xl8CQOnKCOyNmwwlsXq3JjjFRE/M+wt+RCfA3ZAwLvOV01AlVLhRSJaOX9gxovPbhI8GzSj7eRwG9uJxZm9bISwnzkxMIJ6gssYTgZtR6l/wS7QT5tLP/QzgXP8XYPHHdL9qIBYLiPb82UUDTcIUsnu/0bq3FADy/94BDvvKNjJOysnqv0TPKCSPuzIeUYdjgriLOeyMJJNnQz84ZqC2s1kZyUBp0eluibDqyXz47UzaQf5VS+O34jFI6XaP2C+ko2yUBOy2mTYrtRaeppf9iD7n+FypCvAHNcL+1LyQpcPC3Rt0of3zAv+954w525TL/haeyRAO0jMiQcaN3CNPkpjs08p8Wbv0ev/EA+MRE6xJQYr6z+abpwwNHbRGv/zlqRxCgjzC2BPtteePtEum8CZ2LcKgNCiU6fvOqiWYf0wW4PtkjxZ57cj8EfK5i3xMgXvoBeDKT5+4+xfPd5U8QDFjH/U/vepSOBTT5A5XljRomcq+2sb951GWVBg1e2yd9SWv8xiae2z4+wxjmo+/LcY5fp958b8WN3Dms0DbNK95P5HgDldMWbks25X3wJ273k0Clyvb6asZ/XZQdPQ4p5yTRTPeica4rnfR+RAK1opNxLaP2HA1N21RTVWC3NJcmM/MLRkVy5qjF6WKCIAAi6RwFZOhJNRA2GZqpZEcP14DNfisReCI1FVLGJjMMprjRbh7DQY3jJKtTKYwIixIf0m80vlXUR1WNlYaWQ1S0hi2ksNxVWEGhXoJvYPS6gDWKhCeBpMI3TDvBd9yq4Te1TKugMMQBUzqZI75BOHlkZvXWBE2yv+yuCOnJZdAj8W2ggD+qH/DHibPZmdAqu/oJQGu4QoHUZYe7zxEnh5QEx6hzKQkJDZcwSEdwMq0wkd4Bxg3aJnQuXtFOTcQuj8UAsCJsYUh/ltUt0aA2C49lvPMUQkMgD0QIOxhEEIwXG+7+U2tnAORC/R2aRbCD8wT1g74Aguu/nVRyeBn9H7tDmrmT08UOCaikoTo5A7Y4vRi2eXRISWUdcDX86bXuAwB5JpDGPgh7PUwXdPooGtu1h5rO4BIR0WfJtN9kUOnKUl+g2nIZ6hnYwv7x5ScUtonK5kyqn1aKTwe396zoOomL47Nc5bwgHnw05BvwNbUme0cHBos73Rd7q+tSpsKIBZDuemKDtEVqpDkMDTfqD04QlNJCJjU2aJ0hWZb64DQkZX9lq38G9kPgRT8B1lh9m3DP5iKzOT1eww94mbg8ckvthCn7A9W0C7sw+M3u3Ne0ICmmgUilso8te/LgZxHRTSjcf+WThv/rKjalsBkwJzRL4jRka1oeXVsYGtQ6cuDY1E8ja+ALfnKTKkf69DSqDYM8ag/SEPZLR8ulF9yrkfnG4K6Z8kFaFpRTaOk1PnULHgS9d4jmrrxxeUEVLBpgJo9bMaj1HpuCh3sGQ3Mfz2yne2JRXz62ZrHbncWPjfRw22jd/3jURfegdzVIvzWLqWtk6u7N4NvaYOZgKXPwnpWFWmsg+ZLHajGAfKPnhjLKRz9fz5MifeV8p4rfOlrGHy3bRkSHicTWvkOP5f06iS1MRnoUVZhi5t1Y5l3LWolKWBrQNdtxmei4PJj7qUybPxPIiBRo8+8QBSnHOCJAnVMn7Qt4bO27Jrzlx9ikC367U553ioiICEIrCqj64/tEU0mlaz7PQI8ACmUPr96UUOF38w/DZuIAIKAk+FOS4kOKJcn3po+A90poIG/u29zMoODr/Vzh23XGZObhPhJbgveAUk0Z7E8phb2xYikVeyqFaM0h5iE4b3twCtTDmr58B/XM41kctmGw87Z5rhCDRzHpwBsc045IelDdviNv1+1D9sBMcyzLbGnGbAISSlhFfvXqejf9NEk4500ZvYSxHjqt0yI8ViLLSdOw9Fv9ciqeCFW7ynawDzuv+8i29Hh9YKK6qSZsXkh/9rws9in8gnpFIQe/rN8oz+Ig7l0SFczwPOtUYknXQASmfHqc6x1fDXCDn8y6GvOZGtMjTSJH7F425QYmFnaGHAN3qtGztWFvZmlAlStAtbEXosUvLDrZJGnFWfM69syvTYj0sg/IztD8ZXhxFXbRY9AvTsYAmw0dtzHco7SIKd0LVqiY63ymnrB8NVVcx0s5lC54JWI2ZCV1gFDE0k9Wn57D4sJyKorzsWuX35iiTpRzDv7peY5wPft9/LWhiOBldfsmnZKeIYpyqYyZ1qik2bIXb3tdWN/SRWYdrPusPqQBzDmGes00yBkJc2QUmHXx/p/T8gcAzwfyFW4Y3GVjI/yIepAslvipVxyjJrJPUMbOVtxcdeZO08ee9fBdioN2b0uvRh93apMpci/adH2FgmHAfsl5HOLfuovPDQLc1ykBBvTUDs9jlHzfOYp64bKS7gWB+5LhR2EnOPUUsUu5MeHOUFDWHPQbOrWwN8a30Rjw3qlNhuL++h4+YvPyMizHGHzGRS4AFWGTcxXxJw3NLs+eBeDRphZcNu/tIZIG+r6ulvayeTe5JYqe9McqLOEJDzQIpp0TFymvPF7k7iyww+s/skL9/4j1AHd95iaRRq8vQ7Srfk6MbISXE+hD1qeEjgE0NJhTns3QbW4kyVcXxMlyIv5CEVv3usu9/+/pdmsZ3kJ3c1Ynv+VRUBYT5bfQhtUaR3Go1FQunX9qi8nBGaBE8uH8KLpEfm2cNgkFI2BnrNRVHipnmlnfjewsGciNlJLkyJOD+e5XAf1L6Mjxwf3zTjFNjqooI/S02GALu0p+9M/6N62iSW4i3mZpwY2fl8xPbFENMwOeEPsIBtG4rPwbk7MtSF2xQp9PfJrAmWzGcGeo+V26a3SgRmosoHVWWYHx6Ye0Y+hRz5qeNf3rNOk2gUoBw8lqHa3Mdg2NNAtZtqnolwWjF0qgV3gkat/88gnLC4zLvHMK0IcydSzxaDtrtK96aheqQ12ictSaTCw42hTJjEp1sHlEcWGsCd8D6TVVs9JKjRmFkU4GW1FpX66pn7AQv2TfTqtcAoL7bWjraGs5C+W7en0j3hnyeS0mas3Sol9Vd8UPpiqjSVeLVHcRH1wMeoGr+IOsG4A/hrpg1Mnvc/3kPSvPD0vqaPhiaT/3yMiPLNMDeFJw3T5rNRUhol26UPS3lcTmVnnTx2LBHX2IKQMLwHYXFdWjtgEej9cYLa6LqrqjZ/eq4G3uMj+5RePOSIhARkRhYn4hKhJ0X/jpbygkJgVTfWdZ63VK1yOauBW3exv7B8qUrBacDKEktPhBZuvN8HshTjW+AdzvMzkngcAV4v8JXewZyrBQECTDbO2W+smElHJaxFAwYYV7GLD87trfgL+rYbiHHQAF61lTtol5NHFlLla22Kdxm7FRawujtkT+oaIILKt1CucyOaItEO9mna48qsrV5DIs4Gbyc9gCcV1EnmjAGTf+gkznJkOH0nSIeiKjIqon6fXXuHsBBLa/3HeCJW6NfFecObOHYrg71W4H1BT4roEANlaHhWS55Roj0oPU24fSxvnZnTbK6+0YdUk7gOEcWdLPBUiQ2dD8MUr1FMK6riJqrz5ALXSjasVL/Mx8UtOt9lfZfw/ACoBc8a1P0IzruJs+vMpEgv+MeanYd2DFWDxUgOZumxzZjGTNsOJKrdkQwAV6DHDz9X6erqfsZwpLJNpI4tVIede7rnPs8uCk1+d2/Z6pqG8P6p5A60vAdNGQO9C8jzvDlmPnb4aFonYI0BowgZudGWJQTVHRNurq1G13DUo3bEk1DX7EqrexUANvFgcnWEaoookT5wAZYkYLDmpzgmr8Q4tVoxnq/ftEAoEz6cvo/bwJLxMFAHrz0mdNz5r+OzUdxAHm7citIJfXTU1eVEvaX+u5sXrv5qSVnzq1o1ETB2GAZFtN0McrfVeb9w1YJxZl7j37yP1pJOgjr7O0JGiYPqG2cxeRK9AHYlbusMPo+mXH9e8+E9AI0HCBpZD/5CRjU5q7yO/7zymf1/CEUitdWjO1X29NVMQ/KX9H8ZbOUM2tyYbRAT7fJdGFj5ee9fFgnPkvWJ2xTyD4g/iNjL/k59OSCdSayv48eQJtLwF/DpqQOr2B26UTCI4tfPBM7X9AbW4noK9eyctKYpjrB3NFSyCp41H7zfbYicpTISXmjbH3NUNjoswjmWNPVbPHXgMdFDLwnzSoP6DgRPCQyHIoTdH5gEfcoR47rP+bCHe1wrwn4tMLD25t8dut1ys3suuN6MWp2Um032TqV4ZHB6T5iE6vRPSBgP6I6M8dbsbj1GVf8gLk+ROlo5jg+G4wdz37vJyA3FWnnMwshfYg5gEJhZ7vKcm8yGlXm9aLI0uCs4AFBgHPqjYbXJvE/nTPWsMhKuoc8FFYSVYQzoIgtRMTQagCut7o/3kiEgp8SBEUTQJBjLf7v+nhSXOq760kWkxqZK8wuD8LJnmWUu5ltuDq1y+bMrZrnxs6JJbWST9u8ZPlmphilNpHZnMgFU7hn9fSxzVqsvjJrHvZRBBUvFWkpiaLeBc++mu+JFf85n05hc0W6ZCUs2xT8Ip2TLya1lN0k5oQQXfXcoD6bi0mGxKRYULPFh/eWyu6qYnEn8AFPtGD+mZJ2Jug0vTIZXMZbMrMh5n1+AYGJ01RO7HSCc9lc77DgzeYq6JONCV6lmbq2WNlSvLmzMWVnIOiSfW47XCzC2+GjOKsM5V+2MlZ9PhdYxJdcGMPwIO1upmQxQzVfTZRZiqbI9oEnNTLl3TObMwGUj2/d5adYVDWRuxumHX5Pu1Oesvz77LS9HW/5DrinLnidCC94js1TiP1iyajduF6Isjl5d2dEJ8bqezMaDKbj1/aoH2E+Yg0OTPBH0ijE7nbgpZNz7YKlmOh+kkhXYf95GEcLdy4fhmXg6STBOC7PrwaP2x2Y/cORxxFI8KHDImiiqioYbiCIzQJkdJP9ujsogK42TIKOc3J+25fm7BgVPiQKZ2YuVBPWbVIke+XPWP3VuIq8Kw6WeNVir/S0A4ztY+aJEQJUb2sa53BGNE/JN/EaUTUHNL5FbCzUbHbYMxo0TQJqA7aCbKvmuX/b5xLvLjGS/BfsbzvLAeVpKrRS52nBZKQ1iEVSVqo1ofXxv7VZc4OEtHahsiJaGe5IpnlNKnH3o6BdWxh/d9w6drJQKcSbG1XekDl/VM1VRK/DLiZxvIF4HOYjOqQX9MrJyp/G9A/PvrZnZ4wezIZG0u0C3maQueF7F4Jer+7+q2xE4uxAyJYGNIfcqXu84lW3U39ZwrboMkG9DbqLZ7Q1HMuqOWhFtZpndTKOwsmoNM3gMEqZGUiU8ZMEugDKN6ZeM+KUSfXmCdOooYrNNkFBieFzcHdv12ng5S2ZUk/HU78Wy+2cIzIcNLed1s0bu2Xxdq7U7XnbF8kOzHuhdAbUrevH93lFb6BKvzrhM/4Zz1LHv/N1bprno1ejaVJBdvsSJ1uwqO1hYMF/y2/JPNMxTMVz1Q8U/FMxTMVz1Q8U/FMxTMVz1Q8U/FMxTMVz1T8P6xihUM2f+xvmBz4rDZUUzjclwvT3BpIXmNvgvHHzo4sYw/ibdv+fY3GmUQaAoXKGTpNb+GDCyzGcHcyMtQ51QWhpFEtBYQ5kB8P5+Hx60+M4RhXnwFdWUIY6ZBWuNAFfkOnklGdWvBbsBQJDWWZQF6/88E9GRrDsHwbikOrOggHv6oXpBYmxvRNck+zK+kOFrUQD6K4BzSHKd9tQUI1ZjoJTV6dZ7xLRH8TJ9+FZXsypkvJJnNUakAo+FE4Pd6UjKSxhJ8vJLiN35kxg9TW5SIe6NrAZsbznZWhJ6zHh2cnDwS4sRKVmte5MvreRif/ww1xJes51mgSEpstRW4TuvSEHWXn/rBAHyT62Y17AjZo/fbRc0GfLxZ7JZ74Y/wypP1M+kVql3O3R4xzLsMf+n5jvq/HxbttaIjclbd5oL1MqDuYOobeuTRW2efTlOBx1vQtvVY88Zgcpt14hzfZoykA0N8NBus2H3S7WNX+kzN147ItWKtptwdvdFxiqjcQxMdT+yaYlHhp7GTH5Qpy3ejMkwzbxaW+Fi/XL4Le/jprbbaT32gdtrr6WXnqbNRibKFPG7AYslmISRHONLCCXN1EO8Rjeblqkp31lfIyBuRHx1Wr+PuaDAqJhUiUSF3yD32xjdsUsoFlOfebbBhTGExJvjZfLiHLoLC2/7Xx9Tn71utg1MzKGc5Dh1j1OS9iZVuxjd6yK7N3kx3+MkbrQKtxzbQW3yCmVJvhlzxga4bWeaecJ0tL13vWi3Z9paFA/dBWhduUzN6VYmnYm4QVeyC/6MwEf35MYa/bUhlD5oScIL50CZ2QdDQ6rfHCB8UdWTl7Xy7ru/fqJA/1EjCJAOib3ZDNr2w9o0pO+zyiEdNwSSJ6dSVlihZPak0b+h6WGePZvFYvRyX6yHIB7+ofmbyNfTDzTG9er0RnUZkHXs9S8x5R1vpieaH+eUEEgYW0ZEWvbXgMimXcvfJODF3yWJ/fgQudiUk3PDyUB/GWR96AYlE7ZuGgPrXTteR0z/Evi26GOPxeJQVZ5vkO4LF+aqNGb8V3rXvZRO9e0cuADOIsfiIrEFRbeMFMg5m/2bMBf94/vK4skfqJaABWklgDnPJS1FHcqLlSFe7wWyLunB/+JbV8zY4rwsYLuoz25zzU4QMYNY9rsugPZXRg6AWlruAfn0Zc3/FuoaKyek3ZtO3BlIYU5C0T0qbiwaryCoi8Qw91mqyUkGNDEUNK5L4ByaE8wKh96b36czk/ReE2xzjtyRqHDEsssF6RmnsbXZ0jyugxC45Qow4yrHlX9CGl9/cDWTkPjB/iPM7W5nCEcsnDe2IrLWd4dyOr8DEpjDTFaxzfs/Iizn9owv0K09knpTyb5KzfjHpAS/S0QjLESam1YSgJdJbFbguSWJxqnfaDnaZm8UxrGV7ME99iMSB5LSMRPkRVSQRfFPb1IDBDhhiabTm3+/s/Z6kT3Z505Kdr5Sp904b2JY8ZQCTtGLpxX6nr6j7eMaWpzMUvNr5KWsqFvQeCsX4IJcfBaOHhqRr+vmICCIYWZDvUqG1ofWhjNhSaCZcdMk2LT5hTakSObHDHlei05eP7dWpDc+QY8BtRzo6ZaPERlLjO1JmOEF+ptbAi7cjel715/L43JXhu9q8kyB87BgdbaHK+GxSRBloDgk2tKxBXoP9AoHM/ZrJhbSG7ScJgLWfGeGuClomMlUM36uTZpSpG73EXDA1okhWSOoNuhp/dB1REsK23JQ0Up0QjOCE1SLTyDcY6DcsyHtx523bocwfuf5o2ufekc0sNQ+t5lca5voHJD/uEXQXHQ1BLGjl7bE2tzLkvl50SeI+5eCNARj8GCqPDIt4sEb1VgF/RJXkv4stIZqyJk4omDyC6HsSgiHfPfoYBeZPgivnoFrGu38b5ascVWiGr3OYT6kRXh8/32LJ5AAMgrKszNeWdXFUsQnhLAu35rRY3GT4XdgJn7cE7rW9kvpvZyIFmNm6rN3qp9yuHGmfB5D1qcym/mqGBOjuG4EAOTor2N//h4iNuFxsVRQpqsiGEko/0n++rI2Y0S6UWE/cUWoVWSFfGj2WgoAxLqSrRx4/et7z5BwBUhhw13ChSNvE3Ei9RCPhPGgSZ7AOGju6mgKJuS+Te0pe3Tk5lnzDRZ1r8Go3NZdGsQK2dGZnFWvF+Qn+Rhlbo1HWBAKf9kgT+aRGotHRux0jX+6uPo2/maCgfs/RKAkxxCkTu9X4CLWgLbTJ1foWcaGYE96D875oC6njJ0ayGVbr9Jhu1nDp7NXpIC1eEX3GvzGvcFCDzm5dqXCt7LIyPUedmpP8E5xtTWDl17a3z8uqoKqpYSJ1CjrzjehRiqTfmdsUjDu6ysaAnMJF6lJGerHDpcu9nYOpFn8MSbYaPtEgV3y1mGpfI4EzcPLZGx9/0lHippSugpDxu4HzwfPTlbeyvMn3L9763naxZBQ1qrXOnXLP5QALn8OtFXSoFMdAoX9yXm6DM67t/nb9venS6WBryYjGtl4Iaml3yLS2aKUoGtIwidTL4av2oUuKdhaYyqGuXur4/bpuySIIvd948Fw3CiGWbQs6szHUzQeZn05zxUtMoFNpoWpauzbiuCXF5yfQZNHfALHXxv6cFmExHVaor0PMe5NOcQzW3eOTfbiHp834jszNJPV1TWl3nTB1KG2FJf5aZV8vIvl102UU/xdDQqzaNY+KYaqeuyEB4ZkNGGBawMqZVu+iW60wBmCbNq7mlicHg5G//fWG8qAQlA7Ce3SVxka9P18TJufvG/FgfI2ZadGeiLX1pvps2O0NPmDiP9IeE7mRSNmue/lQ02W2nLnD3RhTHzptGgW6BlzBmrYHZQkbxNF9tgVN6LD1aexL1P+UUjVpa0xAvR96or+U2iwAd6oMS03FEyRTnVU/8lkZBhu9NLvFeBkZm3dmaqJlhkeaJdMH1k8L0SD+qHE/n4qXhluac58mAZpjiKMo+w4hWsS6HRQSOkc4dgsGucsefKq/cVf67xIXtBVCv23NFal+1vuP3RHfKC7fQi+OdGbtA1tKuQq/rodiFsMuOLtawpDd1xcqTjGRMdGLvidvEBlpEmw1rbEQvsvaWLtiz0QdArICS7I4zpAOQFK13uEaolau6CSsOJbLIJhMs/3AGy5UGpV77G6++cpbDkI+9TdFgz36epFjpZoqbPTWJRCT3jtus8yz7LDsrfI5mP4gY0HXfmNhcU/m9sTu+Gxz8MlX7bH34huc8lBs9U0Uoh9CQU3FKCf5iIxydxoLbX2DvTsJ6wgjXpaTmEwO70klm0Nmwy/hq0Prp9XJjnAhpWmOAG/ENxOr6yrcjHscBgmyFilXWQtjYd6peI9peJzok+huyP4x9jSY2VB5l7e2cI7XJ3ipp14b/GiYaAJAiYWXt9pMWjkqCTt7ujuVaBgjbk0nuVPcxOi2rkGtizkzmU0NWoR8zC3N8FI3fFVAPQnNhE3SLVd3ndc6U0UL0x7mdUII6q5zZI0LZThXYMV2zu4OrVoTN7vppWoGBflG/3x0BK4/0QbQiw3KdNCYC1BOGbuh1akkMGe0mIsvIyY0hJQ3rmRanbbmbgw5dCruoOf60ytQHcritQ75+C4vuYBKJ6Khc4zDhUNNY4Vf5VsHg8dIs5mgpa9SCqQ7wDaETGrK5lyXZ16pduQKLc8PxsbC+zZqHsY/zuobckE1baSjvDqF1dUi+I3wZ6VLaNWJapIlJTxDBk3Zm9uWyOXYjdEmvv8LoBC8JVYcVLPSmxMtXGpsBGou1SE1S4ctO88AZBhP6yR30PzEY0CutqN3X7tOggy2ZMw3GbHei1WGwUnlrjivp36QsTHar+Y7hus9uHYGSgE2FM7c0qobxD9BtLtu0xIWSVzI0I2aNZ9fYCkiUhf5ggLvqNLn5O8Y85LqLeb8wupfVZbLYOl11pQVh7k6AbqqqXx/3R1aqtjSfnuua90hibAfTgN+Ude8JWrMyC7NnB8l3bF2lzyDlgJmQrktlc6rmjoWUWCJxWslOBUmjOMvqu9Pk1Lt6jB+KHYEA2bH8QcxHYVbvjr+nnnAwVvLoR3Xp3LA72Q4wu7dwcE1ycz5iaDw+VcVjLiVuDgYshWwwOAouP2sDz96W5Ge97JzzyO0NVSyWQFIYxNIn1ev32ywfO/RhY7b7ADC92kU8YbR7XVIo7wDku/bvX9HKY9N+J07cdRS3rZneVlYXL7Xtk9KGa1j2mptz1xS82HfbTdgl6FGJjj8Qilf6D7Ne/6NOfVI6AmrzgX+IALeDKzPYt4fYf9mgGPaHzQtJmkediQa8Kdm1t4f43aCzG+fs7oyV2m8P7pkf9c1QuqVQvw+1+8lrXWv3TTdCrLeN6D9uSf6mpGdZW5HK5HGxgS0slWPEWU+hi7/98ujvbxHzh++Vx3BrRYrTg8kL327LJJj2xqxdGTA4d0csnHP/04mFrrvMfPF/Wl3PjSE6R8TZTpII2btC+vAl6WI/4bHi64mVSC4/7f+wSYlmC2+0iH1Y/9TN7zHfdNL/N/ssvyX0sq9pfu0mJqjgmJe8UHC/7/Z85jvpyb1WW4Eo+H838tGPgsJU++QWuwhKI+XLvB7ab5RKlj62cvlYZd18BX1lD8JGCAch07HP/ad6bF9eatMURJX9XU5PhqCv0DXMZ1lbYVmmtsG9ET6N/3ObcxxSNvYXZIRLVn06k7Xyy8RH/LP9JFO+77yi26VJBYN91pf3ATHe29072KHLjJZPHPWljG0neK6evBpr9dhO+MwIBumKMK6dilldojXuOVP8iNgLuaaX0ZwKmkFJtO0m0qwHLmAa4EMqXcdzHh5ntDKFhOhEV4XH1HgypzxCBpV+h0v9gcs8lgMux7keFt+cu+JG7mzWW22aaTVNI160C7xzxA/eBG/TnMr7EZrRLnGpi2S466ktiA7w8DjbXMN0Cmr+sqWP+gbltxao/A4v38Z+IaxxjXNnKXI/0C2DeUgxRt7lNXymfa/2nMrL7jYortur3yUU4eUJFa/Qr01Xf+ZCVafzSv0uPn5C4rHd648vuXlY/zMbKKGhKPF925WRVYGH0sdaVn/4yQd172/5+n8AUEsDBBQAAgAIAKZqQVMM4l9nTwAAAGwAAAAbAAAAdW5pdmVyc2FsL3VuaXZlcnNhbC5wbmcueG1ss7GvyM1RKEstKs7Mz7NVMtQzULK34+WyKShKLctMLVeosFUysjTQM4AAJYVKoBojBLc8M6UkAyhkYG6OEMxIzUzPKLFVsjCwgAvqAw0FAFBLAQIAABQAAgAIAHBIFk82YVgCRwMAAOEJAAAUAAAAAAAAAAEAAAAAAAAAAAB1bml2ZXJzYWwvcGxheWVyLnhtbFBLAQIAABQAAgAIAKRqQVOQSSYlKAUAAPYTAAAdAAAAAAAAAAEAAAAAAHkDAAB1bml2ZXJzYWwvY29tbW9uX21lc3NhZ2VzLmxuZ1BLAQIAABQAAgAIAKRqQVNzanLmpQAAAIIBAAAuAAAAAAAAAAEAAAAAANwIAAB1bml2ZXJzYWwvcGxheWJhY2tfYW5kX25hdmlnYXRpb25fc2V0dGluZ3MueG1sUEsBAgAAFAACAAgApGpBU3na1VmABAAA2xYAACcAAAAAAAAAAQAAAAAAzQkAAHVuaXZlcnNhbC9mbGFzaF9wdWJsaXNoaW5nX3NldHRpbmdzLnhtbFBLAQIAABQAAgAIAKRqQVN88IYedAMAAKcMAAAhAAAAAAAAAAEAAAAAAJIOAAB1bml2ZXJzYWwvZmxhc2hfc2tpbl9zZXR0aW5ncy54bWxQSwECAAAUAAIACACkakFTseWwL3oEAABlFgAAJgAAAAAAAAABAAAAAABFEgAAdW5pdmVyc2FsL2h0bWxfcHVibGlzaGluZ19zZXR0aW5ncy54bWxQSwECAAAUAAIACACkakFTTiTOTLEBAABnBgAAHwAAAAAAAAABAAAAAAADFwAAdW5pdmVyc2FsL2h0bWxfc2tpbl9zZXR0aW5ncy5qc1BLAQIAABQAAgAIAKRqQVPVwhq8awAAAG8AAAAcAAAAAAAAAAEAAAAAAPEYAAB1bml2ZXJzYWwvbG9jYWxfc2V0dGluZ3MueG1sUEsBAgAAFAACAAgApWpBU1tzVfMBLwAAkFcAABcAAAAAAAAAAAAAAAAAlhkAAHVuaXZlcnNhbC91bml2ZXJzYWwucG5nUEsBAgAAFAACAAgApmpBUwziX2dPAAAAbAAAABsAAAAAAAAAAQAAAAAAzEgAAHVuaXZlcnNhbC91bml2ZXJzYWwucG5nLnhtbFBLBQYAAAAACgAKAAYDAABUSQAAAAA="/>
  <p:tag name="ISPRING_CURRENT_PLAYER_ID" val="universal"/>
  <p:tag name="ISPRING_FIRST_PUBLISH" val="1"/>
  <p:tag name="FLASHSPRING_ZOOM_TAG" val="79"/>
  <p:tag name="ISPRING_PRESENTATION_INFO_2" val="&lt;?xml version=&quot;1.0&quot; encoding=&quot;UTF-8&quot; standalone=&quot;no&quot; ?&gt;&#10;&lt;presentation2&gt;&#10;&#10;  &lt;slides&gt;&#10;    &lt;slide id=&quot;{BF086506-571F-49F1-9AC3-EDE57A37DC2B}&quot; pptId=&quot;256&quot;/&gt;&#10;    &lt;slide id=&quot;{5FE812E4-9A02-4A22-9DA8-CA6D26CBAC90}&quot; pptId=&quot;258&quot;/&gt;&#10;    &lt;slide id=&quot;{163146D8-5B77-4DB7-96F5-BE2D5D6ED0D0}&quot; pptId=&quot;300&quot;/&gt;&#10;    &lt;slide id=&quot;{174C8180-EFFA-4B08-B4A2-E7C0D2412642}&quot; pptId=&quot;301&quot;/&gt;&#10;    &lt;slide id=&quot;{5CEEFD3F-384B-46C2-8B21-781BD5D69754}&quot; pptId=&quot;261&quot;/&gt;&#10;    &lt;slide id=&quot;{26E03160-22A0-4304-8823-50E76182A168}&quot; pptId=&quot;262&quot;/&gt;&#10;    &lt;slide id=&quot;{A66453EA-BD0D-42AF-A4F4-E32304E0B0A6}&quot; pptId=&quot;283&quot;/&gt;&#10;    &lt;slide id=&quot;{61515695-8C69-49CB-BC4F-E466C6C0BA5D}&quot; pptId=&quot;280&quot;/&gt;&#10;    &lt;slide id=&quot;{5AAE2490-8589-446B-B7D2-68B77DF1FF27}&quot; pptId=&quot;308&quot;/&gt;&#10;    &lt;slide id=&quot;{A082EC72-C868-4F38-963F-4C3EFE0294DC}&quot; pptId=&quot;309&quot;/&gt;&#10;    &lt;slide id=&quot;{934D03C2-C4E4-4588-91F9-1E1D002A4972}&quot; pptId=&quot;310&quot;/&gt;&#10;    &lt;slide id=&quot;{B57536CB-B9C0-4DF5-85BC-BB040F05A530}&quot; pptId=&quot;311&quot;/&gt;&#10;    &lt;slide id=&quot;{5878CBDF-51FB-4A07-9466-3AC33C2E2EDA}&quot; pptId=&quot;312&quot;/&gt;&#10;    &lt;slide id=&quot;{CC123D52-69F3-42C4-AC74-1AA96E72DD14}&quot; pptId=&quot;313&quot;/&gt;&#10;    &lt;slide id=&quot;{3757C8FA-D468-4796-81E7-B9EAB14CF9E6}&quot; pptId=&quot;314&quot;/&gt;&#10;    &lt;slide id=&quot;{A43857F4-1D2A-422F-9B03-B4281F300932}&quot; pptId=&quot;315&quot;/&gt;&#10;    &lt;slide id=&quot;{DB526CF5-D8B6-4BB5-A852-5AF40956CFDC}&quot; pptId=&quot;316&quot;/&gt;&#10;    &lt;slide id=&quot;{A69A73F2-D54D-4E74-92B3-E259C49D03CA}&quot; pptId=&quot;317&quot;/&gt;&#10;    &lt;slide id=&quot;{E7ABB1E6-8F84-4E8E-8741-B130D902729E}&quot; pptId=&quot;318&quot;/&gt;&#10;    &lt;slide id=&quot;{68308FF1-CE24-4435-9310-6859F81625B3}&quot; pptId=&quot;297&quot;/&gt;&#10;    &lt;slide id=&quot;{FF8D21D3-DDF6-482F-A40F-64DE4A14CF30}&quot; pptId=&quot;282&quot;/&gt;&#10;    &lt;slide id=&quot;{D88E5455-F919-4468-B260-B97523C7CF53}&quot; pptId=&quot;302&quot;/&gt;&#10;    &lt;slide id=&quot;{E5B445E9-A599-442F-8F22-7A4BD22FFBD9}&quot; pptId=&quot;303&quot;/&gt;&#10;    &lt;slide id=&quot;{03E1557F-8BA9-4287-9104-BF429C927F8A}&quot; pptId=&quot;306&quot;/&gt;&#10;    &lt;slide id=&quot;{B1AB732A-CA76-49A3-8766-F99625E99FF7}&quot; pptId=&quot;307&quot;/&gt;&#10;    &lt;slide id=&quot;{E9359DA2-8D23-450B-93A0-D5DC77FF14D8}&quot; pptId=&quot;277&quot;/&gt;&#10;    &lt;slide id=&quot;{F1DEC6C4-4B50-4FB3-ACDD-B1A0834FDFA5}&quot; pptId=&quot;274&quot;/&gt;&#10;    &lt;slide id=&quot;{9537DCDF-B3E2-47E1-96BC-6A5B826A8464}&quot; pptId=&quot;295&quot;/&gt;&#10;    &lt;slide id=&quot;{E27EECF6-9D89-4629-9F4D-F3A7340F1F21}&quot; pptId=&quot;296&quot;/&gt;&#10;    &lt;slide id=&quot;{56487746-BC1C-4492-8FC9-D99A3F4A6D10}&quot; pptId=&quot;319&quot;/&gt;&#10;    &lt;slide id=&quot;{C43D6A47-3BE0-45C3-B6E8-476C363D8527}&quot; pptId=&quot;298&quot;/&gt;&#10;  &lt;/slides&gt;&#10;&#10;  &lt;narration&gt;&#10;    &lt;audioTracks&gt;&#10;      &lt;audioTrack muted=&quot;false&quot; name=&quot;Audio 1&quot; resource=&quot;c160bc28&quot; slideId=&quot;{BF086506-571F-49F1-9AC3-EDE57A37DC2B}&quot; startTime=&quot;0&quot; volume=&quot;1&quot;&gt;&#10;        &lt;audio channels=&quot;1&quot; format=&quot;s16&quot; sampleRate=&quot;44100&quot;/&gt;&#10;      &lt;/audioTrack&gt;&#10;      &lt;audioTrack muted=&quot;false&quot; name=&quot;Audio 2&quot; resource=&quot;4fc0b23d&quot; slideId=&quot;{26E03160-22A0-4304-8823-50E76182A168}&quot; startTime=&quot;1&quot; stepIndex=&quot;0&quot; volume=&quot;1&quot;&gt;&#10;        &lt;audio channels=&quot;1&quot; format=&quot;s16&quot; sampleRate=&quot;44100&quot;/&gt;&#10;      &lt;/audioTrack&gt;&#10;      &lt;audioTrack muted=&quot;false&quot; name=&quot;Audio 3&quot; resource=&quot;5dade6b4&quot; slideId=&quot;{5AAE2490-8589-446B-B7D2-68B77DF1FF27}&quot; startTime=&quot;0&quot; stepIndex=&quot;0&quot; volume=&quot;1&quot;&gt;&#10;        &lt;audio channels=&quot;1&quot; format=&quot;s16&quot; sampleRate=&quot;44100&quot;/&gt;&#10;      &lt;/audioTrack&gt;&#10;      &lt;audioTrack muted=&quot;false&quot; name=&quot;Audio 4&quot; resource=&quot;ee61c3df&quot; slideId=&quot;{A082EC72-C868-4F38-963F-4C3EFE0294DC}&quot; startTime=&quot;1&quot; stepIndex=&quot;0&quot; volume=&quot;1&quot;&gt;&#10;        &lt;audio channels=&quot;1&quot; format=&quot;s16&quot; sampleRate=&quot;44100&quot;/&gt;&#10;      &lt;/audioTrack&gt;&#10;      &lt;audioTrack muted=&quot;false&quot; name=&quot;Audio 5&quot; resource=&quot;470a1298&quot; slideId=&quot;{03E1557F-8BA9-4287-9104-BF429C927F8A}&quot; startTime=&quot;673&quot; volume=&quot;1&quot;&gt;&#10;        &lt;audio channels=&quot;1&quot; format=&quot;s16&quot; sampleRate=&quot;44100&quot;/&gt;&#10;      &lt;/audioTrack&gt;&#10;      &lt;audioTrack muted=&quot;false&quot; name=&quot;Audio 6&quot; resource=&quot;8b346b04&quot; slideId=&quot;{B1AB732A-CA76-49A3-8766-F99625E99FF7}&quot; startTime=&quot;1&quot; stepIndex=&quot;0&quot; volume=&quot;1&quot;&gt;&#10;        &lt;audio channels=&quot;1&quot; format=&quot;s16&quot; sampleRate=&quot;44100&quot;/&gt;&#10;      &lt;/audioTrack&gt;&#10;      &lt;audioTrack muted=&quot;false&quot; name=&quot;Audio 7&quot; resource=&quot;9368e57a&quot; slideId=&quot;{F1DEC6C4-4B50-4FB3-ACDD-B1A0834FDFA5}&quot; startTime=&quot;0&quot; stepIndex=&quot;0&quot; volume=&quot;1&quot;&gt;&#10;        &lt;audio channels=&quot;1&quot; format=&quot;s16&quot; sampleRate=&quot;44100&quot;/&gt;&#10;      &lt;/audioTrack&gt;&#10;      &lt;audioTrack muted=&quot;false&quot; name=&quot;Audio 8&quot; resource=&quot;cd240d9b&quot; slideId=&quot;{E27EECF6-9D89-4629-9F4D-F3A7340F1F21}&quot; startTime=&quot;1&quot; stepIndex=&quot;0&quot; volume=&quot;1&quot;&gt;&#10;        &lt;audio channels=&quot;1&quot; format=&quot;s16&quot; sampleRate=&quot;44100&quot;/&gt;&#10;      &lt;/audioTrack&gt;&#10;      &lt;audioTrack muted=&quot;false&quot; name=&quot;Contact Info&quot; resource=&quot;cb4a64ae&quot; slideId=&quot;{56487746-BC1C-4492-8FC9-D99A3F4A6D10}&quot; startTime=&quot;0&quot; stepIndex=&quot;0&quot; volume=&quot;1&quot;&gt;&#10;        &lt;audio channels=&quot;1&quot; format=&quot;fltp&quot; sampleRate=&quot;44100&quot;/&gt;&#10;      &lt;/audioTrack&gt;&#10;      &lt;audioTrack muted=&quot;false&quot; name=&quot;Disclaimer&quot; resource=&quot;cc241704&quot; slideId=&quot;{C43D6A47-3BE0-45C3-B6E8-476C363D8527}&quot; startTime=&quot;0&quot; stepIndex=&quot;0&quot; volume=&quot;1&quot;&gt;&#10;        &lt;audio channels=&quot;1&quot; format=&quot;fltp&quot; sampleRate=&quot;44100&quot;/&gt;&#10;      &lt;/audioTrack&gt;&#10;      &lt;audioTrack muted=&quot;false&quot; name=&quot;Alternate PLDs&quot; resource=&quot;dc8e5e02&quot; slideId=&quot;{163146D8-5B77-4DB7-96F5-BE2D5D6ED0D0}&quot; startTime=&quot;0&quot; stepIndex=&quot;0&quot; volume=&quot;1&quot;&gt;&#10;        &lt;audio channels=&quot;1&quot; format=&quot;fltp&quot; sampleRate=&quot;44100&quot;/&gt;&#10;      &lt;/audioTrack&gt;&#10;      &lt;audioTrack muted=&quot;false&quot; name=&quot;What are Observable Behaviors&quot; resource=&quot;060c4121&quot; slideId=&quot;{5CEEFD3F-384B-46C2-8B21-781BD5D69754}&quot; startTime=&quot;0&quot; stepIndex=&quot;0&quot; volume=&quot;1&quot;&gt;&#10;        &lt;audio channels=&quot;1&quot; format=&quot;fltp&quot; sampleRate=&quot;44100&quot;/&gt;&#10;      &lt;/audioTrack&gt;&#10;      &lt;audioTrack muted=&quot;false&quot; name=&quot;Using the Classroom Examples&quot; resource=&quot;7a47bd87&quot; slideId=&quot;{61515695-8C69-49CB-BC4F-E466C6C0BA5D}&quot; startTime=&quot;0&quot; stepIndex=&quot;0&quot; volume=&quot;1&quot;&gt;&#10;        &lt;audio channels=&quot;1&quot; format=&quot;fltp&quot; sampleRate=&quot;44100&quot;/&gt;&#10;      &lt;/audioTrack&gt;&#10;      &lt;audioTrack muted=&quot;false&quot; name=&quot;Additional Classroom Examples&quot; resource=&quot;2cad393f&quot; slideId=&quot;{E7ABB1E6-8F84-4E8E-8741-B130D902729E}&quot; startTime=&quot;0&quot; stepIndex=&quot;0&quot; volume=&quot;1&quot;&gt;&#10;        &lt;audio channels=&quot;1&quot; format=&quot;fltp&quot; sampleRate=&quot;44100&quot;/&gt;&#10;      &lt;/audioTrack&gt;&#10;      &lt;audioTrack muted=&quot;false&quot; name=&quot;How to Determine Student Proficiency&quot; resource=&quot;a26b0376&quot; slideId=&quot;{68308FF1-CE24-4435-9310-6859F81625B3}&quot; startTime=&quot;0&quot; stepIndex=&quot;0&quot; volume=&quot;1&quot;&gt;&#10;        &lt;audio channels=&quot;1&quot; format=&quot;fltp&quot; sampleRate=&quot;44100&quot;/&gt;&#10;      &lt;/audioTrack&gt;&#10;      &lt;audioTrack muted=&quot;false&quot; name=&quot;On the Border&quot; resource=&quot;ff8f0aef&quot; slideId=&quot;{D88E5455-F919-4468-B260-B97523C7CF53}&quot; startTime=&quot;0&quot; stepIndex=&quot;0&quot; volume=&quot;1&quot;&gt;&#10;        &lt;audio channels=&quot;1&quot; format=&quot;fltp&quot; sampleRate=&quot;44100&quot;/&gt;&#10;      &lt;/audioTrack&gt;&#10;      &lt;audioTrack muted=&quot;false&quot; name=&quot;Alternate Response Modes_4 bullets&quot; resource=&quot;ef8a7544&quot; slideId=&quot;{E9359DA2-8D23-450B-93A0-D5DC77FF14D8}&quot; startTime=&quot;0&quot; stepIndex=&quot;0&quot; volume=&quot;1&quot;&gt;&#10;        &lt;audio channels=&quot;1&quot; format=&quot;fltp&quot; sampleRate=&quot;44100&quot;/&gt;&#10;      &lt;/audioTrack&gt;&#10;      &lt;audioTrack muted=&quot;false&quot; name=&quot;Prompting vs Leading&quot; resource=&quot;ff28dc41&quot; slideId=&quot;{9537DCDF-B3E2-47E1-96BC-6A5B826A8464}&quot; startTime=&quot;0&quot; stepIndex=&quot;0&quot; volume=&quot;1&quot;&gt;&#10;        &lt;audio channels=&quot;1&quot; format=&quot;fltp&quot; sampleRate=&quot;44100&quot;/&gt;&#10;      &lt;/audioTrack&gt;&#10;      &lt;audioTrack muted=&quot;false&quot; name=&quot;Audio 9&quot; resource=&quot;7045e125&quot; slideId=&quot;{5FE812E4-9A02-4A22-9DA8-CA6D26CBAC90}&quot; startTime=&quot;0&quot; stepIndex=&quot;0&quot; volume=&quot;1&quot;&gt;&#10;        &lt;audio channels=&quot;1&quot; format=&quot;s16&quot; sampleRate=&quot;44100&quot;/&gt;&#10;      &lt;/audioTrack&gt;&#10;      &lt;audioTrack muted=&quot;false&quot; name=&quot;Audio 10&quot; resource=&quot;e644e062&quot; slideId=&quot;{163146D8-5B77-4DB7-96F5-BE2D5D6ED0D0}&quot; startTime=&quot;30769&quot; stepIndex=&quot;0&quot; volume=&quot;1&quot;&gt;&#10;        &lt;audio channels=&quot;1&quot; format=&quot;s16&quot; sampleRate=&quot;44100&quot;/&gt;&#10;      &lt;/audioTrack&gt;&#10;      &lt;audioTrack muted=&quot;false&quot; name=&quot;Audio 11&quot; resource=&quot;44ddd78c&quot; slideId=&quot;{174C8180-EFFA-4B08-B4A2-E7C0D2412642}&quot; startTime=&quot;0&quot; stepIndex=&quot;0&quot; volume=&quot;1&quot;&gt;&#10;        &lt;audio channels=&quot;1&quot; format=&quot;s16&quot; sampleRate=&quot;44100&quot;/&gt;&#10;      &lt;/audioTrack&gt;&#10;      &lt;audioTrack muted=&quot;false&quot; name=&quot;Audio 13&quot; resource=&quot;c80158dd&quot; slideId=&quot;{FF8D21D3-DDF6-482F-A40F-64DE4A14CF30}&quot; startTime=&quot;1&quot; volume=&quot;1&quot;&gt;&#10;        &lt;audio channels=&quot;1&quot; format=&quot;s16&quot; sampleRate=&quot;44100&quot;/&gt;&#10;      &lt;/audioTrack&gt;&#10;      &lt;audioTrack muted=&quot;false&quot; name=&quot;Audio 14&quot; resource=&quot;363011d6&quot; slideId=&quot;{E5B445E9-A599-442F-8F22-7A4BD22FFBD9}&quot; startTime=&quot;0&quot; stepIndex=&quot;0&quot; volume=&quot;1&quot;&gt;&#10;        &lt;audio channels=&quot;1&quot; format=&quot;s16&quot; sampleRate=&quot;44100&quot;/&gt;&#10;      &lt;/audioTrack&gt;&#10;      &lt;audioTrack muted=&quot;false&quot; name=&quot;TELPAS Alt Reading_Slide 7_2&quot; resource=&quot;b3c5261c&quot; slideId=&quot;{A66453EA-BD0D-42AF-A4F4-E32304E0B0A6}&quot; startTime=&quot;0&quot; stepIndex=&quot;0&quot; volume=&quot;1&quot;&gt;&#10;        &lt;audio channels=&quot;2&quot; format=&quot;fltp&quot; sampleRate=&quot;44100&quot;/&gt;&#10;      &lt;/audioTrack&gt;&#10;    &lt;/audioTracks&gt;&#10;    &lt;videoTracks/&gt;&#10;  &lt;/narration&gt;&#10;&#10;&lt;/presentation2&gt;&#10;"/>
  <p:tag name="ISPRING_LMS_API_VERSION" val="SCORM 1.2"/>
  <p:tag name="ISPRING_ULTRA_SCORM_COURCE_TITLE" val="TELPAS Alternate Reading Domain"/>
  <p:tag name="ISPRING_ULTRA_SCORM_COURSE_ID" val="F49F2B90-66F2-440D-8664-B131CEF2EBD5"/>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FFFD\uFFFDB\uFFFD{B6CB6038-87F8-490D-B70F-A1CF71EFFC2D}&quot;,&quot;C:\\Users\\marimi\\Desktop\\Texas\\2021-2022 Texas\\TELPAS Alternate 2022\\TELPAS Alt Zipped Package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SCAL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publishDestination&quot;:&quot;LMS&quot;,&quot;wordSettings&quot;:{&quot;printCopies&quot;:1}}"/>
  <p:tag name="ISPRING_SCORM_RATE_SLIDES" val="0"/>
  <p:tag name="ISPRING_SCORM_RATE_QUIZZES" val="0"/>
  <p:tag name="ISPRING_SCORM_PASSING_SCORE" val="0.000000"/>
  <p:tag name="ISPRING_PRESENTATION_TITLE" val="TELPAS Alternate Reading Domain"/>
</p:tagLst>
</file>

<file path=ppt/tags/tag10.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44.572"/>
  <p:tag name="ISPRING_SLIDE_ID_2" val="{5AAE2490-8589-446B-B7D2-68B77DF1FF27}"/>
</p:tagLst>
</file>

<file path=ppt/tags/tag11.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ISPRING_SLIDE_ID_2" val="{A082EC72-C868-4F38-963F-4C3EFE0294DC}"/>
  <p:tag name="GENSWF_ADVANCE_TIME" val="19.681"/>
</p:tagLst>
</file>

<file path=ppt/tags/tag12.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9.282"/>
  <p:tag name="ISPRING_SLIDE_ID_2" val="{934D03C2-C4E4-4588-91F9-1E1D002A4972}"/>
</p:tagLst>
</file>

<file path=ppt/tags/tag13.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9.324"/>
  <p:tag name="ISPRING_SLIDE_ID_2" val="{B57536CB-B9C0-4DF5-85BC-BB040F05A530}"/>
</p:tagLst>
</file>

<file path=ppt/tags/tag14.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9.310"/>
  <p:tag name="ISPRING_SLIDE_ID_2" val="{5878CBDF-51FB-4A07-9466-3AC33C2E2EDA}"/>
</p:tagLst>
</file>

<file path=ppt/tags/tag15.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9.310"/>
  <p:tag name="ISPRING_SLIDE_ID_2" val="{CC123D52-69F3-42C4-AC74-1AA96E72DD14}"/>
</p:tagLst>
</file>

<file path=ppt/tags/tag1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9.310"/>
  <p:tag name="ISPRING_SLIDE_ID_2" val="{3757C8FA-D468-4796-81E7-B9EAB14CF9E6}"/>
</p:tagLst>
</file>

<file path=ppt/tags/tag17.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9.366"/>
  <p:tag name="ISPRING_SLIDE_ID_2" val="{A43857F4-1D2A-422F-9B03-B4281F300932}"/>
</p:tagLst>
</file>

<file path=ppt/tags/tag18.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9.324"/>
  <p:tag name="ISPRING_SLIDE_ID_2" val="{DB526CF5-D8B6-4BB5-A852-5AF40956CFDC}"/>
</p:tagLst>
</file>

<file path=ppt/tags/tag19.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9.366"/>
  <p:tag name="ISPRING_SLIDE_ID_2" val="{A69A73F2-D54D-4E74-92B3-E259C49D03CA}"/>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ISPRING_SLIDE_BRANCHING_PROPERTIES" val="&lt;BranchingProperties&gt;&lt;nextAction&gt;&lt;action&gt;0&lt;/action&gt;&lt;/nextAction&gt;&lt;prevAction&gt;&lt;action&gt;1&lt;/action&gt;&lt;/prevAction&gt;&lt;lock&gt;0&lt;/lock&gt;&lt;/BranchingProperties&gt;&#10;"/>
  <p:tag name="ISPRING_CUSTOM_TIMING_USED" val="1"/>
  <p:tag name="GENSWF_ADVANCE_TIME" val="17.167"/>
  <p:tag name="ISPRING_SLIDE_ID_2" val="{BF086506-571F-49F1-9AC3-EDE57A37DC2B}"/>
</p:tagLst>
</file>

<file path=ppt/tags/tag20.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0.872"/>
  <p:tag name="ISPRING_SLIDE_ID_2" val="{E7ABB1E6-8F84-4E8E-8741-B130D902729E}"/>
</p:tagLst>
</file>

<file path=ppt/tags/tag21.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34.743"/>
  <p:tag name="ISPRING_SLIDE_ID_2" val="{68308FF1-CE24-4435-9310-6859F81625B3}"/>
</p:tagLst>
</file>

<file path=ppt/tags/tag22.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51.324"/>
  <p:tag name="ISPRING_SLIDE_ID_2" val="{FF8D21D3-DDF6-482F-A40F-64DE4A14CF30}"/>
</p:tagLst>
</file>

<file path=ppt/tags/tag23.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51.357"/>
  <p:tag name="ISPRING_SLIDE_ID_2" val="{D88E5455-F919-4468-B260-B97523C7CF53}"/>
</p:tagLst>
</file>

<file path=ppt/tags/tag24.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7.216"/>
  <p:tag name="ISPRING_SLIDE_ID_2" val="{E5B445E9-A599-442F-8F22-7A4BD22FFBD9}"/>
</p:tagLst>
</file>

<file path=ppt/tags/tag25.xml><?xml version="1.0" encoding="utf-8"?>
<p:tagLst xmlns:a="http://schemas.openxmlformats.org/drawingml/2006/main" xmlns:r="http://schemas.openxmlformats.org/officeDocument/2006/relationships" xmlns:p="http://schemas.openxmlformats.org/presentationml/2006/main">
  <p:tag name="ISPRING_SLIDE_INDENT_LEVEL" val="0"/>
  <p:tag name="ISPRING_SLIDE_BRANCHING_PROPERTIES" val="&lt;BranchingProperties&gt;&lt;nextAction&gt;&lt;action&gt;0&lt;/action&gt;&lt;/nextAction&gt;&lt;prevAction&gt;&lt;action&gt;0&lt;/action&gt;&lt;/prevAction&gt;&lt;lock&gt;0&lt;/lock&gt;&lt;/BranchingProperties&gt;&#10;"/>
  <p:tag name="ISPRING_CUSTOM_TIMING_USED" val="1"/>
  <p:tag name="GENSWF_ADVANCE_TIME" val="53.569"/>
  <p:tag name="ISPRING_SLIDE_ID_2" val="{03E1557F-8BA9-4287-9104-BF429C927F8A}"/>
</p:tagLst>
</file>

<file path=ppt/tags/tag2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6.014"/>
  <p:tag name="ISPRING_SLIDE_ID_2" val="{B1AB732A-CA76-49A3-8766-F99625E99FF7}"/>
</p:tagLst>
</file>

<file path=ppt/tags/tag27.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52.323"/>
  <p:tag name="ISPRING_SLIDE_ID_2" val="{E9359DA2-8D23-450B-93A0-D5DC77FF14D8}"/>
</p:tagLst>
</file>

<file path=ppt/tags/tag28.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9.504"/>
  <p:tag name="ISPRING_SLIDE_ID_2" val="{F1DEC6C4-4B50-4FB3-ACDD-B1A0834FDFA5}"/>
</p:tagLst>
</file>

<file path=ppt/tags/tag29.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48.953"/>
  <p:tag name="ISPRING_SLIDE_ID_2" val="{9537DCDF-B3E2-47E1-96BC-6A5B826A8464}"/>
</p:tagLst>
</file>

<file path=ppt/tags/tag3.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6.720"/>
  <p:tag name="ISPRING_SLIDE_ID_2" val="{5FE812E4-9A02-4A22-9DA8-CA6D26CBAC90}"/>
</p:tagLst>
</file>

<file path=ppt/tags/tag30.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15.385"/>
  <p:tag name="ISPRING_SLIDE_ID_2" val="{E27EECF6-9D89-4629-9F4D-F3A7340F1F21}"/>
</p:tagLst>
</file>

<file path=ppt/tags/tag31.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22.596"/>
  <p:tag name="ISPRING_SLIDE_ID_2" val="{56487746-BC1C-4492-8FC9-D99A3F4A6D10}"/>
</p:tagLst>
</file>

<file path=ppt/tags/tag32.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32.313"/>
  <p:tag name="ISPRING_SLIDE_ID_2" val="{C43D6A47-3BE0-45C3-B6E8-476C363D8527}"/>
</p:tagLst>
</file>

<file path=ppt/tags/tag4.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38.585"/>
  <p:tag name="ISPRING_SLIDE_ID_2" val="{163146D8-5B77-4DB7-96F5-BE2D5D6ED0D0}"/>
</p:tagLst>
</file>

<file path=ppt/tags/tag5.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44.483"/>
  <p:tag name="ISPRING_SLIDE_ID_2" val="{174C8180-EFFA-4B08-B4A2-E7C0D2412642}"/>
</p:tagLst>
</file>

<file path=ppt/tags/tag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56.294"/>
  <p:tag name="ISPRING_SLIDE_ID_2" val="{5CEEFD3F-384B-46C2-8B21-781BD5D69754}"/>
</p:tagLst>
</file>

<file path=ppt/tags/tag7.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32.733"/>
  <p:tag name="ISPRING_SLIDE_ID_2" val="{26E03160-22A0-4304-8823-50E76182A168}"/>
</p:tagLst>
</file>

<file path=ppt/tags/tag8.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ISPRING_SLIDE_ID_2" val="{A66453EA-BD0D-42AF-A4F4-E32304E0B0A6}"/>
  <p:tag name="GENSWF_ADVANCE_TIME" val="50.156"/>
</p:tagLst>
</file>

<file path=ppt/tags/tag9.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ADVANCE_TIME" val="42.109"/>
  <p:tag name="ISPRING_SLIDE_ID_2" val="{61515695-8C69-49CB-BC4F-E466C6C0BA5D}"/>
</p:tagLst>
</file>

<file path=ppt/theme/theme1.xml><?xml version="1.0" encoding="utf-8"?>
<a:theme xmlns:a="http://schemas.openxmlformats.org/drawingml/2006/main" name="Main 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Titl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A Opener - 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F973CC4A218840843CD19B0DAA78F1" ma:contentTypeVersion="8" ma:contentTypeDescription="Create a new document." ma:contentTypeScope="" ma:versionID="eef3e3209f4e1beb697f3afb8c6dc5a8">
  <xsd:schema xmlns:xsd="http://www.w3.org/2001/XMLSchema" xmlns:xs="http://www.w3.org/2001/XMLSchema" xmlns:p="http://schemas.microsoft.com/office/2006/metadata/properties" xmlns:ns2="ae29a606-394f-4645-b323-fcb10b24d1aa" xmlns:ns3="53af226d-ba0a-4b77-ace2-7e16defb8490" targetNamespace="http://schemas.microsoft.com/office/2006/metadata/properties" ma:root="true" ma:fieldsID="06e5ebb9c9f8e70c6fb2c05b40f3ea13" ns2:_="" ns3:_="">
    <xsd:import namespace="ae29a606-394f-4645-b323-fcb10b24d1aa"/>
    <xsd:import namespace="53af226d-ba0a-4b77-ace2-7e16defb849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29a606-394f-4645-b323-fcb10b24d1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3af226d-ba0a-4b77-ace2-7e16defb849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A73603D-312C-4F5E-B48A-EACFEC4B7D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29a606-394f-4645-b323-fcb10b24d1aa"/>
    <ds:schemaRef ds:uri="53af226d-ba0a-4b77-ace2-7e16defb84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083154B-6276-430F-85E3-E40BB06615DE}">
  <ds:schemaRefs>
    <ds:schemaRef ds:uri="http://schemas.microsoft.com/sharepoint/v3/contenttype/forms"/>
  </ds:schemaRefs>
</ds:datastoreItem>
</file>

<file path=customXml/itemProps3.xml><?xml version="1.0" encoding="utf-8"?>
<ds:datastoreItem xmlns:ds="http://schemas.openxmlformats.org/officeDocument/2006/customXml" ds:itemID="{7EAFF729-98DE-4252-B824-6F0E6A725346}">
  <ds:schemaRefs>
    <ds:schemaRef ds:uri="http://purl.org/dc/elements/1.1/"/>
    <ds:schemaRef ds:uri="http://schemas.microsoft.com/office/2006/metadata/properties"/>
    <ds:schemaRef ds:uri="53af226d-ba0a-4b77-ace2-7e16defb8490"/>
    <ds:schemaRef ds:uri="http://purl.org/dc/terms/"/>
    <ds:schemaRef ds:uri="http://schemas.openxmlformats.org/package/2006/metadata/core-properties"/>
    <ds:schemaRef ds:uri="http://schemas.microsoft.com/office/2006/documentManagement/types"/>
    <ds:schemaRef ds:uri="ae29a606-394f-4645-b323-fcb10b24d1aa"/>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16412</TotalTime>
  <Words>4792</Words>
  <Application>Microsoft Office PowerPoint</Application>
  <PresentationFormat>Widescreen</PresentationFormat>
  <Paragraphs>342</Paragraphs>
  <Slides>31</Slides>
  <Notes>31</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31</vt:i4>
      </vt:variant>
    </vt:vector>
  </HeadingPairs>
  <TitlesOfParts>
    <vt:vector size="46" baseType="lpstr">
      <vt:lpstr>Arial</vt:lpstr>
      <vt:lpstr>Calibri</vt:lpstr>
      <vt:lpstr>Calibri (Body)</vt:lpstr>
      <vt:lpstr>Calibri Light</vt:lpstr>
      <vt:lpstr>Corbel</vt:lpstr>
      <vt:lpstr>Open Sans</vt:lpstr>
      <vt:lpstr>Open Sans (Headings)</vt:lpstr>
      <vt:lpstr>Open Sans Light</vt:lpstr>
      <vt:lpstr>Open Sans Semibold</vt:lpstr>
      <vt:lpstr>Segoe UI</vt:lpstr>
      <vt:lpstr>Wingdings</vt:lpstr>
      <vt:lpstr>Main Title Slides</vt:lpstr>
      <vt:lpstr>Section Titles</vt:lpstr>
      <vt:lpstr>TEA Main Slide</vt:lpstr>
      <vt:lpstr>TEA Opener - Blank</vt:lpstr>
      <vt:lpstr>TELPAS Alternate Reading Domain</vt:lpstr>
      <vt:lpstr>Purpose of this TELPAS Alternate Training</vt:lpstr>
      <vt:lpstr>Alternate Proficiency Level Descriptors</vt:lpstr>
      <vt:lpstr>Alternate Proficiency Level Descriptors: Reading</vt:lpstr>
      <vt:lpstr>What are Observable Behaviors?</vt:lpstr>
      <vt:lpstr>Observable Behaviors and the Glossary</vt:lpstr>
      <vt:lpstr>Observable Behaviors with Classroom Examples</vt:lpstr>
      <vt:lpstr>Using the Classroom Examples</vt:lpstr>
      <vt:lpstr>Observable Behavior R1. Understanding Letter-Sound Relationships with Classroom Examples</vt:lpstr>
      <vt:lpstr>Observable Behavior R2. Decoding with Classroom Examples</vt:lpstr>
      <vt:lpstr>Observable Behavior R3. Developing Sight Vocabulary with Classroom Examples</vt:lpstr>
      <vt:lpstr>Observable Behavior R4. Understanding Environmental Print with Classroom Examples</vt:lpstr>
      <vt:lpstr>Observable Behavior R5. Visual and Textual Supports with Classroom Examples</vt:lpstr>
      <vt:lpstr>Observable Behavior R6. Participating in Shared Reading with Classroom Examples</vt:lpstr>
      <vt:lpstr>Observable Behavior R7. Understanding Ideas/ Details in Graphic Sources with Classroom Examples</vt:lpstr>
      <vt:lpstr>Observable Behavior R8. Identifying the Main Idea/Details with Classroom Examples</vt:lpstr>
      <vt:lpstr>Observable Behavior R9. Making Predictions  with Classroom Examples</vt:lpstr>
      <vt:lpstr>Observable Behavior R10. Making Connections between Ideas with Classroom Examples</vt:lpstr>
      <vt:lpstr>Additional Classroom Examples</vt:lpstr>
      <vt:lpstr>How to Determine Student Proficiency for Each Observable Behavior</vt:lpstr>
      <vt:lpstr>How to Determine Student Proficiency for Each Observable Behavior, continued</vt:lpstr>
      <vt:lpstr>On the Border</vt:lpstr>
      <vt:lpstr>Collaboration</vt:lpstr>
      <vt:lpstr>Example of Rating a Student “On the Border”: Milo </vt:lpstr>
      <vt:lpstr>Example of Rating a Student “On the Border”: Bella</vt:lpstr>
      <vt:lpstr>Alternate Response Modes</vt:lpstr>
      <vt:lpstr>Allowable Response Modes for the Reading Domain</vt:lpstr>
      <vt:lpstr>Prompting Versus Leading </vt:lpstr>
      <vt:lpstr>Available TELPAS Alternate Training PowerPoints  </vt:lpstr>
      <vt:lpstr>Contact Information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TELPAS Alternate Reading Domain</dc:title>
  <dc:creator>Ponti, Tony</dc:creator>
  <cp:lastModifiedBy>Cavazos, Esmeralda</cp:lastModifiedBy>
  <cp:revision>331</cp:revision>
  <cp:lastPrinted>2018-11-28T22:20:10Z</cp:lastPrinted>
  <dcterms:created xsi:type="dcterms:W3CDTF">2018-06-13T19:57:15Z</dcterms:created>
  <dcterms:modified xsi:type="dcterms:W3CDTF">2021-10-22T13:11:23Z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0x01010067F973CC4A218840843CD19B0DAA78F1</vt:lpwstr>
  </property>
</Properties>
</file>