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2"/>
  </p:notesMasterIdLst>
  <p:sldIdLst>
    <p:sldId id="264" r:id="rId2"/>
    <p:sldId id="270" r:id="rId3"/>
    <p:sldId id="271" r:id="rId4"/>
    <p:sldId id="257" r:id="rId5"/>
    <p:sldId id="258" r:id="rId6"/>
    <p:sldId id="259" r:id="rId7"/>
    <p:sldId id="261" r:id="rId8"/>
    <p:sldId id="263" r:id="rId9"/>
    <p:sldId id="268" r:id="rId10"/>
    <p:sldId id="269" r:id="rId11"/>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3205" autoAdjust="0"/>
  </p:normalViewPr>
  <p:slideViewPr>
    <p:cSldViewPr snapToGrid="0">
      <p:cViewPr varScale="1">
        <p:scale>
          <a:sx n="56" d="100"/>
          <a:sy n="56" d="100"/>
        </p:scale>
        <p:origin x="189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2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2973"/>
          </a:xfrm>
          <a:prstGeom prst="rect">
            <a:avLst/>
          </a:prstGeom>
        </p:spPr>
        <p:txBody>
          <a:bodyPr vert="horz" lIns="92021" tIns="46011" rIns="92021" bIns="46011" rtlCol="0"/>
          <a:lstStyle>
            <a:lvl1pPr algn="l">
              <a:defRPr sz="1200"/>
            </a:lvl1pPr>
          </a:lstStyle>
          <a:p>
            <a:endParaRPr lang="en-US"/>
          </a:p>
        </p:txBody>
      </p:sp>
      <p:sp>
        <p:nvSpPr>
          <p:cNvPr id="3" name="Date Placeholder 2"/>
          <p:cNvSpPr>
            <a:spLocks noGrp="1"/>
          </p:cNvSpPr>
          <p:nvPr>
            <p:ph type="dt" idx="1"/>
          </p:nvPr>
        </p:nvSpPr>
        <p:spPr>
          <a:xfrm>
            <a:off x="4008704" y="1"/>
            <a:ext cx="3066733" cy="452973"/>
          </a:xfrm>
          <a:prstGeom prst="rect">
            <a:avLst/>
          </a:prstGeom>
        </p:spPr>
        <p:txBody>
          <a:bodyPr vert="horz" lIns="92021" tIns="46011" rIns="92021" bIns="46011" rtlCol="0"/>
          <a:lstStyle>
            <a:lvl1pPr algn="r">
              <a:defRPr sz="1200"/>
            </a:lvl1pPr>
          </a:lstStyle>
          <a:p>
            <a:fld id="{35CCC2B3-E3E6-4DC7-9EB0-9C7EF2F2B19A}" type="datetimeFigureOut">
              <a:rPr lang="en-US" smtClean="0"/>
              <a:t>11/16/2017</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2021" tIns="46011" rIns="92021" bIns="46011"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2021" tIns="46011" rIns="92021" bIns="460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2"/>
          </a:xfrm>
          <a:prstGeom prst="rect">
            <a:avLst/>
          </a:prstGeom>
        </p:spPr>
        <p:txBody>
          <a:bodyPr vert="horz" lIns="92021" tIns="46011" rIns="92021" bIns="46011"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575141"/>
            <a:ext cx="3066733" cy="452972"/>
          </a:xfrm>
          <a:prstGeom prst="rect">
            <a:avLst/>
          </a:prstGeom>
        </p:spPr>
        <p:txBody>
          <a:bodyPr vert="horz" lIns="92021" tIns="46011" rIns="92021" bIns="46011" rtlCol="0" anchor="b"/>
          <a:lstStyle>
            <a:lvl1pPr algn="r">
              <a:defRPr sz="1200"/>
            </a:lvl1pPr>
          </a:lstStyle>
          <a:p>
            <a:fld id="{B320B194-4389-4681-A18B-C1CA50207BC5}" type="slidenum">
              <a:rPr lang="en-US" smtClean="0"/>
              <a:t>‹#›</a:t>
            </a:fld>
            <a:endParaRPr lang="en-US"/>
          </a:p>
        </p:txBody>
      </p:sp>
    </p:spTree>
    <p:extLst>
      <p:ext uri="{BB962C8B-B14F-4D97-AF65-F5344CB8AC3E}">
        <p14:creationId xmlns:p14="http://schemas.microsoft.com/office/powerpoint/2010/main" val="33744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TEA’s Federal Fiscal Compliance &amp; Reporting Division’s presentation on the ESSA Fiscal Requirements for Title I, Part A – Comparability of Services.  This presentation will specifically review the reporting and documenting of enrollment data.  The presentation is based on the viewer being familiar with the comparability requirement and having viewed the Title I, Part A – Comparability of Services Overview presentation.</a:t>
            </a:r>
          </a:p>
          <a:p>
            <a:endParaRPr lang="en-US" dirty="0"/>
          </a:p>
          <a:p>
            <a:r>
              <a:rPr lang="en-US" dirty="0"/>
              <a:t>So let’s jump right into it and begin.</a:t>
            </a:r>
          </a:p>
        </p:txBody>
      </p:sp>
      <p:sp>
        <p:nvSpPr>
          <p:cNvPr id="4" name="Slide Number Placeholder 3"/>
          <p:cNvSpPr>
            <a:spLocks noGrp="1"/>
          </p:cNvSpPr>
          <p:nvPr>
            <p:ph type="sldNum" sz="quarter" idx="10"/>
          </p:nvPr>
        </p:nvSpPr>
        <p:spPr/>
        <p:txBody>
          <a:bodyPr/>
          <a:lstStyle/>
          <a:p>
            <a:pPr defTabSz="460107">
              <a:defRPr/>
            </a:pPr>
            <a:fld id="{73491C48-03B7-4D66-ABBE-80998F631FA3}" type="slidenum">
              <a:rPr lang="en-US">
                <a:solidFill>
                  <a:prstClr val="black"/>
                </a:solidFill>
                <a:latin typeface="Calibri" panose="020F0502020204030204"/>
              </a:rPr>
              <a:pPr defTabSz="46010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9827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E971A-46D3-45BA-B6F6-5F514A690D62}" type="slidenum">
              <a:rPr lang="en-US" smtClean="0"/>
              <a:pPr/>
              <a:t>10</a:t>
            </a:fld>
            <a:endParaRPr lang="en-US" dirty="0"/>
          </a:p>
        </p:txBody>
      </p:sp>
    </p:spTree>
    <p:extLst>
      <p:ext uri="{BB962C8B-B14F-4D97-AF65-F5344CB8AC3E}">
        <p14:creationId xmlns:p14="http://schemas.microsoft.com/office/powerpoint/2010/main" val="395969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 last year’s validation review of LEA Comparability Computation Forms (CCF), TEA has identified common issues which are occurring among LEAs.</a:t>
            </a:r>
            <a:r>
              <a:rPr lang="en-US" baseline="0" dirty="0"/>
              <a:t>  We believe additional clarification is needed.</a:t>
            </a:r>
          </a:p>
          <a:p>
            <a:endParaRPr lang="en-US" baseline="0" dirty="0"/>
          </a:p>
          <a:p>
            <a:pPr marL="301945" indent="-345081"/>
            <a:r>
              <a:rPr lang="en-US" dirty="0"/>
              <a:t>For the most part, LEAs are applying the Comparability Computation Form guidance correctly in regard to items such as grade span groups, high/low enrollment, etc.  </a:t>
            </a:r>
          </a:p>
          <a:p>
            <a:pPr marL="301945" indent="-345081"/>
            <a:endParaRPr lang="en-US" dirty="0"/>
          </a:p>
          <a:p>
            <a:pPr marL="301945" indent="-345081"/>
            <a:r>
              <a:rPr lang="en-US" dirty="0"/>
              <a:t>The issues identified are not occurring within HOW the LEAs are conducting the comparability testing – rather, the issues are occurring within the DATA the LEAs are using in the</a:t>
            </a:r>
            <a:r>
              <a:rPr lang="en-US" baseline="0" dirty="0"/>
              <a:t> comparability </a:t>
            </a:r>
            <a:r>
              <a:rPr lang="en-US" dirty="0"/>
              <a:t>calculations.</a:t>
            </a:r>
          </a:p>
        </p:txBody>
      </p:sp>
      <p:sp>
        <p:nvSpPr>
          <p:cNvPr id="5" name="Slide Number Placeholder 4"/>
          <p:cNvSpPr>
            <a:spLocks noGrp="1"/>
          </p:cNvSpPr>
          <p:nvPr>
            <p:ph type="sldNum" sz="quarter" idx="11"/>
          </p:nvPr>
        </p:nvSpPr>
        <p:spPr/>
        <p:txBody>
          <a:bodyPr/>
          <a:lstStyle/>
          <a:p>
            <a:pPr defTabSz="460107">
              <a:defRPr/>
            </a:pPr>
            <a:fld id="{5F4BE17C-832A-4779-94CB-12E1C8E6BC46}" type="slidenum">
              <a:rPr lang="en-US">
                <a:solidFill>
                  <a:prstClr val="black"/>
                </a:solidFill>
                <a:latin typeface="Calibri" panose="020F0502020204030204"/>
              </a:rPr>
              <a:pPr defTabSz="460107">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7436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2021" tIns="46011" rIns="92021" bIns="46011" rtlCol="0"/>
          <a:lstStyle/>
          <a:p>
            <a:r>
              <a:rPr lang="en-US" dirty="0"/>
              <a:t>The fiscal requirements for the comparability requirement are federal law.  </a:t>
            </a:r>
          </a:p>
          <a:p>
            <a:endParaRPr lang="en-US" dirty="0"/>
          </a:p>
          <a:p>
            <a:r>
              <a:rPr lang="en-US" dirty="0"/>
              <a:t>Because the consequence of non-compliance with the comparability requirement is the return of all Title I, Part A funds for the fiscal year, TEA collects the comparability data during the fiscal year under review.  This allows for any non-compliant campuses to be brought into compliance with the requirement.</a:t>
            </a:r>
          </a:p>
          <a:p>
            <a:endParaRPr lang="en-US" dirty="0"/>
          </a:p>
          <a:p>
            <a:r>
              <a:rPr lang="en-US" dirty="0"/>
              <a:t>LEAs are required to test for compliance using current-year budget data.  The term “expenditures” is used, but because the requirement is tested during the current year, LEAs must report budget data where applicable.</a:t>
            </a:r>
          </a:p>
          <a:p>
            <a:endParaRPr lang="en-US" dirty="0"/>
          </a:p>
          <a:p>
            <a:r>
              <a:rPr lang="en-US" dirty="0"/>
              <a:t>Because LEAs are required to test for compliance using current-year budget data, the LEA should NOT report:</a:t>
            </a:r>
          </a:p>
          <a:p>
            <a:endParaRPr lang="en-US" dirty="0"/>
          </a:p>
          <a:p>
            <a:pPr lvl="1"/>
            <a:r>
              <a:rPr lang="en-US" dirty="0"/>
              <a:t>the previous year’s data </a:t>
            </a:r>
          </a:p>
          <a:p>
            <a:pPr lvl="1"/>
            <a:r>
              <a:rPr lang="en-US" dirty="0"/>
              <a:t>the current year’s total expenditures-to-date, when reporting state and local expenditures</a:t>
            </a:r>
          </a:p>
          <a:p>
            <a:pPr lvl="1"/>
            <a:endParaRPr lang="en-US" dirty="0"/>
          </a:p>
          <a:p>
            <a:r>
              <a:rPr lang="en-US" dirty="0"/>
              <a:t>Example, for school year 2017-2018, LEAs should report the 2017-2018 enrollments, state and local budgeted amounts, FTEs, etc.</a:t>
            </a:r>
          </a:p>
          <a:p>
            <a:endParaRPr lang="en-US" dirty="0"/>
          </a:p>
        </p:txBody>
      </p:sp>
      <p:sp>
        <p:nvSpPr>
          <p:cNvPr id="4" name="Slide Number Placeholder 3"/>
          <p:cNvSpPr>
            <a:spLocks noGrp="1"/>
          </p:cNvSpPr>
          <p:nvPr>
            <p:ph type="sldNum" sz="quarter" idx="10"/>
          </p:nvPr>
        </p:nvSpPr>
        <p:spPr/>
        <p:txBody>
          <a:bodyPr/>
          <a:lstStyle/>
          <a:p>
            <a:pPr defTabSz="460107">
              <a:defRPr/>
            </a:pPr>
            <a:fld id="{73491C48-03B7-4D66-ABBE-80998F631FA3}" type="slidenum">
              <a:rPr lang="en-US">
                <a:solidFill>
                  <a:prstClr val="black"/>
                </a:solidFill>
                <a:latin typeface="Calibri" panose="020F0502020204030204"/>
              </a:rPr>
              <a:pPr defTabSz="46010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23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20B194-4389-4681-A18B-C1CA50207BC5}" type="slidenum">
              <a:rPr lang="en-US" smtClean="0"/>
              <a:t>4</a:t>
            </a:fld>
            <a:endParaRPr lang="en-US"/>
          </a:p>
        </p:txBody>
      </p:sp>
    </p:spTree>
    <p:extLst>
      <p:ext uri="{BB962C8B-B14F-4D97-AF65-F5344CB8AC3E}">
        <p14:creationId xmlns:p14="http://schemas.microsoft.com/office/powerpoint/2010/main" val="183731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spcAft>
                <a:spcPts val="604"/>
              </a:spcAft>
            </a:pPr>
            <a:r>
              <a:rPr lang="en-US" dirty="0"/>
              <a:t>The two most common issues LEAs make when reporting enrollment numbers are:</a:t>
            </a:r>
          </a:p>
          <a:p>
            <a:pPr marL="230054" indent="-230054">
              <a:spcBef>
                <a:spcPts val="604"/>
              </a:spcBef>
              <a:spcAft>
                <a:spcPts val="604"/>
              </a:spcAft>
              <a:buFont typeface="+mj-lt"/>
              <a:buAutoNum type="arabicPeriod"/>
            </a:pPr>
            <a:r>
              <a:rPr lang="en-US" dirty="0"/>
              <a:t>The reported enrollment figures do not accurately reflect the student population.</a:t>
            </a:r>
          </a:p>
          <a:p>
            <a:pPr marL="230054" indent="-230054">
              <a:spcBef>
                <a:spcPts val="604"/>
              </a:spcBef>
              <a:spcAft>
                <a:spcPts val="604"/>
              </a:spcAft>
              <a:buFont typeface="+mj-lt"/>
              <a:buAutoNum type="arabicPeriod"/>
            </a:pPr>
            <a:r>
              <a:rPr lang="en-US" dirty="0"/>
              <a:t>The reported enrollment figures are not supported by auditable documentation.</a:t>
            </a:r>
          </a:p>
          <a:p>
            <a:endParaRPr lang="en-US" dirty="0"/>
          </a:p>
        </p:txBody>
      </p:sp>
      <p:sp>
        <p:nvSpPr>
          <p:cNvPr id="5" name="Slide Number Placeholder 4"/>
          <p:cNvSpPr>
            <a:spLocks noGrp="1"/>
          </p:cNvSpPr>
          <p:nvPr>
            <p:ph type="sldNum" sz="quarter" idx="11"/>
          </p:nvPr>
        </p:nvSpPr>
        <p:spPr/>
        <p:txBody>
          <a:bodyPr/>
          <a:lstStyle/>
          <a:p>
            <a:pPr defTabSz="460107">
              <a:defRPr/>
            </a:pPr>
            <a:fld id="{5F4BE17C-832A-4779-94CB-12E1C8E6BC46}" type="slidenum">
              <a:rPr lang="en-US">
                <a:solidFill>
                  <a:prstClr val="black"/>
                </a:solidFill>
                <a:latin typeface="Calibri" panose="020F0502020204030204"/>
              </a:rPr>
              <a:pPr defTabSz="460107">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4487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spcAft>
                <a:spcPts val="604"/>
              </a:spcAft>
            </a:pPr>
            <a:r>
              <a:rPr lang="en-US" cap="small" dirty="0">
                <a:latin typeface="Arial Black" panose="020B0A04020102020204" pitchFamily="34" charset="0"/>
              </a:rPr>
              <a:t>The reported enrollment figures must accurately reflect the student population</a:t>
            </a:r>
          </a:p>
          <a:p>
            <a:pPr>
              <a:spcBef>
                <a:spcPts val="604"/>
              </a:spcBef>
              <a:spcAft>
                <a:spcPts val="604"/>
              </a:spcAft>
            </a:pPr>
            <a:r>
              <a:rPr lang="en-US" dirty="0"/>
              <a:t>Each student’s enrollment must be reported as outlined in the TEA’s Student Attendance Accounting Handbook (SAAH).  </a:t>
            </a:r>
          </a:p>
          <a:p>
            <a:pPr lvl="1">
              <a:spcBef>
                <a:spcPts val="604"/>
              </a:spcBef>
              <a:spcAft>
                <a:spcPts val="604"/>
              </a:spcAft>
            </a:pPr>
            <a:r>
              <a:rPr lang="en-US" dirty="0"/>
              <a:t>For example, SAAH states students who are provided instruction for at least two hours, but fewer than four hours, each school day must be reported as a .5 enrollment.</a:t>
            </a:r>
          </a:p>
          <a:p>
            <a:pPr>
              <a:spcBef>
                <a:spcPts val="604"/>
              </a:spcBef>
              <a:spcAft>
                <a:spcPts val="604"/>
              </a:spcAft>
            </a:pPr>
            <a:r>
              <a:rPr lang="en-US" dirty="0"/>
              <a:t>All students, regardless of grade level, must be included in the total campus enrollment.</a:t>
            </a:r>
          </a:p>
          <a:p>
            <a:pPr>
              <a:spcBef>
                <a:spcPts val="604"/>
              </a:spcBef>
              <a:spcAft>
                <a:spcPts val="604"/>
              </a:spcAft>
            </a:pPr>
            <a:r>
              <a:rPr lang="en-US" dirty="0"/>
              <a:t>No student(s) should be removed from the total campus enrollment. </a:t>
            </a:r>
          </a:p>
          <a:p>
            <a:pPr>
              <a:spcBef>
                <a:spcPts val="604"/>
              </a:spcBef>
              <a:spcAft>
                <a:spcPts val="604"/>
              </a:spcAft>
            </a:pPr>
            <a:r>
              <a:rPr lang="en-US" dirty="0"/>
              <a:t>If a student is removed from the total enrollment, the LEA should keep complete auditable documentation as to why a student was removed.</a:t>
            </a:r>
            <a:endParaRPr lang="en-US" cap="small" dirty="0">
              <a:latin typeface="Arial Black" panose="020B0A04020102020204" pitchFamily="34" charset="0"/>
            </a:endParaRPr>
          </a:p>
          <a:p>
            <a:pPr defTabSz="920215">
              <a:spcBef>
                <a:spcPts val="604"/>
              </a:spcBef>
              <a:spcAft>
                <a:spcPts val="604"/>
              </a:spcAft>
              <a:defRPr/>
            </a:pPr>
            <a:r>
              <a:rPr lang="en-US" dirty="0"/>
              <a:t>There is not a comparability exclusion that allows an LEA to remove a student from the total enrollment.</a:t>
            </a:r>
          </a:p>
          <a:p>
            <a:endParaRPr lang="en-US" dirty="0"/>
          </a:p>
        </p:txBody>
      </p:sp>
      <p:sp>
        <p:nvSpPr>
          <p:cNvPr id="5" name="Slide Number Placeholder 4"/>
          <p:cNvSpPr>
            <a:spLocks noGrp="1"/>
          </p:cNvSpPr>
          <p:nvPr>
            <p:ph type="sldNum" sz="quarter" idx="11"/>
          </p:nvPr>
        </p:nvSpPr>
        <p:spPr/>
        <p:txBody>
          <a:bodyPr/>
          <a:lstStyle/>
          <a:p>
            <a:pPr defTabSz="460107">
              <a:defRPr/>
            </a:pPr>
            <a:fld id="{5F4BE17C-832A-4779-94CB-12E1C8E6BC46}" type="slidenum">
              <a:rPr lang="en-US">
                <a:solidFill>
                  <a:prstClr val="black"/>
                </a:solidFill>
                <a:latin typeface="Calibri" panose="020F0502020204030204"/>
              </a:rPr>
              <a:pPr defTabSz="460107">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4402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spcAft>
                <a:spcPts val="604"/>
              </a:spcAft>
            </a:pPr>
            <a:r>
              <a:rPr lang="en-US" dirty="0"/>
              <a:t>Because comparability is a federal requirement, the reported enrollment figures must supported by auditable documentation.</a:t>
            </a:r>
          </a:p>
          <a:p>
            <a:pPr>
              <a:spcBef>
                <a:spcPts val="604"/>
              </a:spcBef>
              <a:spcAft>
                <a:spcPts val="604"/>
              </a:spcAft>
            </a:pPr>
            <a:r>
              <a:rPr lang="en-US" dirty="0"/>
              <a:t>Official enrollment records are the only records considered auditable documentation.  For example, PEIMS enrollment records are considered official records and are auditable documents.</a:t>
            </a:r>
          </a:p>
          <a:p>
            <a:pPr>
              <a:spcBef>
                <a:spcPts val="604"/>
              </a:spcBef>
              <a:spcAft>
                <a:spcPts val="604"/>
              </a:spcAft>
            </a:pPr>
            <a:r>
              <a:rPr lang="en-US" dirty="0"/>
              <a:t>The records used to support enrollment numbers in official enrollment records are considered auditable documentation if they support the official enrollment numbers.</a:t>
            </a:r>
          </a:p>
          <a:p>
            <a:pPr>
              <a:spcBef>
                <a:spcPts val="604"/>
              </a:spcBef>
              <a:spcAft>
                <a:spcPts val="604"/>
              </a:spcAft>
            </a:pPr>
            <a:r>
              <a:rPr lang="en-US" dirty="0"/>
              <a:t>An excel spreadsheet with the name of the campus and the enrollment is NOT considered auditable documentation.</a:t>
            </a:r>
          </a:p>
          <a:p>
            <a:pPr>
              <a:spcBef>
                <a:spcPts val="604"/>
              </a:spcBef>
              <a:spcAft>
                <a:spcPts val="604"/>
              </a:spcAft>
            </a:pPr>
            <a:r>
              <a:rPr lang="en-US" dirty="0"/>
              <a:t>A data export from the LEA’s PEIMS system into Excel, with the appropriate notations, is considered auditable documentation.  </a:t>
            </a:r>
          </a:p>
          <a:p>
            <a:pPr>
              <a:spcBef>
                <a:spcPts val="604"/>
              </a:spcBef>
              <a:spcAft>
                <a:spcPts val="604"/>
              </a:spcAft>
            </a:pPr>
            <a:r>
              <a:rPr lang="en-US" dirty="0"/>
              <a:t>All exported data will have notations indicating the scope of the data and the system from which it originated.  These</a:t>
            </a:r>
            <a:r>
              <a:rPr lang="en-US" baseline="0" dirty="0"/>
              <a:t> </a:t>
            </a:r>
            <a:r>
              <a:rPr lang="en-US" dirty="0"/>
              <a:t>are not notations a staff member would make – they are part of the export of the data.</a:t>
            </a:r>
          </a:p>
          <a:p>
            <a:endParaRPr lang="en-US" dirty="0"/>
          </a:p>
        </p:txBody>
      </p:sp>
      <p:sp>
        <p:nvSpPr>
          <p:cNvPr id="5" name="Slide Number Placeholder 4"/>
          <p:cNvSpPr>
            <a:spLocks noGrp="1"/>
          </p:cNvSpPr>
          <p:nvPr>
            <p:ph type="sldNum" sz="quarter" idx="11"/>
          </p:nvPr>
        </p:nvSpPr>
        <p:spPr/>
        <p:txBody>
          <a:bodyPr/>
          <a:lstStyle/>
          <a:p>
            <a:pPr defTabSz="460107">
              <a:defRPr/>
            </a:pPr>
            <a:fld id="{5F4BE17C-832A-4779-94CB-12E1C8E6BC46}" type="slidenum">
              <a:rPr lang="en-US">
                <a:solidFill>
                  <a:prstClr val="black"/>
                </a:solidFill>
                <a:latin typeface="Calibri" panose="020F0502020204030204"/>
              </a:rPr>
              <a:pPr defTabSz="460107">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1288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spcAft>
                <a:spcPts val="604"/>
              </a:spcAft>
            </a:pPr>
            <a:r>
              <a:rPr lang="en-US" dirty="0"/>
              <a:t>Suggested methodology:</a:t>
            </a:r>
          </a:p>
          <a:p>
            <a:pPr>
              <a:spcBef>
                <a:spcPts val="604"/>
              </a:spcBef>
              <a:spcAft>
                <a:spcPts val="604"/>
              </a:spcAft>
            </a:pPr>
            <a:r>
              <a:rPr lang="en-US" dirty="0"/>
              <a:t>It is recommended that the LEA use official PEIMS records </a:t>
            </a:r>
          </a:p>
          <a:p>
            <a:pPr>
              <a:spcBef>
                <a:spcPts val="604"/>
              </a:spcBef>
              <a:spcAft>
                <a:spcPts val="604"/>
              </a:spcAft>
            </a:pPr>
            <a:r>
              <a:rPr lang="en-US" dirty="0"/>
              <a:t>From</a:t>
            </a:r>
            <a:r>
              <a:rPr lang="en-US" baseline="0" dirty="0"/>
              <a:t> your PEIMS clerk, o</a:t>
            </a:r>
            <a:r>
              <a:rPr lang="en-US" dirty="0"/>
              <a:t>btain the enrollment report for all campuses using the same date.  </a:t>
            </a:r>
          </a:p>
          <a:p>
            <a:pPr>
              <a:spcBef>
                <a:spcPts val="604"/>
              </a:spcBef>
              <a:spcAft>
                <a:spcPts val="604"/>
              </a:spcAft>
            </a:pPr>
            <a:r>
              <a:rPr lang="en-US" dirty="0"/>
              <a:t>Enter the enrollment for each campus, as is, from the PEIMS record.  Do not add or remove students.  </a:t>
            </a:r>
          </a:p>
          <a:p>
            <a:pPr>
              <a:spcBef>
                <a:spcPts val="604"/>
              </a:spcBef>
              <a:spcAft>
                <a:spcPts val="604"/>
              </a:spcAft>
            </a:pPr>
            <a:r>
              <a:rPr lang="en-US" dirty="0"/>
              <a:t>Adding or removing students can indicate the LEA has issues in the PEIMS reporting.</a:t>
            </a:r>
          </a:p>
          <a:p>
            <a:pPr>
              <a:spcBef>
                <a:spcPts val="604"/>
              </a:spcBef>
              <a:spcAft>
                <a:spcPts val="604"/>
              </a:spcAft>
            </a:pPr>
            <a:r>
              <a:rPr lang="en-US" dirty="0"/>
              <a:t>If an adjustment is made, keep complete support documentation as to why an adjustment was made to the enrollment figures, and ensure an auditor can arrive at the same figure the LEA reports, by carefully detailing the changes numerically.</a:t>
            </a:r>
          </a:p>
          <a:p>
            <a:pPr>
              <a:spcBef>
                <a:spcPts val="604"/>
              </a:spcBef>
              <a:spcAft>
                <a:spcPts val="604"/>
              </a:spcAft>
            </a:pPr>
            <a:r>
              <a:rPr lang="en-US" dirty="0"/>
              <a:t>Keep complete records as to why students were removed/added to the enrollment numbers with official records as documentation.</a:t>
            </a:r>
          </a:p>
          <a:p>
            <a:pPr>
              <a:spcBef>
                <a:spcPts val="604"/>
              </a:spcBef>
              <a:spcAft>
                <a:spcPts val="604"/>
              </a:spcAft>
            </a:pPr>
            <a:r>
              <a:rPr lang="en-US" dirty="0"/>
              <a:t>Keep all documents which support the enrollment numbers reported, as per the LEA’s records retention schedule.  TEA does request this documentation from LEAs on a random basis.</a:t>
            </a:r>
          </a:p>
          <a:p>
            <a:endParaRPr lang="en-US" dirty="0"/>
          </a:p>
        </p:txBody>
      </p:sp>
      <p:sp>
        <p:nvSpPr>
          <p:cNvPr id="5" name="Slide Number Placeholder 4"/>
          <p:cNvSpPr>
            <a:spLocks noGrp="1"/>
          </p:cNvSpPr>
          <p:nvPr>
            <p:ph type="sldNum" sz="quarter" idx="11"/>
          </p:nvPr>
        </p:nvSpPr>
        <p:spPr/>
        <p:txBody>
          <a:bodyPr/>
          <a:lstStyle/>
          <a:p>
            <a:pPr defTabSz="460107">
              <a:defRPr/>
            </a:pPr>
            <a:fld id="{5F4BE17C-832A-4779-94CB-12E1C8E6BC46}" type="slidenum">
              <a:rPr lang="en-US">
                <a:solidFill>
                  <a:prstClr val="black"/>
                </a:solidFill>
                <a:latin typeface="Calibri" panose="020F0502020204030204"/>
              </a:rPr>
              <a:pPr defTabSz="460107">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0860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concludes our presentation on reporting and documenting campus enrollment figures in the comparability computation form.</a:t>
            </a:r>
          </a:p>
          <a:p>
            <a:endParaRPr lang="en-US" dirty="0"/>
          </a:p>
          <a:p>
            <a:r>
              <a:rPr lang="en-US" dirty="0"/>
              <a:t>Should you have questions about this information, please email our call us.  One our team members will be happy to assist.</a:t>
            </a:r>
          </a:p>
        </p:txBody>
      </p:sp>
      <p:sp>
        <p:nvSpPr>
          <p:cNvPr id="5" name="Slide Number Placeholder 4"/>
          <p:cNvSpPr>
            <a:spLocks noGrp="1"/>
          </p:cNvSpPr>
          <p:nvPr>
            <p:ph type="sldNum" sz="quarter" idx="11"/>
          </p:nvPr>
        </p:nvSpPr>
        <p:spPr/>
        <p:txBody>
          <a:bodyPr/>
          <a:lstStyle/>
          <a:p>
            <a:pPr defTabSz="468850">
              <a:defRPr/>
            </a:pPr>
            <a:fld id="{5F4BE17C-832A-4779-94CB-12E1C8E6BC46}" type="slidenum">
              <a:rPr lang="en-US">
                <a:solidFill>
                  <a:prstClr val="black"/>
                </a:solidFill>
                <a:latin typeface="Calibri" panose="020F0502020204030204"/>
              </a:rPr>
              <a:pPr defTabSz="468850">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21253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600" b="1" spc="-50" baseline="0">
                <a:solidFill>
                  <a:srgbClr val="26216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0" y="6511858"/>
            <a:ext cx="623738" cy="346141"/>
          </a:xfrm>
        </p:spPr>
        <p:txBody>
          <a:bodyPr/>
          <a:lstStyle>
            <a:lvl1pPr algn="ctr">
              <a:defRPr sz="1800">
                <a:solidFill>
                  <a:schemeClr val="tx1">
                    <a:lumMod val="75000"/>
                    <a:lumOff val="25000"/>
                  </a:schemeClr>
                </a:solidFill>
              </a:defRPr>
            </a:lvl1p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8915810" y="5362762"/>
            <a:ext cx="3276190" cy="1495238"/>
          </a:xfrm>
          <a:prstGeom prst="rect">
            <a:avLst/>
          </a:prstGeom>
        </p:spPr>
      </p:pic>
    </p:spTree>
    <p:extLst>
      <p:ext uri="{BB962C8B-B14F-4D97-AF65-F5344CB8AC3E}">
        <p14:creationId xmlns:p14="http://schemas.microsoft.com/office/powerpoint/2010/main" val="147096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ctr">
              <a:defRPr sz="1800" b="1">
                <a:solidFill>
                  <a:schemeClr val="tx1"/>
                </a:solidFill>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99094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ctr">
              <a:defRPr sz="1800" b="1">
                <a:solidFill>
                  <a:schemeClr val="tx1"/>
                </a:solidFill>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18738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1">
                <a:solidFill>
                  <a:srgbClr val="34278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82575" marR="0" indent="-282575" algn="l" defTabSz="914400" rtl="0" eaLnBrk="1" fontAlgn="auto" latinLnBrk="0" hangingPunct="1">
              <a:lnSpc>
                <a:spcPct val="90000"/>
              </a:lnSpc>
              <a:spcBef>
                <a:spcPts val="200"/>
              </a:spcBef>
              <a:spcAft>
                <a:spcPts val="1200"/>
              </a:spcAft>
              <a:buClr>
                <a:srgbClr val="4A66AC"/>
              </a:buClr>
              <a:buSzPct val="100000"/>
              <a:buFont typeface="Wingdings" panose="05000000000000000000" pitchFamily="2" charset="2"/>
              <a:buChar char="§"/>
              <a:tabLst/>
              <a:defRPr>
                <a:solidFill>
                  <a:schemeClr val="tx1">
                    <a:lumMod val="75000"/>
                    <a:lumOff val="25000"/>
                  </a:schemeClr>
                </a:solidFill>
              </a:defRPr>
            </a:lvl1pPr>
            <a:lvl2pPr marL="690563" marR="0" indent="-350838" algn="l" defTabSz="914400" rtl="0" eaLnBrk="1" fontAlgn="auto" latinLnBrk="0" hangingPunct="1">
              <a:lnSpc>
                <a:spcPct val="90000"/>
              </a:lnSpc>
              <a:spcBef>
                <a:spcPts val="200"/>
              </a:spcBef>
              <a:spcAft>
                <a:spcPts val="1200"/>
              </a:spcAft>
              <a:buClr>
                <a:srgbClr val="4A66AC"/>
              </a:buClr>
              <a:buSzTx/>
              <a:buFont typeface="Courier New" panose="02070309020205020404" pitchFamily="49" charset="0"/>
              <a:buChar char="o"/>
              <a:tabLst/>
              <a:defRPr>
                <a:solidFill>
                  <a:schemeClr val="tx1">
                    <a:lumMod val="75000"/>
                    <a:lumOff val="25000"/>
                  </a:schemeClr>
                </a:solidFill>
              </a:defRPr>
            </a:lvl2pPr>
            <a:lvl3pPr marL="1031875" marR="0" indent="-341313" algn="l" defTabSz="914400" rtl="0" eaLnBrk="1" fontAlgn="auto" latinLnBrk="0" hangingPunct="1">
              <a:lnSpc>
                <a:spcPct val="90000"/>
              </a:lnSpc>
              <a:spcBef>
                <a:spcPts val="200"/>
              </a:spcBef>
              <a:spcAft>
                <a:spcPts val="1200"/>
              </a:spcAft>
              <a:buClr>
                <a:srgbClr val="4A66AC"/>
              </a:buClr>
              <a:buSzTx/>
              <a:buFont typeface="Arial" panose="020B0604020202020204" pitchFamily="34" charset="0"/>
              <a:buChar char="•"/>
              <a:tabLst/>
              <a:defRPr>
                <a:solidFill>
                  <a:schemeClr val="tx1">
                    <a:lumMod val="75000"/>
                    <a:lumOff val="25000"/>
                  </a:schemeClr>
                </a:solidFill>
              </a:defRPr>
            </a:lvl3pPr>
            <a:lvl4pPr marL="1371600" marR="0" indent="-339725" algn="l" defTabSz="914400" rtl="0" eaLnBrk="1" fontAlgn="auto" latinLnBrk="0" hangingPunct="1">
              <a:lnSpc>
                <a:spcPct val="90000"/>
              </a:lnSpc>
              <a:spcBef>
                <a:spcPts val="200"/>
              </a:spcBef>
              <a:spcAft>
                <a:spcPts val="1200"/>
              </a:spcAft>
              <a:buClr>
                <a:srgbClr val="4A66AC"/>
              </a:buClr>
              <a:buSzTx/>
              <a:buFont typeface="Calibri" panose="020F0502020204030204" pitchFamily="34" charset="0"/>
              <a:buChar char="–"/>
              <a:tabLst/>
              <a:defRPr>
                <a:solidFill>
                  <a:schemeClr val="tx1">
                    <a:lumMod val="75000"/>
                    <a:lumOff val="25000"/>
                  </a:schemeClr>
                </a:solidFill>
              </a:defRPr>
            </a:lvl4pPr>
            <a:lvl5pPr marL="1711325" marR="0" indent="-339725" algn="l" defTabSz="914400" rtl="0" eaLnBrk="1" fontAlgn="auto" latinLnBrk="0" hangingPunct="1">
              <a:lnSpc>
                <a:spcPct val="90000"/>
              </a:lnSpc>
              <a:spcBef>
                <a:spcPts val="200"/>
              </a:spcBef>
              <a:spcAft>
                <a:spcPts val="1200"/>
              </a:spcAft>
              <a:buClr>
                <a:srgbClr val="4A66AC"/>
              </a:buClr>
              <a:buSzTx/>
              <a:buFont typeface="Wingdings 3" panose="05040102010807070707" pitchFamily="18" charset="2"/>
              <a:buChar char=""/>
              <a:tabLst/>
              <a:defRPr>
                <a:solidFill>
                  <a:schemeClr val="tx1">
                    <a:lumMod val="75000"/>
                    <a:lumOff val="25000"/>
                  </a:schemeClr>
                </a:solidFill>
              </a:defRPr>
            </a:lvl5pPr>
          </a:lstStyle>
          <a:p>
            <a:pPr marL="282575" marR="0" lvl="0" indent="-282575" algn="l" defTabSz="914400" rtl="0" eaLnBrk="1" fontAlgn="auto" latinLnBrk="0" hangingPunct="1">
              <a:lnSpc>
                <a:spcPct val="90000"/>
              </a:lnSpc>
              <a:spcBef>
                <a:spcPts val="200"/>
              </a:spcBef>
              <a:spcAft>
                <a:spcPts val="1200"/>
              </a:spcAft>
              <a:buClr>
                <a:srgbClr val="4A66AC"/>
              </a:buClr>
              <a:buSzPct val="100000"/>
              <a:buFont typeface="Wingdings" panose="05000000000000000000" pitchFamily="2" charset="2"/>
              <a:buChar char="§"/>
              <a:tabLst/>
              <a:defRPr/>
            </a:pPr>
            <a:r>
              <a:rPr kumimoji="0" lang="en-US" sz="2800" b="0" i="0" u="none" strike="noStrike" kern="1200" cap="none" spc="0" normalizeH="0" baseline="0" noProof="0">
                <a:ln>
                  <a:noFill/>
                </a:ln>
                <a:solidFill>
                  <a:prstClr val="black">
                    <a:lumMod val="75000"/>
                    <a:lumOff val="25000"/>
                  </a:prstClr>
                </a:solidFill>
                <a:effectLst/>
                <a:uLnTx/>
                <a:uFillTx/>
                <a:latin typeface="+mn-lt"/>
                <a:ea typeface="+mn-ea"/>
                <a:cs typeface="+mn-cs"/>
              </a:rPr>
              <a:t>Edit Master text styles</a:t>
            </a:r>
          </a:p>
          <a:p>
            <a:pPr marL="282575" marR="0" lvl="1" indent="-282575" algn="l" defTabSz="914400" rtl="0" eaLnBrk="1" fontAlgn="auto" latinLnBrk="0" hangingPunct="1">
              <a:lnSpc>
                <a:spcPct val="90000"/>
              </a:lnSpc>
              <a:spcBef>
                <a:spcPts val="200"/>
              </a:spcBef>
              <a:spcAft>
                <a:spcPts val="1200"/>
              </a:spcAft>
              <a:buClr>
                <a:srgbClr val="4A66AC"/>
              </a:buClr>
              <a:buSzPct val="100000"/>
              <a:buFont typeface="Wingdings" panose="05000000000000000000" pitchFamily="2" charset="2"/>
              <a:buChar char="§"/>
              <a:tabLst/>
              <a:defRPr/>
            </a:pPr>
            <a:r>
              <a:rPr kumimoji="0" lang="en-US" sz="2800" b="0" i="0" u="none" strike="noStrike" kern="1200" cap="none" spc="0" normalizeH="0" baseline="0" noProof="0">
                <a:ln>
                  <a:noFill/>
                </a:ln>
                <a:solidFill>
                  <a:prstClr val="black">
                    <a:lumMod val="75000"/>
                    <a:lumOff val="25000"/>
                  </a:prstClr>
                </a:solidFill>
                <a:effectLst/>
                <a:uLnTx/>
                <a:uFillTx/>
                <a:latin typeface="+mn-lt"/>
                <a:ea typeface="+mn-ea"/>
                <a:cs typeface="+mn-cs"/>
              </a:rPr>
              <a:t>Second level</a:t>
            </a:r>
          </a:p>
          <a:p>
            <a:pPr marL="282575" marR="0" lvl="2" indent="-282575" algn="l" defTabSz="914400" rtl="0" eaLnBrk="1" fontAlgn="auto" latinLnBrk="0" hangingPunct="1">
              <a:lnSpc>
                <a:spcPct val="90000"/>
              </a:lnSpc>
              <a:spcBef>
                <a:spcPts val="200"/>
              </a:spcBef>
              <a:spcAft>
                <a:spcPts val="1200"/>
              </a:spcAft>
              <a:buClr>
                <a:srgbClr val="4A66AC"/>
              </a:buClr>
              <a:buSzPct val="100000"/>
              <a:buFont typeface="Wingdings" panose="05000000000000000000" pitchFamily="2" charset="2"/>
              <a:buChar char="§"/>
              <a:tabLst/>
              <a:defRPr/>
            </a:pPr>
            <a:r>
              <a:rPr kumimoji="0" lang="en-US" sz="28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marL="282575" marR="0" lvl="3" indent="-282575" algn="l" defTabSz="914400" rtl="0" eaLnBrk="1" fontAlgn="auto" latinLnBrk="0" hangingPunct="1">
              <a:lnSpc>
                <a:spcPct val="90000"/>
              </a:lnSpc>
              <a:spcBef>
                <a:spcPts val="200"/>
              </a:spcBef>
              <a:spcAft>
                <a:spcPts val="1200"/>
              </a:spcAft>
              <a:buClr>
                <a:srgbClr val="4A66AC"/>
              </a:buClr>
              <a:buSzPct val="100000"/>
              <a:buFont typeface="Wingdings" panose="05000000000000000000" pitchFamily="2" charset="2"/>
              <a:buChar char="§"/>
              <a:tabLst/>
              <a:defRPr/>
            </a:pPr>
            <a:r>
              <a:rPr kumimoji="0" lang="en-US" sz="2800" b="0" i="0" u="none" strike="noStrike" kern="1200" cap="none" spc="0" normalizeH="0" baseline="0" noProof="0">
                <a:ln>
                  <a:noFill/>
                </a:ln>
                <a:solidFill>
                  <a:prstClr val="black">
                    <a:lumMod val="75000"/>
                    <a:lumOff val="25000"/>
                  </a:prstClr>
                </a:solidFill>
                <a:effectLst/>
                <a:uLnTx/>
                <a:uFillTx/>
                <a:latin typeface="+mn-lt"/>
                <a:ea typeface="+mn-ea"/>
                <a:cs typeface="+mn-cs"/>
              </a:rPr>
              <a:t>Fourth level</a:t>
            </a:r>
          </a:p>
          <a:p>
            <a:pPr marL="282575" marR="0" lvl="4" indent="-282575" algn="l" defTabSz="914400" rtl="0" eaLnBrk="1" fontAlgn="auto" latinLnBrk="0" hangingPunct="1">
              <a:lnSpc>
                <a:spcPct val="90000"/>
              </a:lnSpc>
              <a:spcBef>
                <a:spcPts val="200"/>
              </a:spcBef>
              <a:spcAft>
                <a:spcPts val="1200"/>
              </a:spcAft>
              <a:buClr>
                <a:srgbClr val="4A66AC"/>
              </a:buClr>
              <a:buSzPct val="100000"/>
              <a:buFont typeface="Wingdings" panose="05000000000000000000" pitchFamily="2" charset="2"/>
              <a:buChar char="§"/>
              <a:tabLst/>
              <a:defRPr/>
            </a:pPr>
            <a:r>
              <a:rPr kumimoji="0" lang="en-US" sz="2800" b="0" i="0" u="none" strike="noStrike" kern="1200" cap="none" spc="0" normalizeH="0" baseline="0" noProof="0">
                <a:ln>
                  <a:noFill/>
                </a:ln>
                <a:solidFill>
                  <a:prstClr val="black">
                    <a:lumMod val="75000"/>
                    <a:lumOff val="25000"/>
                  </a:prstClr>
                </a:solidFill>
                <a:effectLst/>
                <a:uLnTx/>
                <a:uFillTx/>
                <a:latin typeface="+mn-lt"/>
                <a:ea typeface="+mn-ea"/>
                <a:cs typeface="+mn-cs"/>
              </a:rPr>
              <a:t>Fifth level</a:t>
            </a:r>
            <a:endParaRPr kumimoji="0" lang="en-US" sz="2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1" y="6510528"/>
            <a:ext cx="621792" cy="347472"/>
          </a:xfrm>
        </p:spPr>
        <p:txBody>
          <a:bodyPr/>
          <a:lstStyle>
            <a:lvl1pPr algn="ctr">
              <a:defRPr sz="1800" b="1">
                <a:solidFill>
                  <a:schemeClr val="tx1"/>
                </a:solidFill>
                <a:latin typeface="+mj-lt"/>
              </a:defRPr>
            </a:lvl1p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133839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1">
                <a:solidFill>
                  <a:srgbClr val="34278D"/>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0" y="6510528"/>
            <a:ext cx="621792" cy="347472"/>
          </a:xfrm>
        </p:spPr>
        <p:txBody>
          <a:bodyPr/>
          <a:lstStyle>
            <a:lvl1pPr algn="ctr">
              <a:defRPr sz="1800" b="1">
                <a:latin typeface="+mj-lt"/>
              </a:defRPr>
            </a:lvl1p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solidFill>
                  <a:srgbClr val="34278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0" y="6510528"/>
            <a:ext cx="621792" cy="347472"/>
          </a:xfrm>
        </p:spPr>
        <p:txBody>
          <a:bodyPr/>
          <a:lstStyle>
            <a:lvl1pPr algn="ctr">
              <a:defRPr sz="1800" b="1">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69908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b="1">
                <a:solidFill>
                  <a:srgbClr val="34278D"/>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0" y="6510528"/>
            <a:ext cx="621792" cy="347472"/>
          </a:xfrm>
        </p:spPr>
        <p:txBody>
          <a:bodyPr/>
          <a:lstStyle>
            <a:lvl1pPr algn="ctr">
              <a:defRPr sz="1800" b="1">
                <a:solidFill>
                  <a:schemeClr val="tx1"/>
                </a:solidFill>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70058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4278D"/>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sz="1800" b="1">
                <a:solidFill>
                  <a:schemeClr val="tx1"/>
                </a:solidFill>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4472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510528"/>
            <a:ext cx="621792" cy="347472"/>
          </a:xfrm>
        </p:spPr>
        <p:txBody>
          <a:bodyPr/>
          <a:lstStyle>
            <a:lvl1pPr algn="ctr">
              <a:defRPr sz="1800" b="1">
                <a:solidFill>
                  <a:schemeClr val="tx1"/>
                </a:solidFill>
                <a:latin typeface="+mj-lt"/>
              </a:defRPr>
            </a:lvl1pPr>
          </a:lstStyle>
          <a:p>
            <a:fld id="{4FAB73BC-B049-4115-A692-8D63A059BFB8}" type="slidenum">
              <a:rPr lang="en-US" smtClean="0"/>
              <a:pPr/>
              <a:t>‹#›</a:t>
            </a:fld>
            <a:endParaRPr lang="en-US" dirty="0"/>
          </a:p>
        </p:txBody>
      </p:sp>
      <p:sp>
        <p:nvSpPr>
          <p:cNvPr id="3" name="Rectangle 2"/>
          <p:cNvSpPr/>
          <p:nvPr userDrawn="1"/>
        </p:nvSpPr>
        <p:spPr>
          <a:xfrm>
            <a:off x="3175" y="6459784"/>
            <a:ext cx="12188825" cy="3982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939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1">
                <a:solidFill>
                  <a:srgbClr val="34278D"/>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b="1">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0" y="6510528"/>
            <a:ext cx="640080" cy="347472"/>
          </a:xfrm>
        </p:spPr>
        <p:txBody>
          <a:bodyPr/>
          <a:lstStyle>
            <a:lvl1pPr algn="ctr">
              <a:defRPr sz="1800" b="1">
                <a:solidFill>
                  <a:schemeClr val="tx1"/>
                </a:solidFill>
                <a:latin typeface="+mj-lt"/>
              </a:defRPr>
            </a:lvl1pPr>
          </a:lstStyle>
          <a:p>
            <a:fld id="{4FAB73BC-B049-4115-A692-8D63A059BFB8}" type="slidenum">
              <a:rPr lang="en-US" smtClean="0"/>
              <a:pPr/>
              <a:t>‹#›</a:t>
            </a:fld>
            <a:endParaRPr lang="en-US" dirty="0"/>
          </a:p>
        </p:txBody>
      </p:sp>
      <p:pic>
        <p:nvPicPr>
          <p:cNvPr id="10" name="Picture 9" descr="Division Logo.png"/>
          <p:cNvPicPr>
            <a:picLocks noChangeAspect="1"/>
          </p:cNvPicPr>
          <p:nvPr/>
        </p:nvPicPr>
        <p:blipFill>
          <a:blip r:embed="rId2" cstate="print"/>
          <a:stretch>
            <a:fillRect/>
          </a:stretch>
        </p:blipFill>
        <p:spPr>
          <a:xfrm>
            <a:off x="8911894" y="5364271"/>
            <a:ext cx="3280106" cy="1493729"/>
          </a:xfrm>
          <a:prstGeom prst="rect">
            <a:avLst/>
          </a:prstGeom>
        </p:spPr>
      </p:pic>
    </p:spTree>
    <p:extLst>
      <p:ext uri="{BB962C8B-B14F-4D97-AF65-F5344CB8AC3E}">
        <p14:creationId xmlns:p14="http://schemas.microsoft.com/office/powerpoint/2010/main" val="200206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1">
                <a:solidFill>
                  <a:srgbClr val="34278D"/>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b="1">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0" y="6510528"/>
            <a:ext cx="621792" cy="347472"/>
          </a:xfrm>
        </p:spPr>
        <p:txBody>
          <a:bodyPr/>
          <a:lstStyle>
            <a:lvl1pPr algn="ctr">
              <a:defRPr sz="1800" b="1">
                <a:solidFill>
                  <a:schemeClr val="tx1"/>
                </a:solidFill>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37923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0" y="6510528"/>
            <a:ext cx="640080" cy="347472"/>
          </a:xfrm>
          <a:prstGeom prst="rect">
            <a:avLst/>
          </a:prstGeom>
        </p:spPr>
        <p:txBody>
          <a:bodyPr vert="horz" lIns="91440" tIns="45720" rIns="91440" bIns="45720" rtlCol="0" anchor="ctr"/>
          <a:lstStyle>
            <a:lvl1pPr algn="ctr">
              <a:defRPr sz="1800" b="1">
                <a:solidFill>
                  <a:schemeClr val="tx1">
                    <a:lumMod val="75000"/>
                    <a:lumOff val="25000"/>
                  </a:schemeClr>
                </a:solidFill>
                <a:latin typeface="+mj-lt"/>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3"/>
          <a:stretch>
            <a:fillRect/>
          </a:stretch>
        </p:blipFill>
        <p:spPr>
          <a:xfrm>
            <a:off x="8915810" y="5362762"/>
            <a:ext cx="3276190" cy="1495238"/>
          </a:xfrm>
          <a:prstGeom prst="rect">
            <a:avLst/>
          </a:prstGeom>
        </p:spPr>
      </p:pic>
    </p:spTree>
    <p:extLst>
      <p:ext uri="{BB962C8B-B14F-4D97-AF65-F5344CB8AC3E}">
        <p14:creationId xmlns:p14="http://schemas.microsoft.com/office/powerpoint/2010/main" val="41426513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82575" indent="-282575" algn="l" defTabSz="914400" rtl="0" eaLnBrk="1" latinLnBrk="0" hangingPunct="1">
        <a:lnSpc>
          <a:spcPct val="90000"/>
        </a:lnSpc>
        <a:spcBef>
          <a:spcPts val="200"/>
        </a:spcBef>
        <a:spcAft>
          <a:spcPts val="1200"/>
        </a:spcAft>
        <a:buClr>
          <a:schemeClr val="accent1"/>
        </a:buClr>
        <a:buSzPct val="10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690563" indent="-350838" algn="l" defTabSz="914400" rtl="0" eaLnBrk="1" latinLnBrk="0" hangingPunct="1">
        <a:lnSpc>
          <a:spcPct val="90000"/>
        </a:lnSpc>
        <a:spcBef>
          <a:spcPts val="200"/>
        </a:spcBef>
        <a:spcAft>
          <a:spcPts val="1200"/>
        </a:spcAft>
        <a:buClr>
          <a:schemeClr val="accent1"/>
        </a:buClr>
        <a:buFont typeface="Courier New" panose="02070309020205020404" pitchFamily="49" charset="0"/>
        <a:buChar char="o"/>
        <a:defRPr sz="2800" kern="1200">
          <a:solidFill>
            <a:schemeClr val="tx1">
              <a:lumMod val="75000"/>
              <a:lumOff val="25000"/>
            </a:schemeClr>
          </a:solidFill>
          <a:latin typeface="+mn-lt"/>
          <a:ea typeface="+mn-ea"/>
          <a:cs typeface="+mn-cs"/>
        </a:defRPr>
      </a:lvl2pPr>
      <a:lvl3pPr marL="1031875" indent="-341313" algn="l" defTabSz="914400" rtl="0" eaLnBrk="1" latinLnBrk="0" hangingPunct="1">
        <a:lnSpc>
          <a:spcPct val="90000"/>
        </a:lnSpc>
        <a:spcBef>
          <a:spcPts val="200"/>
        </a:spcBef>
        <a:spcAft>
          <a:spcPts val="1200"/>
        </a:spcAft>
        <a:buClr>
          <a:schemeClr val="accent1"/>
        </a:buClr>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371600" indent="-339725" algn="l" defTabSz="914400" rtl="0" eaLnBrk="1" latinLnBrk="0" hangingPunct="1">
        <a:lnSpc>
          <a:spcPct val="90000"/>
        </a:lnSpc>
        <a:spcBef>
          <a:spcPts val="200"/>
        </a:spcBef>
        <a:spcAft>
          <a:spcPts val="1200"/>
        </a:spcAft>
        <a:buClr>
          <a:schemeClr val="accent1"/>
        </a:buClr>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1711325" indent="-339725" algn="l" defTabSz="914400" rtl="0" eaLnBrk="1" latinLnBrk="0" hangingPunct="1">
        <a:lnSpc>
          <a:spcPct val="90000"/>
        </a:lnSpc>
        <a:spcBef>
          <a:spcPts val="200"/>
        </a:spcBef>
        <a:spcAft>
          <a:spcPts val="1200"/>
        </a:spcAft>
        <a:buClr>
          <a:schemeClr val="accent1"/>
        </a:buClr>
        <a:buFont typeface="Wingdings 3" panose="05040102010807070707" pitchFamily="18" charset="2"/>
        <a:buChar char=""/>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hyperlink" Target="mailto:copyrights@tea.state.tx.us"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hyperlink" Target="mailto:compliance@tea.texas.gov"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ubtitle 2"/>
          <p:cNvSpPr txBox="1">
            <a:spLocks/>
          </p:cNvSpPr>
          <p:nvPr/>
        </p:nvSpPr>
        <p:spPr>
          <a:xfrm>
            <a:off x="6478969" y="4455621"/>
            <a:ext cx="4676711" cy="1701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
                <a:srgbClr val="4A66AC"/>
              </a:buClr>
              <a:buSzPct val="100000"/>
              <a:buFont typeface="Calibri" panose="020F0502020204030204" pitchFamily="34" charset="0"/>
              <a:buNone/>
              <a:tabLst/>
              <a:defRPr/>
            </a:pPr>
            <a:r>
              <a:rPr kumimoji="0" lang="en-US" sz="2000" b="0" i="0" u="none" strike="noStrike" kern="1200" cap="none" spc="200" normalizeH="0" baseline="0" noProof="0" dirty="0">
                <a:ln>
                  <a:noFill/>
                </a:ln>
                <a:solidFill>
                  <a:prstClr val="black"/>
                </a:solidFill>
                <a:effectLst/>
                <a:uLnTx/>
                <a:uFillTx/>
                <a:latin typeface="Arial" panose="020B0604020202020204" pitchFamily="34" charset="0"/>
                <a:cs typeface="Arial" panose="020B0604020202020204" pitchFamily="34" charset="0"/>
              </a:rPr>
              <a:t>Texas Education Agency</a:t>
            </a:r>
            <a:br>
              <a:rPr kumimoji="0" lang="en-US" sz="2000" b="0" i="0" u="none" strike="noStrike" kern="1200" cap="none" spc="20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US" sz="2000" b="0" i="0" u="none" strike="noStrike" kern="1200" cap="none" spc="20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000" b="0" i="0" u="none" strike="noStrike" kern="1200" cap="none" spc="200" normalizeH="0" baseline="0" noProof="0" dirty="0">
                <a:ln>
                  <a:noFill/>
                </a:ln>
                <a:solidFill>
                  <a:prstClr val="black"/>
                </a:solidFill>
                <a:effectLst/>
                <a:uLnTx/>
                <a:uFillTx/>
                <a:latin typeface="Arial" panose="020B0604020202020204" pitchFamily="34" charset="0"/>
                <a:cs typeface="Arial" panose="020B0604020202020204" pitchFamily="34" charset="0"/>
              </a:rPr>
              <a:t>Federal Fiscal Compliance</a:t>
            </a:r>
            <a:br>
              <a:rPr kumimoji="0" lang="en-US" sz="2000" b="0" i="0" u="none" strike="noStrike" kern="1200" cap="none" spc="20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2000" b="0" i="0" u="none" strike="noStrike" kern="1200" cap="none" spc="200" normalizeH="0" baseline="0" noProof="0" dirty="0">
                <a:ln>
                  <a:noFill/>
                </a:ln>
                <a:solidFill>
                  <a:prstClr val="black"/>
                </a:solidFill>
                <a:effectLst/>
                <a:uLnTx/>
                <a:uFillTx/>
                <a:latin typeface="Arial" panose="020B0604020202020204" pitchFamily="34" charset="0"/>
                <a:cs typeface="Arial" panose="020B0604020202020204" pitchFamily="34" charset="0"/>
              </a:rPr>
              <a:t> and Reporting Division</a:t>
            </a:r>
          </a:p>
        </p:txBody>
      </p:sp>
      <p:sp>
        <p:nvSpPr>
          <p:cNvPr id="3" name="Subtitle 2"/>
          <p:cNvSpPr>
            <a:spLocks noGrp="1"/>
          </p:cNvSpPr>
          <p:nvPr>
            <p:ph type="subTitle" idx="1"/>
          </p:nvPr>
        </p:nvSpPr>
        <p:spPr>
          <a:xfrm>
            <a:off x="1100051" y="4455620"/>
            <a:ext cx="5378918" cy="11430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Reporting and documenting</a:t>
            </a:r>
          </a:p>
          <a:p>
            <a:pPr algn="ctr"/>
            <a:r>
              <a:rPr lang="en-US" sz="2000" dirty="0">
                <a:solidFill>
                  <a:schemeClr val="tx1"/>
                </a:solidFill>
                <a:latin typeface="Arial" panose="020B0604020202020204" pitchFamily="34" charset="0"/>
                <a:cs typeface="Arial" panose="020B0604020202020204" pitchFamily="34" charset="0"/>
              </a:rPr>
              <a:t> the data for:</a:t>
            </a:r>
          </a:p>
          <a:p>
            <a:pPr algn="ctr"/>
            <a:r>
              <a:rPr lang="en-US" sz="2000" dirty="0">
                <a:solidFill>
                  <a:schemeClr val="tx1"/>
                </a:solidFill>
                <a:latin typeface="Arial" panose="020B0604020202020204" pitchFamily="34" charset="0"/>
                <a:cs typeface="Arial" panose="020B0604020202020204" pitchFamily="34" charset="0"/>
              </a:rPr>
              <a:t>2017-2018</a:t>
            </a:r>
          </a:p>
        </p:txBody>
      </p:sp>
      <p:sp>
        <p:nvSpPr>
          <p:cNvPr id="2" name="Title 1"/>
          <p:cNvSpPr>
            <a:spLocks noGrp="1"/>
          </p:cNvSpPr>
          <p:nvPr>
            <p:ph type="ctrTitle"/>
          </p:nvPr>
        </p:nvSpPr>
        <p:spPr/>
        <p:txBody>
          <a:bodyPr>
            <a:noAutofit/>
          </a:bodyPr>
          <a:lstStyle/>
          <a:p>
            <a:pPr algn="ctr">
              <a:lnSpc>
                <a:spcPct val="114000"/>
              </a:lnSpc>
              <a:spcAft>
                <a:spcPts val="600"/>
              </a:spcAft>
            </a:pPr>
            <a:r>
              <a:rPr lang="en-US" sz="4400" b="1" dirty="0">
                <a:solidFill>
                  <a:srgbClr val="34278D"/>
                </a:solidFill>
                <a:latin typeface="Arial" panose="020B0604020202020204" pitchFamily="34" charset="0"/>
                <a:cs typeface="Arial" panose="020B0604020202020204" pitchFamily="34" charset="0"/>
              </a:rPr>
              <a:t>ESSA Fiscal Requirements:</a:t>
            </a:r>
            <a:br>
              <a:rPr lang="en-US" sz="4400" b="1" dirty="0">
                <a:solidFill>
                  <a:srgbClr val="34278D"/>
                </a:solidFill>
                <a:latin typeface="Arial" panose="020B0604020202020204" pitchFamily="34" charset="0"/>
                <a:cs typeface="Arial" panose="020B0604020202020204" pitchFamily="34" charset="0"/>
              </a:rPr>
            </a:br>
            <a:r>
              <a:rPr lang="en-US" sz="4400" b="1" dirty="0">
                <a:solidFill>
                  <a:srgbClr val="34278D"/>
                </a:solidFill>
                <a:latin typeface="Arial" panose="020B0604020202020204" pitchFamily="34" charset="0"/>
                <a:cs typeface="Arial" panose="020B0604020202020204" pitchFamily="34" charset="0"/>
              </a:rPr>
              <a:t>Title I, Part A – </a:t>
            </a:r>
            <a:br>
              <a:rPr lang="en-US" sz="4400" b="1" dirty="0">
                <a:solidFill>
                  <a:srgbClr val="34278D"/>
                </a:solidFill>
                <a:latin typeface="Arial" panose="020B0604020202020204" pitchFamily="34" charset="0"/>
                <a:cs typeface="Arial" panose="020B0604020202020204" pitchFamily="34" charset="0"/>
              </a:rPr>
            </a:br>
            <a:r>
              <a:rPr lang="en-US" sz="4400" b="1" dirty="0">
                <a:solidFill>
                  <a:srgbClr val="34278D"/>
                </a:solidFill>
                <a:latin typeface="Arial" panose="020B0604020202020204" pitchFamily="34" charset="0"/>
                <a:cs typeface="Arial" panose="020B0604020202020204" pitchFamily="34" charset="0"/>
              </a:rPr>
              <a:t>Comparability of Services</a:t>
            </a:r>
            <a:br>
              <a:rPr lang="en-US" sz="4400" b="1" dirty="0">
                <a:solidFill>
                  <a:srgbClr val="34278D"/>
                </a:solidFill>
                <a:latin typeface="Arial" panose="020B0604020202020204" pitchFamily="34" charset="0"/>
                <a:cs typeface="Arial" panose="020B0604020202020204" pitchFamily="34" charset="0"/>
              </a:rPr>
            </a:br>
            <a:r>
              <a:rPr lang="en-US" sz="4400" b="1" dirty="0">
                <a:solidFill>
                  <a:srgbClr val="34278D"/>
                </a:solidFill>
                <a:latin typeface="Arial" panose="020B0604020202020204" pitchFamily="34" charset="0"/>
                <a:cs typeface="Arial" panose="020B0604020202020204" pitchFamily="34" charset="0"/>
              </a:rPr>
              <a:t>Enrollment Data</a:t>
            </a:r>
          </a:p>
        </p:txBody>
      </p:sp>
      <p:pic>
        <p:nvPicPr>
          <p:cNvPr id="7" name="Audio 6">
            <a:hlinkClick r:id="" action="ppaction://media"/>
            <a:extLst>
              <a:ext uri="{FF2B5EF4-FFF2-40B4-BE49-F238E27FC236}">
                <a16:creationId xmlns:a16="http://schemas.microsoft.com/office/drawing/2014/main" id="{12DA6D45-769C-47E2-A41C-41405C2DE1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41859112"/>
      </p:ext>
    </p:extLst>
  </p:cSld>
  <p:clrMapOvr>
    <a:masterClrMapping/>
  </p:clrMapOvr>
  <mc:AlternateContent xmlns:mc="http://schemas.openxmlformats.org/markup-compatibility/2006" xmlns:p14="http://schemas.microsoft.com/office/powerpoint/2010/main">
    <mc:Choice Requires="p14">
      <p:transition spd="slow" p14:dur="2000" advTm="33410"/>
    </mc:Choice>
    <mc:Fallback xmlns="">
      <p:transition spd="slow" advTm="33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 Notice</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The materials are copyrighted © and trademarked ™ as the property of the Texas Education Agency (TEA) and may not be reproduced without the express written permission of TEA, except under the following conditions:</a:t>
            </a:r>
          </a:p>
          <a:p>
            <a:pPr marL="457200" indent="-457200">
              <a:buFont typeface="+mj-lt"/>
              <a:buAutoNum type="arabicPeriod"/>
            </a:pPr>
            <a:r>
              <a:rPr lang="en-US" dirty="0"/>
              <a:t>Texas public school districts, charter schools, and Education Service Centers may reproduce and use copies of the Materials and Related Materials for the districts’ and schools’ educational use without obtaining permission from TEA.</a:t>
            </a:r>
          </a:p>
          <a:p>
            <a:pPr marL="457200" indent="-457200">
              <a:buFont typeface="+mj-lt"/>
              <a:buAutoNum type="arabicPeriod"/>
            </a:pPr>
            <a:r>
              <a:rPr lang="en-US" dirty="0"/>
              <a:t>Residents of the state of Texas may reproduce and use copies of the Materials and Related Materials for individual personal use only without obtaining written permission of TEA.</a:t>
            </a:r>
          </a:p>
          <a:p>
            <a:pPr marL="457200" indent="-457200">
              <a:buFont typeface="+mj-lt"/>
              <a:buAutoNum type="arabicPeriod"/>
            </a:pPr>
            <a:r>
              <a:rPr lang="en-US" dirty="0"/>
              <a:t>Any portion reproduced must be reproduced in its entirety and remain unedited, unaltered and unchanged in any way.</a:t>
            </a:r>
          </a:p>
          <a:p>
            <a:pPr marL="457200" indent="-457200">
              <a:buFont typeface="+mj-lt"/>
              <a:buAutoNum type="arabicPeriod"/>
            </a:pPr>
            <a:r>
              <a:rPr lang="en-US" dirty="0"/>
              <a:t>No monetary charge can be made for the reproduced materials or any document containing them; however, a reasonable charge to cover only the cost of reproduction and distribution may be charged.</a:t>
            </a:r>
          </a:p>
          <a:p>
            <a:pPr marL="0" indent="0">
              <a:buNone/>
            </a:pPr>
            <a:r>
              <a:rPr lang="en-US" dirty="0"/>
              <a:t>Private entities or persons located in Texas that are not Texas public school districts,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pPr marL="0" indent="0">
              <a:buNone/>
            </a:pPr>
            <a:r>
              <a:rPr lang="en-US" dirty="0"/>
              <a:t>For information contact: Texas Education Agency, 1701 N. Congress Ave., Austin, TX 78701-1494; email: </a:t>
            </a:r>
            <a:r>
              <a:rPr lang="en-US" dirty="0">
                <a:hlinkClick r:id="rId5"/>
              </a:rPr>
              <a:t>copyrights@tea.state.tx.us</a:t>
            </a:r>
            <a:r>
              <a:rPr lang="en-US" dirty="0"/>
              <a:t>. </a:t>
            </a:r>
          </a:p>
        </p:txBody>
      </p:sp>
      <p:sp>
        <p:nvSpPr>
          <p:cNvPr id="4" name="Slide Number Placeholder 3"/>
          <p:cNvSpPr>
            <a:spLocks noGrp="1"/>
          </p:cNvSpPr>
          <p:nvPr>
            <p:ph type="sldNum" sz="quarter" idx="12"/>
          </p:nvPr>
        </p:nvSpPr>
        <p:spPr/>
        <p:txBody>
          <a:bodyPr/>
          <a:lstStyle/>
          <a:p>
            <a:fld id="{629637A9-119A-49DA-BD12-AAC58B377D80}" type="slidenum">
              <a:rPr lang="en-US" smtClean="0"/>
              <a:pPr/>
              <a:t>10</a:t>
            </a:fld>
            <a:endParaRPr lang="en-US" dirty="0"/>
          </a:p>
        </p:txBody>
      </p:sp>
      <p:pic>
        <p:nvPicPr>
          <p:cNvPr id="5" name="Audio 4">
            <a:hlinkClick r:id="" action="ppaction://media"/>
            <a:extLst>
              <a:ext uri="{FF2B5EF4-FFF2-40B4-BE49-F238E27FC236}">
                <a16:creationId xmlns:a16="http://schemas.microsoft.com/office/drawing/2014/main" id="{8D267103-735E-4022-9E8B-4663934E8A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70421709"/>
      </p:ext>
    </p:extLst>
  </p:cSld>
  <p:clrMapOvr>
    <a:masterClrMapping/>
  </p:clrMapOvr>
  <mc:AlternateContent xmlns:mc="http://schemas.openxmlformats.org/markup-compatibility/2006" xmlns:p14="http://schemas.microsoft.com/office/powerpoint/2010/main">
    <mc:Choice Requires="p14">
      <p:transition spd="slow" p14:dur="2000" advTm="22825"/>
    </mc:Choice>
    <mc:Fallback xmlns="">
      <p:transition spd="slow" advTm="22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Comparability of Services Requirement</a:t>
            </a:r>
            <a:endParaRPr lang="en-US" dirty="0"/>
          </a:p>
        </p:txBody>
      </p:sp>
      <p:sp>
        <p:nvSpPr>
          <p:cNvPr id="2" name="Content Placeholder 1"/>
          <p:cNvSpPr>
            <a:spLocks noGrp="1"/>
          </p:cNvSpPr>
          <p:nvPr>
            <p:ph idx="1"/>
          </p:nvPr>
        </p:nvSpPr>
        <p:spPr/>
        <p:txBody>
          <a:bodyPr/>
          <a:lstStyle/>
          <a:p>
            <a:r>
              <a:rPr lang="en-US"/>
              <a:t>Common issues occurring among LEAs</a:t>
            </a:r>
          </a:p>
          <a:p>
            <a:r>
              <a:rPr lang="en-US"/>
              <a:t>Issues identified are not occurring within HOW the LEAs are conducting the comparability testing </a:t>
            </a:r>
          </a:p>
          <a:p>
            <a:r>
              <a:rPr lang="en-US"/>
              <a:t>Issues are occurring within the DATA the LEAs are using when conducting the comparability testing</a:t>
            </a:r>
            <a:endParaRPr lang="en-US" dirty="0"/>
          </a:p>
        </p:txBody>
      </p:sp>
      <p:sp>
        <p:nvSpPr>
          <p:cNvPr id="4" name="Slide Number Placeholder 3"/>
          <p:cNvSpPr>
            <a:spLocks noGrp="1"/>
          </p:cNvSpPr>
          <p:nvPr>
            <p:ph type="sldNum" sz="quarter" idx="12"/>
          </p:nvPr>
        </p:nvSpPr>
        <p:spPr/>
        <p:txBody>
          <a:bodyPr/>
          <a:lstStyle/>
          <a:p>
            <a:pPr lvl="0"/>
            <a:fld id="{629637A9-119A-49DA-BD12-AAC58B377D80}" type="slidenum">
              <a:rPr lang="en-US" noProof="0" smtClean="0"/>
              <a:pPr lvl="0"/>
              <a:t>2</a:t>
            </a:fld>
            <a:endParaRPr lang="en-US" noProof="0" dirty="0"/>
          </a:p>
        </p:txBody>
      </p:sp>
      <p:pic>
        <p:nvPicPr>
          <p:cNvPr id="9" name="Audio 8">
            <a:hlinkClick r:id="" action="ppaction://media"/>
            <a:extLst>
              <a:ext uri="{FF2B5EF4-FFF2-40B4-BE49-F238E27FC236}">
                <a16:creationId xmlns:a16="http://schemas.microsoft.com/office/drawing/2014/main" id="{636A0940-8E46-45FA-87CA-CA4ECA5B91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51686769"/>
      </p:ext>
    </p:extLst>
  </p:cSld>
  <p:clrMapOvr>
    <a:masterClrMapping/>
  </p:clrMapOvr>
  <mc:AlternateContent xmlns:mc="http://schemas.openxmlformats.org/markup-compatibility/2006" xmlns:p14="http://schemas.microsoft.com/office/powerpoint/2010/main">
    <mc:Choice Requires="p14">
      <p:transition spd="slow" p14:dur="2000" advTm="41281"/>
    </mc:Choice>
    <mc:Fallback xmlns="">
      <p:transition spd="slow" advTm="41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Common Issue Across All Data</a:t>
            </a:r>
            <a:endParaRPr lang="en-US" dirty="0"/>
          </a:p>
        </p:txBody>
      </p:sp>
      <p:sp>
        <p:nvSpPr>
          <p:cNvPr id="4" name="Content Placeholder 3"/>
          <p:cNvSpPr>
            <a:spLocks noGrp="1"/>
          </p:cNvSpPr>
          <p:nvPr>
            <p:ph idx="1"/>
          </p:nvPr>
        </p:nvSpPr>
        <p:spPr/>
        <p:txBody>
          <a:bodyPr/>
          <a:lstStyle/>
          <a:p>
            <a:pPr marL="0" lvl="0" indent="0">
              <a:spcBef>
                <a:spcPts val="1800"/>
              </a:spcBef>
              <a:buNone/>
              <a:defRPr/>
            </a:pPr>
            <a:r>
              <a:rPr lang="en-US" b="1" cap="small" dirty="0">
                <a:solidFill>
                  <a:prstClr val="black">
                    <a:lumMod val="75000"/>
                    <a:lumOff val="25000"/>
                  </a:prstClr>
                </a:solidFill>
                <a:latin typeface="Arial Black" panose="020B0A04020102020204" pitchFamily="34" charset="0"/>
                <a:cs typeface="Arial" panose="020B0604020202020204" pitchFamily="34" charset="0"/>
              </a:rPr>
              <a:t>The Source of Data</a:t>
            </a:r>
          </a:p>
          <a:p>
            <a:pPr lvl="0"/>
            <a:r>
              <a:rPr lang="en-US" dirty="0"/>
              <a:t>LEAs should use </a:t>
            </a:r>
            <a:r>
              <a:rPr lang="en-US" b="1" dirty="0"/>
              <a:t>current-year</a:t>
            </a:r>
            <a:r>
              <a:rPr lang="en-US" dirty="0"/>
              <a:t> data</a:t>
            </a:r>
          </a:p>
          <a:p>
            <a:pPr lvl="0"/>
            <a:r>
              <a:rPr lang="en-US" dirty="0"/>
              <a:t>Example, for school year 2017-2018, LEAs should report the 2017-2018 enrollments, state and local budgeted amounts, FTEs, etc.</a:t>
            </a:r>
          </a:p>
          <a:p>
            <a:endParaRPr lang="en-US" dirty="0"/>
          </a:p>
        </p:txBody>
      </p:sp>
      <p:sp>
        <p:nvSpPr>
          <p:cNvPr id="2" name="Slide Number Placeholder 1"/>
          <p:cNvSpPr>
            <a:spLocks noGrp="1"/>
          </p:cNvSpPr>
          <p:nvPr>
            <p:ph type="sldNum" sz="quarter" idx="12"/>
          </p:nvPr>
        </p:nvSpPr>
        <p:spPr/>
        <p:txBody>
          <a:bodyPr/>
          <a:lstStyle/>
          <a:p>
            <a:pPr lvl="0"/>
            <a:fld id="{629637A9-119A-49DA-BD12-AAC58B377D80}" type="slidenum">
              <a:rPr lang="en-US" noProof="0" smtClean="0"/>
              <a:pPr lvl="0"/>
              <a:t>3</a:t>
            </a:fld>
            <a:endParaRPr lang="en-US" noProof="0" dirty="0"/>
          </a:p>
        </p:txBody>
      </p:sp>
      <p:pic>
        <p:nvPicPr>
          <p:cNvPr id="11" name="Audio 10">
            <a:hlinkClick r:id="" action="ppaction://media"/>
            <a:extLst>
              <a:ext uri="{FF2B5EF4-FFF2-40B4-BE49-F238E27FC236}">
                <a16:creationId xmlns:a16="http://schemas.microsoft.com/office/drawing/2014/main" id="{F46AA350-B722-48ED-A361-F39B155F00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72352247"/>
      </p:ext>
    </p:extLst>
  </p:cSld>
  <p:clrMapOvr>
    <a:masterClrMapping/>
  </p:clrMapOvr>
  <mc:AlternateContent xmlns:mc="http://schemas.openxmlformats.org/markup-compatibility/2006" xmlns:p14="http://schemas.microsoft.com/office/powerpoint/2010/main">
    <mc:Choice Requires="p14">
      <p:transition spd="slow" p14:dur="2000" advTm="75261"/>
    </mc:Choice>
    <mc:Fallback xmlns="">
      <p:transition spd="slow" advTm="75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Comparability Testing and Enrollment Data</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lvl="0"/>
            <a:fld id="{629637A9-119A-49DA-BD12-AAC58B377D80}" type="slidenum">
              <a:rPr lang="en-US" noProof="0" smtClean="0"/>
              <a:pPr lvl="0"/>
              <a:t>4</a:t>
            </a:fld>
            <a:endParaRPr lang="en-US" noProof="0" dirty="0"/>
          </a:p>
        </p:txBody>
      </p:sp>
      <p:pic>
        <p:nvPicPr>
          <p:cNvPr id="5" name="Audio 4">
            <a:hlinkClick r:id="" action="ppaction://media"/>
            <a:extLst>
              <a:ext uri="{FF2B5EF4-FFF2-40B4-BE49-F238E27FC236}">
                <a16:creationId xmlns:a16="http://schemas.microsoft.com/office/drawing/2014/main" id="{CCF3EA5E-8919-43EA-982A-EC3A54809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53111327"/>
      </p:ext>
    </p:extLst>
  </p:cSld>
  <p:clrMapOvr>
    <a:masterClrMapping/>
  </p:clrMapOvr>
  <mc:AlternateContent xmlns:mc="http://schemas.openxmlformats.org/markup-compatibility/2006" xmlns:p14="http://schemas.microsoft.com/office/powerpoint/2010/main">
    <mc:Choice Requires="p14">
      <p:transition spd="slow" p14:dur="2000" advTm="1238"/>
    </mc:Choice>
    <mc:Fallback xmlns="">
      <p:transition spd="slow" advTm="1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Common Issues: Enrollment Data</a:t>
            </a:r>
            <a:endParaRPr lang="en-US" dirty="0"/>
          </a:p>
        </p:txBody>
      </p:sp>
      <p:sp>
        <p:nvSpPr>
          <p:cNvPr id="2" name="Content Placeholder 1"/>
          <p:cNvSpPr>
            <a:spLocks noGrp="1"/>
          </p:cNvSpPr>
          <p:nvPr>
            <p:ph idx="1"/>
          </p:nvPr>
        </p:nvSpPr>
        <p:spPr/>
        <p:txBody>
          <a:bodyPr/>
          <a:lstStyle/>
          <a:p>
            <a:pPr marL="0" indent="0">
              <a:buNone/>
            </a:pPr>
            <a:r>
              <a:rPr lang="en-US" cap="small" dirty="0">
                <a:latin typeface="Arial Black" panose="020B0A04020102020204" pitchFamily="34" charset="0"/>
              </a:rPr>
              <a:t>Common issues when reporting enrollment data</a:t>
            </a:r>
          </a:p>
          <a:p>
            <a:r>
              <a:rPr lang="en-US" dirty="0"/>
              <a:t>Enrollment figures do not accurately reflect the student population</a:t>
            </a:r>
          </a:p>
          <a:p>
            <a:r>
              <a:rPr lang="en-US" dirty="0"/>
              <a:t>Enrollment figures are not supported by auditable documentation</a:t>
            </a:r>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lvl="0"/>
            <a:fld id="{629637A9-119A-49DA-BD12-AAC58B377D80}" type="slidenum">
              <a:rPr lang="en-US" noProof="0" smtClean="0"/>
              <a:pPr lvl="0"/>
              <a:t>5</a:t>
            </a:fld>
            <a:endParaRPr lang="en-US" noProof="0" dirty="0"/>
          </a:p>
        </p:txBody>
      </p:sp>
      <p:pic>
        <p:nvPicPr>
          <p:cNvPr id="7" name="Audio 6">
            <a:hlinkClick r:id="" action="ppaction://media"/>
            <a:extLst>
              <a:ext uri="{FF2B5EF4-FFF2-40B4-BE49-F238E27FC236}">
                <a16:creationId xmlns:a16="http://schemas.microsoft.com/office/drawing/2014/main" id="{0A406AF3-A8A8-4634-8931-7D165AB1B4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97238104"/>
      </p:ext>
    </p:extLst>
  </p:cSld>
  <p:clrMapOvr>
    <a:masterClrMapping/>
  </p:clrMapOvr>
  <mc:AlternateContent xmlns:mc="http://schemas.openxmlformats.org/markup-compatibility/2006">
    <mc:Choice xmlns:p14="http://schemas.microsoft.com/office/powerpoint/2010/main" Requires="p14">
      <p:transition spd="slow" p14:dur="2000" advTm="17209"/>
    </mc:Choice>
    <mc:Fallback>
      <p:transition spd="slow" advTm="17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Success Tips:  Enrollment Data</a:t>
            </a:r>
            <a:endParaRPr lang="en-US" dirty="0"/>
          </a:p>
        </p:txBody>
      </p:sp>
      <p:sp>
        <p:nvSpPr>
          <p:cNvPr id="2" name="Content Placeholder 1"/>
          <p:cNvSpPr>
            <a:spLocks noGrp="1"/>
          </p:cNvSpPr>
          <p:nvPr>
            <p:ph idx="1"/>
          </p:nvPr>
        </p:nvSpPr>
        <p:spPr/>
        <p:txBody>
          <a:bodyPr/>
          <a:lstStyle/>
          <a:p>
            <a:pPr marL="0" indent="0">
              <a:buNone/>
            </a:pPr>
            <a:r>
              <a:rPr lang="en-US" cap="small" dirty="0">
                <a:latin typeface="Arial Black" panose="020B0A04020102020204" pitchFamily="34" charset="0"/>
              </a:rPr>
              <a:t>The reported enrollment figures must accurately reflect the student population</a:t>
            </a:r>
          </a:p>
          <a:p>
            <a:r>
              <a:rPr lang="en-US" dirty="0"/>
              <a:t>Enrollment must be reported per TEA’s Student Attendance Accounting Handbook (SAAH)</a:t>
            </a:r>
          </a:p>
          <a:p>
            <a:r>
              <a:rPr lang="en-US" dirty="0"/>
              <a:t>All students must be included</a:t>
            </a:r>
          </a:p>
          <a:p>
            <a:r>
              <a:rPr lang="en-US" dirty="0"/>
              <a:t>No exclusion allows removal of any student or special population</a:t>
            </a:r>
          </a:p>
          <a:p>
            <a:endParaRPr lang="en-US" dirty="0"/>
          </a:p>
        </p:txBody>
      </p:sp>
      <p:sp>
        <p:nvSpPr>
          <p:cNvPr id="4" name="Slide Number Placeholder 3"/>
          <p:cNvSpPr>
            <a:spLocks noGrp="1"/>
          </p:cNvSpPr>
          <p:nvPr>
            <p:ph type="sldNum" sz="quarter" idx="12"/>
          </p:nvPr>
        </p:nvSpPr>
        <p:spPr/>
        <p:txBody>
          <a:bodyPr/>
          <a:lstStyle/>
          <a:p>
            <a:pPr lvl="0"/>
            <a:fld id="{629637A9-119A-49DA-BD12-AAC58B377D80}" type="slidenum">
              <a:rPr lang="en-US" noProof="0" smtClean="0"/>
              <a:pPr lvl="0"/>
              <a:t>6</a:t>
            </a:fld>
            <a:endParaRPr lang="en-US" noProof="0" dirty="0"/>
          </a:p>
        </p:txBody>
      </p:sp>
      <p:pic>
        <p:nvPicPr>
          <p:cNvPr id="6" name="Audio 5">
            <a:hlinkClick r:id="" action="ppaction://media"/>
            <a:extLst>
              <a:ext uri="{FF2B5EF4-FFF2-40B4-BE49-F238E27FC236}">
                <a16:creationId xmlns:a16="http://schemas.microsoft.com/office/drawing/2014/main" id="{2AA9B967-4A1F-485D-ACB7-1F363210D2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13298591"/>
      </p:ext>
    </p:extLst>
  </p:cSld>
  <p:clrMapOvr>
    <a:masterClrMapping/>
  </p:clrMapOvr>
  <mc:AlternateContent xmlns:mc="http://schemas.openxmlformats.org/markup-compatibility/2006" xmlns:p14="http://schemas.microsoft.com/office/powerpoint/2010/main">
    <mc:Choice Requires="p14">
      <p:transition spd="slow" p14:dur="2000" advTm="69467"/>
    </mc:Choice>
    <mc:Fallback xmlns="">
      <p:transition spd="slow" advTm="69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Success Tips:  Enrollment Data</a:t>
            </a:r>
            <a:endParaRPr lang="en-US" dirty="0"/>
          </a:p>
        </p:txBody>
      </p:sp>
      <p:sp>
        <p:nvSpPr>
          <p:cNvPr id="2" name="Content Placeholder 1"/>
          <p:cNvSpPr>
            <a:spLocks noGrp="1"/>
          </p:cNvSpPr>
          <p:nvPr>
            <p:ph idx="1"/>
          </p:nvPr>
        </p:nvSpPr>
        <p:spPr/>
        <p:txBody>
          <a:bodyPr/>
          <a:lstStyle/>
          <a:p>
            <a:pPr marL="0" indent="0">
              <a:buNone/>
            </a:pPr>
            <a:r>
              <a:rPr lang="en-US" cap="small" dirty="0">
                <a:latin typeface="Arial Black" panose="020B0A04020102020204" pitchFamily="34" charset="0"/>
              </a:rPr>
              <a:t>Auditable Documentation must support reported enrollment figures </a:t>
            </a:r>
          </a:p>
          <a:p>
            <a:r>
              <a:rPr lang="en-US" dirty="0"/>
              <a:t>Formal/official enrollment records are auditable documentation </a:t>
            </a:r>
          </a:p>
          <a:p>
            <a:r>
              <a:rPr lang="en-US" dirty="0"/>
              <a:t>PEIMS enrollment records are auditable documentation</a:t>
            </a:r>
          </a:p>
          <a:p>
            <a:r>
              <a:rPr lang="en-US" dirty="0"/>
              <a:t>Data exports from official systems (PEIMS) are auditable documentation</a:t>
            </a:r>
          </a:p>
          <a:p>
            <a:r>
              <a:rPr lang="en-US" dirty="0"/>
              <a:t>Informal spreadsheets are not auditable</a:t>
            </a:r>
          </a:p>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lvl="0"/>
            <a:fld id="{629637A9-119A-49DA-BD12-AAC58B377D80}" type="slidenum">
              <a:rPr lang="en-US" noProof="0" smtClean="0"/>
              <a:pPr lvl="0"/>
              <a:t>7</a:t>
            </a:fld>
            <a:endParaRPr lang="en-US" noProof="0" dirty="0"/>
          </a:p>
        </p:txBody>
      </p:sp>
      <p:pic>
        <p:nvPicPr>
          <p:cNvPr id="6" name="Audio 5">
            <a:hlinkClick r:id="" action="ppaction://media"/>
            <a:extLst>
              <a:ext uri="{FF2B5EF4-FFF2-40B4-BE49-F238E27FC236}">
                <a16:creationId xmlns:a16="http://schemas.microsoft.com/office/drawing/2014/main" id="{6DEB2809-5398-4990-8858-009089947E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82788780"/>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Success Tips:  Enrollment Data</a:t>
            </a:r>
            <a:endParaRPr lang="en-US" dirty="0"/>
          </a:p>
        </p:txBody>
      </p:sp>
      <p:sp>
        <p:nvSpPr>
          <p:cNvPr id="2" name="Content Placeholder 1"/>
          <p:cNvSpPr>
            <a:spLocks noGrp="1"/>
          </p:cNvSpPr>
          <p:nvPr>
            <p:ph idx="1"/>
          </p:nvPr>
        </p:nvSpPr>
        <p:spPr/>
        <p:txBody>
          <a:bodyPr/>
          <a:lstStyle/>
          <a:p>
            <a:pPr marL="0" indent="0">
              <a:buNone/>
            </a:pPr>
            <a:r>
              <a:rPr lang="en-US" cap="small" dirty="0">
                <a:latin typeface="Arial Black" panose="020B0A04020102020204" pitchFamily="34" charset="0"/>
              </a:rPr>
              <a:t>Suggested methodology</a:t>
            </a:r>
          </a:p>
          <a:p>
            <a:r>
              <a:rPr lang="en-US" dirty="0"/>
              <a:t>It is recommended that the LEA use official PEIMS records </a:t>
            </a:r>
          </a:p>
          <a:p>
            <a:pPr lvl="1"/>
            <a:r>
              <a:rPr lang="en-US" dirty="0"/>
              <a:t>Obtain PEIMS record for all campuses from the same date</a:t>
            </a:r>
          </a:p>
          <a:p>
            <a:pPr lvl="1"/>
            <a:r>
              <a:rPr lang="en-US" dirty="0"/>
              <a:t>Enter enrollment for each campus exactly as indicate on the PEIMS record  </a:t>
            </a:r>
          </a:p>
          <a:p>
            <a:pPr lvl="1"/>
            <a:r>
              <a:rPr lang="en-US" dirty="0"/>
              <a:t>Document basis for any adjustments and detail any changes in enrollment figures</a:t>
            </a:r>
          </a:p>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lvl="0"/>
            <a:fld id="{629637A9-119A-49DA-BD12-AAC58B377D80}" type="slidenum">
              <a:rPr lang="en-US" noProof="0" smtClean="0"/>
              <a:pPr lvl="0"/>
              <a:t>8</a:t>
            </a:fld>
            <a:endParaRPr lang="en-US" noProof="0" dirty="0"/>
          </a:p>
        </p:txBody>
      </p:sp>
      <p:pic>
        <p:nvPicPr>
          <p:cNvPr id="7" name="Audio 6">
            <a:hlinkClick r:id="" action="ppaction://media"/>
            <a:extLst>
              <a:ext uri="{FF2B5EF4-FFF2-40B4-BE49-F238E27FC236}">
                <a16:creationId xmlns:a16="http://schemas.microsoft.com/office/drawing/2014/main" id="{E2576B6C-A07E-4992-9F0E-B1223EB59B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07498700"/>
      </p:ext>
    </p:extLst>
  </p:cSld>
  <p:clrMapOvr>
    <a:masterClrMapping/>
  </p:clrMapOvr>
  <mc:AlternateContent xmlns:mc="http://schemas.openxmlformats.org/markup-compatibility/2006">
    <mc:Choice xmlns:p14="http://schemas.microsoft.com/office/powerpoint/2010/main" Requires="p14">
      <p:transition spd="slow" p14:dur="2000" advTm="59193"/>
    </mc:Choice>
    <mc:Fallback>
      <p:transition spd="slow" advTm="59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5128" y="2776538"/>
            <a:ext cx="9381744" cy="1566862"/>
          </a:xfrm>
        </p:spPr>
        <p:txBody>
          <a:bodyPr>
            <a:noAutofit/>
          </a:bodyPr>
          <a:lstStyle/>
          <a:p>
            <a:pPr marL="109537" indent="0" algn="ctr">
              <a:spcBef>
                <a:spcPts val="1200"/>
              </a:spcBef>
              <a:buNone/>
            </a:pPr>
            <a:r>
              <a:rPr lang="en-US" sz="3600" dirty="0"/>
              <a:t>Federal Fiscal Compliance and Reporting Division</a:t>
            </a:r>
          </a:p>
          <a:p>
            <a:pPr marL="109537" indent="0" algn="ctr">
              <a:spcBef>
                <a:spcPts val="1200"/>
              </a:spcBef>
              <a:buNone/>
            </a:pPr>
            <a:r>
              <a:rPr lang="en-US" sz="3600" dirty="0">
                <a:hlinkClick r:id="rId5"/>
              </a:rPr>
              <a:t>compliance@tea.texas.gov</a:t>
            </a:r>
            <a:endParaRPr lang="en-US" sz="3600" dirty="0"/>
          </a:p>
          <a:p>
            <a:pPr marL="109537" indent="0" algn="ctr">
              <a:spcBef>
                <a:spcPts val="1200"/>
              </a:spcBef>
              <a:buNone/>
            </a:pPr>
            <a:r>
              <a:rPr lang="en-US" sz="3600" dirty="0"/>
              <a:t>(512) 463-9127</a:t>
            </a:r>
          </a:p>
        </p:txBody>
      </p:sp>
      <p:sp>
        <p:nvSpPr>
          <p:cNvPr id="3" name="Title 2"/>
          <p:cNvSpPr>
            <a:spLocks noGrp="1"/>
          </p:cNvSpPr>
          <p:nvPr>
            <p:ph type="title"/>
          </p:nvPr>
        </p:nvSpPr>
        <p:spPr/>
        <p:txBody>
          <a:bodyPr>
            <a:normAutofit/>
          </a:bodyPr>
          <a:lstStyle/>
          <a:p>
            <a:r>
              <a:rPr lang="en-US" b="1" dirty="0">
                <a:solidFill>
                  <a:srgbClr val="34278D"/>
                </a:solidFill>
              </a:rPr>
              <a:t>Questions </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9637A9-119A-49DA-BD12-AAC58B377D80}" type="slidenum">
              <a:rPr kumimoji="0" lang="en-US" sz="1800" b="0" i="0" u="none" strike="noStrike" kern="1200" cap="none" spc="0" normalizeH="0" baseline="0" noProof="0" smtClean="0">
                <a:ln>
                  <a:noFill/>
                </a:ln>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pic>
        <p:nvPicPr>
          <p:cNvPr id="7" name="Audio 6">
            <a:hlinkClick r:id="" action="ppaction://media"/>
            <a:extLst>
              <a:ext uri="{FF2B5EF4-FFF2-40B4-BE49-F238E27FC236}">
                <a16:creationId xmlns:a16="http://schemas.microsoft.com/office/drawing/2014/main" id="{16369A3C-ECD4-4F51-AE8F-4D07D99013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28016969"/>
      </p:ext>
    </p:extLst>
  </p:cSld>
  <p:clrMapOvr>
    <a:masterClrMapping/>
  </p:clrMapOvr>
  <mc:AlternateContent xmlns:mc="http://schemas.openxmlformats.org/markup-compatibility/2006" xmlns:p14="http://schemas.microsoft.com/office/powerpoint/2010/main">
    <mc:Choice Requires="p14">
      <p:transition spd="slow" p14:dur="2000" advTm="16366"/>
    </mc:Choice>
    <mc:Fallback xmlns="">
      <p:transition spd="slow" advTm="16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FCR Master PP Template 17-18" id="{F9D118E7-E047-4C26-8838-819770805079}" vid="{2E1E5CE1-C227-4B14-8AD2-F044E48BE0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FFCR Master PP Template 17-18</Template>
  <TotalTime>0</TotalTime>
  <Words>1422</Words>
  <Application>Microsoft Office PowerPoint</Application>
  <PresentationFormat>Widescreen</PresentationFormat>
  <Paragraphs>119</Paragraphs>
  <Slides>10</Slides>
  <Notes>10</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Calibri Light</vt:lpstr>
      <vt:lpstr>Courier New</vt:lpstr>
      <vt:lpstr>Wingdings</vt:lpstr>
      <vt:lpstr>Wingdings 3</vt:lpstr>
      <vt:lpstr>Retrospect</vt:lpstr>
      <vt:lpstr>ESSA Fiscal Requirements: Title I, Part A –  Comparability of Services Enrollment Data</vt:lpstr>
      <vt:lpstr>Comparability of Services Requirement</vt:lpstr>
      <vt:lpstr>Common Issue Across All Data</vt:lpstr>
      <vt:lpstr>Comparability Testing and Enrollment Data</vt:lpstr>
      <vt:lpstr>Common Issues: Enrollment Data</vt:lpstr>
      <vt:lpstr>Success Tips:  Enrollment Data</vt:lpstr>
      <vt:lpstr>Success Tips:  Enrollment Data</vt:lpstr>
      <vt:lpstr>Success Tips:  Enrollment Data</vt:lpstr>
      <vt:lpstr>Questions </vt:lpstr>
      <vt:lpstr>Copyright ©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2017-11-14T21:15:52Z</dcterms:created>
  <dcterms:modified xsi:type="dcterms:W3CDTF">2017-11-16T16:00:55Z</dcterms:modified>
</cp:coreProperties>
</file>