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1"/>
  </p:notesMasterIdLst>
  <p:sldIdLst>
    <p:sldId id="256" r:id="rId5"/>
    <p:sldId id="257" r:id="rId6"/>
    <p:sldId id="269" r:id="rId7"/>
    <p:sldId id="274" r:id="rId8"/>
    <p:sldId id="271" r:id="rId9"/>
    <p:sldId id="273" r:id="rId10"/>
  </p:sldIdLst>
  <p:sldSz cx="12192000" cy="6858000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88" autoAdjust="0"/>
    <p:restoredTop sz="70296" autoAdjust="0"/>
  </p:normalViewPr>
  <p:slideViewPr>
    <p:cSldViewPr snapToGrid="0">
      <p:cViewPr varScale="1">
        <p:scale>
          <a:sx n="44" d="100"/>
          <a:sy n="44" d="100"/>
        </p:scale>
        <p:origin x="135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27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27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A1A86-3B1A-4518-BEA3-880E37416001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8188" y="1152525"/>
            <a:ext cx="5534025" cy="3113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38749"/>
            <a:ext cx="5608320" cy="363170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0606"/>
            <a:ext cx="3037840" cy="4627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60606"/>
            <a:ext cx="3037840" cy="4627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2DAE9B-8D5B-4C54-AE9B-A652F1836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19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DAE9B-8D5B-4C54-AE9B-A652F1836B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176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2DAE9B-8D5B-4C54-AE9B-A652F1836B3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783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2DAE9B-8D5B-4C54-AE9B-A652F1836B3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676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2DAE9B-8D5B-4C54-AE9B-A652F1836B3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76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A6622-AF7A-4F94-B2F9-99F2B3BEBCE5}" type="datetime1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797D-4DC1-4ADF-BB0D-F3A39644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015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FAA29-2488-4BD5-B2EA-21E20C936233}" type="datetime1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797D-4DC1-4ADF-BB0D-F3A39644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996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FF502-EB22-4F35-B854-3656DE819904}" type="datetime1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797D-4DC1-4ADF-BB0D-F3A39644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707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810AE-19B5-44DA-9AD4-4E372DD9A91C}" type="datetime1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797D-4DC1-4ADF-BB0D-F3A39644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910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8667-41B1-4592-BE8F-2338535669AC}" type="datetime1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797D-4DC1-4ADF-BB0D-F3A39644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1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3824D-9D7B-4184-A874-170D55DB7EAE}" type="datetime1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797D-4DC1-4ADF-BB0D-F3A39644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617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B4532-9FB4-4635-B5B8-1AF59F8DF955}" type="datetime1">
              <a:rPr lang="en-US" smtClean="0"/>
              <a:t>5/13/2020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797D-4DC1-4ADF-BB0D-F3A39644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821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15F19-850C-4830-9B8D-DE56E5399813}" type="datetime1">
              <a:rPr lang="en-US" smtClean="0"/>
              <a:t>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797D-4DC1-4ADF-BB0D-F3A39644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677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13FA1-F346-4A57-893D-729E4AF14E7F}" type="datetime1">
              <a:rPr lang="en-US" smtClean="0"/>
              <a:t>5/13/2020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797D-4DC1-4ADF-BB0D-F3A39644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002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B7096-96B2-4436-B95E-9C6B4EBD3293}" type="datetime1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797D-4DC1-4ADF-BB0D-F3A39644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447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28C11-6171-46FB-8D04-807DD23E461C}" type="datetime1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797D-4DC1-4ADF-BB0D-F3A39644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45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47C8E-C538-4815-8FDA-D772F4C114AC}" type="datetime1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E797D-4DC1-4ADF-BB0D-F3A39644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62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8741" y="3644770"/>
            <a:ext cx="11068334" cy="2387600"/>
          </a:xfrm>
        </p:spPr>
        <p:txBody>
          <a:bodyPr>
            <a:normAutofit fontScale="77500" lnSpcReduction="20000"/>
          </a:bodyPr>
          <a:lstStyle/>
          <a:p>
            <a:endParaRPr lang="en-US" sz="4000" b="1" dirty="0"/>
          </a:p>
          <a:p>
            <a:r>
              <a:rPr lang="en-US" sz="4000" b="1" dirty="0"/>
              <a:t>Summer Learning Plan, Pre-K-8</a:t>
            </a:r>
          </a:p>
          <a:p>
            <a:endParaRPr lang="en-US" sz="4000" b="1" dirty="0"/>
          </a:p>
          <a:p>
            <a:r>
              <a:rPr lang="en-US" sz="4000" b="1" dirty="0"/>
              <a:t>Dan Dukes</a:t>
            </a:r>
          </a:p>
          <a:p>
            <a:r>
              <a:rPr lang="en-US" sz="4000" b="1" dirty="0"/>
              <a:t>Associate Superintendent, Curriculum and Instruction</a:t>
            </a:r>
          </a:p>
          <a:p>
            <a:endParaRPr lang="en-US" sz="4000" b="1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7813" y="1030288"/>
            <a:ext cx="73152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026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6C5FF-B374-4623-AA10-C628463CC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937"/>
            <a:ext cx="10657114" cy="1325563"/>
          </a:xfrm>
        </p:spPr>
        <p:txBody>
          <a:bodyPr/>
          <a:lstStyle/>
          <a:p>
            <a:pPr algn="ctr"/>
            <a:r>
              <a:rPr lang="en-US" b="1" dirty="0"/>
              <a:t>Success with Texas Home Learning 1.0 Packets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ECDCB-212F-4B81-848A-BFCAAD6DDC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193"/>
            <a:ext cx="10976429" cy="4895850"/>
          </a:xfrm>
        </p:spPr>
        <p:txBody>
          <a:bodyPr>
            <a:normAutofit/>
          </a:bodyPr>
          <a:lstStyle/>
          <a:p>
            <a:r>
              <a:rPr lang="en-US" sz="3600" dirty="0"/>
              <a:t>Ordered 1.0 Packets on the First Day Available</a:t>
            </a:r>
          </a:p>
          <a:p>
            <a:r>
              <a:rPr lang="en-US" sz="3600" dirty="0"/>
              <a:t>Packets Arrived to Abilene ISD Homes in about 5-6 Days </a:t>
            </a:r>
          </a:p>
          <a:p>
            <a:r>
              <a:rPr lang="en-US" sz="3600" dirty="0"/>
              <a:t>4,800 Packets Ordered for Families Who Do Not Have Access to Online Learning</a:t>
            </a:r>
          </a:p>
          <a:p>
            <a:r>
              <a:rPr lang="en-US" sz="3600" dirty="0"/>
              <a:t>Students take pictures of work to submit and/or drop-off completed parts of the packet at our Food Distribution Sites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321627-52BF-46B0-A2F7-5C091F225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797D-4DC1-4ADF-BB0D-F3A3964459E5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D930C219-2626-4BAE-A417-0AAD51A55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3735" y="6147184"/>
            <a:ext cx="1488084" cy="488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6543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6C5FF-B374-4623-AA10-C628463CC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937"/>
            <a:ext cx="10657114" cy="1325563"/>
          </a:xfrm>
        </p:spPr>
        <p:txBody>
          <a:bodyPr/>
          <a:lstStyle/>
          <a:p>
            <a:pPr algn="ctr"/>
            <a:r>
              <a:rPr lang="en-US" b="1" dirty="0"/>
              <a:t>Using Texas Home Learning 2.0 for            Abilene ISD Summer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ECDCB-212F-4B81-848A-BFCAAD6DDC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07057" cy="4895850"/>
          </a:xfrm>
        </p:spPr>
        <p:txBody>
          <a:bodyPr>
            <a:normAutofit/>
          </a:bodyPr>
          <a:lstStyle/>
          <a:p>
            <a:r>
              <a:rPr lang="en-US" sz="3200" dirty="0"/>
              <a:t>June 15-25; July 6-16; Monday-Thursday</a:t>
            </a:r>
          </a:p>
          <a:p>
            <a:r>
              <a:rPr lang="en-US" sz="3200" dirty="0"/>
              <a:t>Use Texas Home Learning 2.0 Curriculum for Both In-Person Learning and At-Home Learning</a:t>
            </a:r>
          </a:p>
          <a:p>
            <a:r>
              <a:rPr lang="en-US" sz="3200" dirty="0"/>
              <a:t>Upon Release of 2.0 Summer Learning Materials:</a:t>
            </a:r>
          </a:p>
          <a:p>
            <a:pPr lvl="1"/>
            <a:r>
              <a:rPr lang="en-US" sz="2800" i="1" dirty="0"/>
              <a:t>Review and Sort into Mandatory &amp; Optional Activities</a:t>
            </a:r>
          </a:p>
          <a:p>
            <a:pPr lvl="1"/>
            <a:r>
              <a:rPr lang="en-US" sz="2800" i="1" dirty="0"/>
              <a:t>Create a Syllabus blending both 2.0 online and 2.0 packet materials for In-person learning</a:t>
            </a:r>
          </a:p>
          <a:p>
            <a:pPr lvl="1"/>
            <a:r>
              <a:rPr lang="en-US" sz="2800" i="1" dirty="0"/>
              <a:t>Create a Syllabus for the 2.0 Online and the 2.0 Packets as well</a:t>
            </a:r>
          </a:p>
          <a:p>
            <a:endParaRPr lang="en-US" sz="3200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321627-52BF-46B0-A2F7-5C091F225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797D-4DC1-4ADF-BB0D-F3A3964459E5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D930C219-2626-4BAE-A417-0AAD51A55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3735" y="6147184"/>
            <a:ext cx="1488084" cy="488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9025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42AA1-378F-4C94-B68B-7AB8EE7C0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Summer Learning Choices for Students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CF0F6B-9E78-47C3-AB2F-5ED5EA7EC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797D-4DC1-4ADF-BB0D-F3A3964459E5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C3F09F70-D52A-49FD-9BFC-00355FFB1F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0213598"/>
              </p:ext>
            </p:extLst>
          </p:nvPr>
        </p:nvGraphicFramePr>
        <p:xfrm>
          <a:off x="593272" y="1340531"/>
          <a:ext cx="11005456" cy="5365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00">
                  <a:extLst>
                    <a:ext uri="{9D8B030D-6E8A-4147-A177-3AD203B41FA5}">
                      <a16:colId xmlns:a16="http://schemas.microsoft.com/office/drawing/2014/main" val="1259081389"/>
                    </a:ext>
                  </a:extLst>
                </a:gridCol>
                <a:gridCol w="2962728">
                  <a:extLst>
                    <a:ext uri="{9D8B030D-6E8A-4147-A177-3AD203B41FA5}">
                      <a16:colId xmlns:a16="http://schemas.microsoft.com/office/drawing/2014/main" val="3022769175"/>
                    </a:ext>
                  </a:extLst>
                </a:gridCol>
                <a:gridCol w="2751364">
                  <a:extLst>
                    <a:ext uri="{9D8B030D-6E8A-4147-A177-3AD203B41FA5}">
                      <a16:colId xmlns:a16="http://schemas.microsoft.com/office/drawing/2014/main" val="37320676"/>
                    </a:ext>
                  </a:extLst>
                </a:gridCol>
                <a:gridCol w="2751364">
                  <a:extLst>
                    <a:ext uri="{9D8B030D-6E8A-4147-A177-3AD203B41FA5}">
                      <a16:colId xmlns:a16="http://schemas.microsoft.com/office/drawing/2014/main" val="382122898"/>
                    </a:ext>
                  </a:extLst>
                </a:gridCol>
              </a:tblGrid>
              <a:tr h="7147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In-Person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At-Home: Online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At-Home: Packets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3838579"/>
                  </a:ext>
                </a:extLst>
              </a:tr>
              <a:tr h="1636543">
                <a:tc>
                  <a:txBody>
                    <a:bodyPr/>
                    <a:lstStyle/>
                    <a:p>
                      <a:r>
                        <a:rPr lang="en-US" sz="2400" b="1" dirty="0"/>
                        <a:t>Set-Up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Students may choose to participate in In-Person learning with a group of 10 students or Less and a Certified Teacher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Students may choose to check-out a Chromebook to do virtual learning, with the Guidance of a Certified Teacher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Students may choose to complete a packet of four-weeks worth of curriculum, with the Guidance of a Certified Teacher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0372698"/>
                  </a:ext>
                </a:extLst>
              </a:tr>
              <a:tr h="1636543">
                <a:tc>
                  <a:txBody>
                    <a:bodyPr/>
                    <a:lstStyle/>
                    <a:p>
                      <a:r>
                        <a:rPr lang="en-US" sz="2400" b="1" dirty="0"/>
                        <a:t>Primary 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Combination of 2.0 Texas Home Learning Online Curriculum, 2.0 Packet Instructional Materials,  and AISD Curriculum Materials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2.0 Texas Home Learning Online Curriculum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2.0 Texas Home Learning Packets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4786119"/>
                  </a:ext>
                </a:extLst>
              </a:tr>
              <a:tr h="1378142">
                <a:tc>
                  <a:txBody>
                    <a:bodyPr/>
                    <a:lstStyle/>
                    <a:p>
                      <a:r>
                        <a:rPr lang="en-US" sz="2400" b="1" dirty="0"/>
                        <a:t>Supplemental 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2.0 Texas Home Learning Online Curriculum as well as other AISD Intervention programs (IXL, </a:t>
                      </a:r>
                      <a:r>
                        <a:rPr lang="en-US" dirty="0" err="1"/>
                        <a:t>SuccessMaker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IXL, </a:t>
                      </a:r>
                      <a:r>
                        <a:rPr lang="en-US" dirty="0" err="1"/>
                        <a:t>SuccessMaker</a:t>
                      </a:r>
                      <a:r>
                        <a:rPr lang="en-US" dirty="0"/>
                        <a:t>, Zoom Conferences with Teacher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Phone Call Conferences with Teacher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0653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0046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6C5FF-B374-4623-AA10-C628463CC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937"/>
            <a:ext cx="10657114" cy="1325563"/>
          </a:xfrm>
        </p:spPr>
        <p:txBody>
          <a:bodyPr/>
          <a:lstStyle/>
          <a:p>
            <a:pPr algn="ctr"/>
            <a:r>
              <a:rPr lang="en-US" b="1" dirty="0"/>
              <a:t>Summer Learning Progress Monitoring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C21A5692-63C2-4388-9E1A-9F03DC871E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553148"/>
              </p:ext>
            </p:extLst>
          </p:nvPr>
        </p:nvGraphicFramePr>
        <p:xfrm>
          <a:off x="838200" y="1825625"/>
          <a:ext cx="10515600" cy="3086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46480070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40028864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77137163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77667216"/>
                    </a:ext>
                  </a:extLst>
                </a:gridCol>
              </a:tblGrid>
              <a:tr h="61738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June 15-18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June 22-25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July 6-9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July 13-16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2908700"/>
                  </a:ext>
                </a:extLst>
              </a:tr>
              <a:tr h="617386">
                <a:tc>
                  <a:txBody>
                    <a:bodyPr/>
                    <a:lstStyle/>
                    <a:p>
                      <a:r>
                        <a:rPr lang="en-US" dirty="0"/>
                        <a:t>Highly Engaged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Highly Engaged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Highly Engaged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Highly Engaged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9110436"/>
                  </a:ext>
                </a:extLst>
              </a:tr>
              <a:tr h="617386">
                <a:tc>
                  <a:txBody>
                    <a:bodyPr/>
                    <a:lstStyle/>
                    <a:p>
                      <a:r>
                        <a:rPr lang="en-US" dirty="0"/>
                        <a:t>Engaged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Engaged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Engaged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Engaged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789594"/>
                  </a:ext>
                </a:extLst>
              </a:tr>
              <a:tr h="617386">
                <a:tc>
                  <a:txBody>
                    <a:bodyPr/>
                    <a:lstStyle/>
                    <a:p>
                      <a:r>
                        <a:rPr lang="en-US" dirty="0"/>
                        <a:t>Unengaged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Unengaged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Unengaged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Unengaged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26061"/>
                  </a:ext>
                </a:extLst>
              </a:tr>
              <a:tr h="617386">
                <a:tc>
                  <a:txBody>
                    <a:bodyPr/>
                    <a:lstStyle/>
                    <a:p>
                      <a:r>
                        <a:rPr lang="en-US" dirty="0"/>
                        <a:t>Not Contactable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 Contactable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 Contactable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 Contactable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98143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321627-52BF-46B0-A2F7-5C091F225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797D-4DC1-4ADF-BB0D-F3A3964459E5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D930C219-2626-4BAE-A417-0AAD51A55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3735" y="6147184"/>
            <a:ext cx="1488084" cy="488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ACF480E-7F6E-4A01-91C3-FDBC9FFCF215}"/>
              </a:ext>
            </a:extLst>
          </p:cNvPr>
          <p:cNvSpPr txBox="1"/>
          <p:nvPr/>
        </p:nvSpPr>
        <p:spPr>
          <a:xfrm>
            <a:off x="2594065" y="5277680"/>
            <a:ext cx="70038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Students who receive a “Highly Engaged” or “Engaged” for three of the four weeks will receive a score of “Pass” for Summer Learning.</a:t>
            </a:r>
          </a:p>
        </p:txBody>
      </p:sp>
    </p:spTree>
    <p:extLst>
      <p:ext uri="{BB962C8B-B14F-4D97-AF65-F5344CB8AC3E}">
        <p14:creationId xmlns:p14="http://schemas.microsoft.com/office/powerpoint/2010/main" val="769041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6C5FF-B374-4623-AA10-C628463CC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937"/>
            <a:ext cx="10657114" cy="1325563"/>
          </a:xfrm>
        </p:spPr>
        <p:txBody>
          <a:bodyPr/>
          <a:lstStyle/>
          <a:p>
            <a:pPr algn="ctr"/>
            <a:r>
              <a:rPr lang="en-US" b="1" dirty="0"/>
              <a:t>Students who Participate in Summer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ECDCB-212F-4B81-848A-BFCAAD6DDC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0500"/>
            <a:ext cx="10515600" cy="4895850"/>
          </a:xfrm>
        </p:spPr>
        <p:txBody>
          <a:bodyPr>
            <a:normAutofit/>
          </a:bodyPr>
          <a:lstStyle/>
          <a:p>
            <a:r>
              <a:rPr lang="en-US" sz="3200" b="1" dirty="0"/>
              <a:t>Required</a:t>
            </a:r>
          </a:p>
          <a:p>
            <a:pPr lvl="1"/>
            <a:r>
              <a:rPr lang="en-US" sz="3200" dirty="0"/>
              <a:t>Students who did not pass for the 2019-2020 School Year</a:t>
            </a:r>
          </a:p>
          <a:p>
            <a:pPr lvl="1"/>
            <a:r>
              <a:rPr lang="en-US" sz="3200" dirty="0"/>
              <a:t>ESY for Specific Special Education Students</a:t>
            </a:r>
          </a:p>
          <a:p>
            <a:pPr lvl="1"/>
            <a:r>
              <a:rPr lang="en-US" sz="3200" dirty="0"/>
              <a:t>Bilingual Pre-K and EL Newcomers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sz="3200" b="1" dirty="0"/>
              <a:t>Optional </a:t>
            </a:r>
          </a:p>
          <a:p>
            <a:pPr lvl="1"/>
            <a:r>
              <a:rPr lang="en-US" sz="3200" dirty="0"/>
              <a:t>Any Special Education or 504 Student</a:t>
            </a:r>
          </a:p>
          <a:p>
            <a:pPr lvl="1"/>
            <a:r>
              <a:rPr lang="en-US" sz="3200" dirty="0"/>
              <a:t>Any EL Student </a:t>
            </a:r>
          </a:p>
          <a:p>
            <a:pPr lvl="1"/>
            <a:r>
              <a:rPr lang="en-US" sz="3200" dirty="0"/>
              <a:t>Students with Unique Circumstances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321627-52BF-46B0-A2F7-5C091F225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797D-4DC1-4ADF-BB0D-F3A3964459E5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D930C219-2626-4BAE-A417-0AAD51A55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3735" y="6147184"/>
            <a:ext cx="1488084" cy="488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4684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89BDB5D22794428374C4BA5235F7B8" ma:contentTypeVersion="6" ma:contentTypeDescription="Create a new document." ma:contentTypeScope="" ma:versionID="7937319787dd6b48682f192ab105f277">
  <xsd:schema xmlns:xsd="http://www.w3.org/2001/XMLSchema" xmlns:xs="http://www.w3.org/2001/XMLSchema" xmlns:p="http://schemas.microsoft.com/office/2006/metadata/properties" xmlns:ns1="http://schemas.microsoft.com/sharepoint/v3" xmlns:ns3="356725da-625e-444e-beb2-db699296778b" targetNamespace="http://schemas.microsoft.com/office/2006/metadata/properties" ma:root="true" ma:fieldsID="266fc00829c66c4bc0c9b023cb7f960f" ns1:_="" ns3:_="">
    <xsd:import namespace="http://schemas.microsoft.com/sharepoint/v3"/>
    <xsd:import namespace="356725da-625e-444e-beb2-db699296778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6725da-625e-444e-beb2-db69929677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BFA348F-3F8A-4A81-8ABB-6122FA1561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56725da-625e-444e-beb2-db69929677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540417E-657D-45B0-9CD2-59DD9FDD567E}">
  <ds:schemaRefs>
    <ds:schemaRef ds:uri="356725da-625e-444e-beb2-db699296778b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sharepoint/v3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6437269-0ACF-4716-A1B6-30DCE4E759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6699</TotalTime>
  <Words>398</Words>
  <Application>Microsoft Office PowerPoint</Application>
  <PresentationFormat>Widescreen</PresentationFormat>
  <Paragraphs>74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Success with Texas Home Learning 1.0 Packets</vt:lpstr>
      <vt:lpstr>Using Texas Home Learning 2.0 for            Abilene ISD Summer Learning</vt:lpstr>
      <vt:lpstr>Summer Learning Choices for Students</vt:lpstr>
      <vt:lpstr>Summer Learning Progress Monitoring</vt:lpstr>
      <vt:lpstr>Students who Participate in Summer Learning</vt:lpstr>
    </vt:vector>
  </TitlesOfParts>
  <Company>Abilene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Forehand, Jeannette</dc:creator>
  <cp:lastModifiedBy>Dukes, Daniel L</cp:lastModifiedBy>
  <cp:revision>130</cp:revision>
  <cp:lastPrinted>2016-08-23T20:57:58Z</cp:lastPrinted>
  <dcterms:created xsi:type="dcterms:W3CDTF">2016-08-23T13:16:57Z</dcterms:created>
  <dcterms:modified xsi:type="dcterms:W3CDTF">2020-05-14T13:14:24Z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0x010100C689BDB5D22794428374C4BA5235F7B8</vt:lpwstr>
  </property>
</Properties>
</file>