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3" r:id="rId2"/>
    <p:sldMasterId id="2147483709" r:id="rId3"/>
    <p:sldMasterId id="2147483756" r:id="rId4"/>
    <p:sldMasterId id="2147483678" r:id="rId5"/>
  </p:sldMasterIdLst>
  <p:notesMasterIdLst>
    <p:notesMasterId r:id="rId49"/>
  </p:notesMasterIdLst>
  <p:sldIdLst>
    <p:sldId id="289" r:id="rId6"/>
    <p:sldId id="290" r:id="rId7"/>
    <p:sldId id="291" r:id="rId8"/>
    <p:sldId id="292" r:id="rId9"/>
    <p:sldId id="271" r:id="rId10"/>
    <p:sldId id="293" r:id="rId11"/>
    <p:sldId id="294" r:id="rId12"/>
    <p:sldId id="295" r:id="rId13"/>
    <p:sldId id="303" r:id="rId14"/>
    <p:sldId id="296" r:id="rId15"/>
    <p:sldId id="308" r:id="rId16"/>
    <p:sldId id="306" r:id="rId17"/>
    <p:sldId id="305" r:id="rId18"/>
    <p:sldId id="314" r:id="rId19"/>
    <p:sldId id="313" r:id="rId20"/>
    <p:sldId id="312" r:id="rId21"/>
    <p:sldId id="311" r:id="rId22"/>
    <p:sldId id="310" r:id="rId23"/>
    <p:sldId id="315" r:id="rId24"/>
    <p:sldId id="327" r:id="rId25"/>
    <p:sldId id="326" r:id="rId26"/>
    <p:sldId id="325" r:id="rId27"/>
    <p:sldId id="324" r:id="rId28"/>
    <p:sldId id="323" r:id="rId29"/>
    <p:sldId id="322" r:id="rId30"/>
    <p:sldId id="321" r:id="rId31"/>
    <p:sldId id="319" r:id="rId32"/>
    <p:sldId id="318" r:id="rId33"/>
    <p:sldId id="317" r:id="rId34"/>
    <p:sldId id="316" r:id="rId35"/>
    <p:sldId id="337" r:id="rId36"/>
    <p:sldId id="336" r:id="rId37"/>
    <p:sldId id="335" r:id="rId38"/>
    <p:sldId id="334" r:id="rId39"/>
    <p:sldId id="333" r:id="rId40"/>
    <p:sldId id="339" r:id="rId41"/>
    <p:sldId id="341" r:id="rId42"/>
    <p:sldId id="331" r:id="rId43"/>
    <p:sldId id="342" r:id="rId44"/>
    <p:sldId id="338" r:id="rId45"/>
    <p:sldId id="340" r:id="rId46"/>
    <p:sldId id="332" r:id="rId47"/>
    <p:sldId id="25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umeyer, Lois" initials="NL" lastIdx="1" clrIdx="0">
    <p:extLst>
      <p:ext uri="{19B8F6BF-5375-455C-9EA6-DF929625EA0E}">
        <p15:presenceInfo xmlns:p15="http://schemas.microsoft.com/office/powerpoint/2012/main" userId="S::Lois.Neumeyer@tea.texas.gov::42eeb8a1-fe1e-47ab-9c42-3597be87e8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69447B"/>
    <a:srgbClr val="EA0C0C"/>
    <a:srgbClr val="A8301C"/>
    <a:srgbClr val="44546A"/>
    <a:srgbClr val="3C6EBE"/>
    <a:srgbClr val="2F5CAC"/>
    <a:srgbClr val="548235"/>
    <a:srgbClr val="DA3E26"/>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45" autoAdjust="0"/>
    <p:restoredTop sz="73322" autoAdjust="0"/>
  </p:normalViewPr>
  <p:slideViewPr>
    <p:cSldViewPr snapToGrid="0">
      <p:cViewPr varScale="1">
        <p:scale>
          <a:sx n="49" d="100"/>
          <a:sy n="49" d="100"/>
        </p:scale>
        <p:origin x="1152"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78"/>
    </p:cViewPr>
  </p:sorterViewPr>
  <p:notesViewPr>
    <p:cSldViewPr snapToGrid="0">
      <p:cViewPr varScale="1">
        <p:scale>
          <a:sx n="94" d="100"/>
          <a:sy n="94" d="100"/>
        </p:scale>
        <p:origin x="360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9141D-177B-4807-A9D2-94CF7C562477}" type="datetimeFigureOut">
              <a:rPr lang="en-US" smtClean="0"/>
              <a:t>9/21/2021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19E84-432F-4B13-8A59-CF116900378E}" type="slidenum">
              <a:rPr lang="en-US" smtClean="0"/>
              <a:t>‹#›</a:t>
            </a:fld>
            <a:endParaRPr lang="en-US" dirty="0"/>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This presentation is intended to be used after the </a:t>
            </a:r>
            <a:r>
              <a:rPr lang="en-US" altLang="en-US" sz="1100" b="1" i="1" dirty="0">
                <a:solidFill>
                  <a:srgbClr val="6600FF"/>
                </a:solidFill>
                <a:latin typeface="Arial" panose="020B0604020202020204" pitchFamily="34" charset="0"/>
                <a:cs typeface="Arial" panose="020B0604020202020204" pitchFamily="34" charset="0"/>
              </a:rPr>
              <a:t>Making the ELPS</a:t>
            </a:r>
            <a:r>
              <a:rPr lang="en-US" altLang="en-US" sz="1100" b="1" dirty="0">
                <a:solidFill>
                  <a:srgbClr val="6600FF"/>
                </a:solidFill>
                <a:latin typeface="Arial" panose="020B0604020202020204" pitchFamily="34" charset="0"/>
                <a:cs typeface="Arial" panose="020B0604020202020204" pitchFamily="34" charset="0"/>
              </a:rPr>
              <a:t>–</a:t>
            </a:r>
            <a:r>
              <a:rPr lang="en-US" altLang="en-US" sz="1100" b="1" i="1" dirty="0">
                <a:solidFill>
                  <a:srgbClr val="6600FF"/>
                </a:solidFill>
                <a:latin typeface="Arial" panose="020B0604020202020204" pitchFamily="34" charset="0"/>
                <a:cs typeface="Arial" panose="020B0604020202020204" pitchFamily="34" charset="0"/>
              </a:rPr>
              <a:t>TELPAS Connection:</a:t>
            </a:r>
            <a:r>
              <a:rPr lang="en-US" altLang="en-US" sz="1100" b="1" i="1" dirty="0">
                <a:solidFill>
                  <a:srgbClr val="DA456B"/>
                </a:solidFill>
                <a:latin typeface="Arial" panose="020B0604020202020204" pitchFamily="34" charset="0"/>
                <a:cs typeface="Arial" panose="020B0604020202020204" pitchFamily="34" charset="0"/>
              </a:rPr>
              <a:t> </a:t>
            </a:r>
            <a:r>
              <a:rPr lang="en-US" altLang="en-US" sz="1100" b="1" i="1" dirty="0">
                <a:solidFill>
                  <a:srgbClr val="6600FF"/>
                </a:solidFill>
                <a:latin typeface="Arial" panose="020B0604020202020204" pitchFamily="34" charset="0"/>
                <a:cs typeface="Arial" panose="020B0604020202020204" pitchFamily="34" charset="0"/>
              </a:rPr>
              <a:t>Grades K–12 Overview</a:t>
            </a:r>
            <a:r>
              <a:rPr lang="en-US" altLang="en-US" sz="1100" b="1" i="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which may be accessed from TEA’s TELPAS Resources</a:t>
            </a:r>
            <a:r>
              <a:rPr lang="en-US" altLang="en-US" sz="1100" baseline="0" dirty="0">
                <a:latin typeface="Arial" panose="020B0604020202020204" pitchFamily="34" charset="0"/>
                <a:cs typeface="Arial" panose="020B0604020202020204" pitchFamily="34" charset="0"/>
              </a:rPr>
              <a:t> webpage.</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To make best use of this PowerPoint module, print the</a:t>
            </a:r>
            <a:r>
              <a:rPr lang="en-US" altLang="en-US" sz="1100" dirty="0">
                <a:solidFill>
                  <a:srgbClr val="FF3300"/>
                </a:solidFill>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ELPS-TELPAS Proficiency Level Descriptors (PLDs) found on the TELPAS Resources</a:t>
            </a:r>
            <a:r>
              <a:rPr lang="en-US" altLang="en-US" sz="1100" baseline="0" dirty="0">
                <a:latin typeface="Arial" panose="020B0604020202020204" pitchFamily="34" charset="0"/>
                <a:cs typeface="Arial" panose="020B0604020202020204" pitchFamily="34" charset="0"/>
              </a:rPr>
              <a:t> webpage</a:t>
            </a:r>
            <a:r>
              <a:rPr lang="en-US" altLang="en-US" sz="1100" dirty="0">
                <a:latin typeface="Arial" panose="020B0604020202020204" pitchFamily="34" charset="0"/>
                <a:cs typeface="Arial" panose="020B0604020202020204" pitchFamily="34" charset="0"/>
              </a:rPr>
              <a:t>. </a:t>
            </a:r>
          </a:p>
          <a:p>
            <a:pPr eaLnBrk="1" hangingPunct="1">
              <a:lnSpc>
                <a:spcPct val="90000"/>
              </a:lnSpc>
              <a:spcBef>
                <a:spcPct val="0"/>
              </a:spcBef>
            </a:pPr>
            <a:endParaRPr lang="en-US" altLang="en-US" sz="1100" i="1"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These PowerPoint resources, plus the TEA publication, </a:t>
            </a:r>
            <a:r>
              <a:rPr lang="en-US" altLang="en-US" sz="1100" b="1" i="1" dirty="0">
                <a:solidFill>
                  <a:srgbClr val="6600FF"/>
                </a:solidFill>
                <a:latin typeface="Arial" panose="020B0604020202020204" pitchFamily="34" charset="0"/>
                <a:cs typeface="Arial" panose="020B0604020202020204" pitchFamily="34" charset="0"/>
              </a:rPr>
              <a:t>TELPAS and TELPAS Alternate Educator Guide</a:t>
            </a:r>
            <a:r>
              <a:rPr lang="en-US" altLang="en-US" sz="1100" dirty="0">
                <a:latin typeface="Arial" panose="020B0604020202020204" pitchFamily="34" charset="0"/>
                <a:cs typeface="Arial" panose="020B0604020202020204" pitchFamily="34" charset="0"/>
              </a:rPr>
              <a:t>, are provided to support the effective use of the ELPS during instruction and assessment. </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Note that abbreviated, reformatted, or modified proficiency level descriptors must not be used in training raters or assessing students. In support of standardization, the PLDs must be used as they have been formatted and published for TELPAS.</a:t>
            </a: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a:t>
            </a:fld>
            <a:endParaRPr lang="en-US" dirty="0"/>
          </a:p>
        </p:txBody>
      </p:sp>
    </p:spTree>
    <p:extLst>
      <p:ext uri="{BB962C8B-B14F-4D97-AF65-F5344CB8AC3E}">
        <p14:creationId xmlns:p14="http://schemas.microsoft.com/office/powerpoint/2010/main" val="290244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In this sample, the student is able to understand a number of phrases containing simple, high-frequency words. These phrases (next week, put this in your backpack, take home tonight) are used very routinely in classroom settings, supporting the EL’s ability to make meaning of longer segments of speech. This student understood the basic gist of the message but few of the important details.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Intermediate listeners often require extensive linguistic accommodations to understand more than just the general idea of what they hear in class. As indicated in the PLDs, some listening accommodations include visuals, simplified language, gestures, pre-teaching to preview or build topic-related vocabulary, slower speech, and other verbal cues such as repetition and native language support.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10</a:t>
            </a:fld>
            <a:endParaRPr lang="en-US" dirty="0"/>
          </a:p>
        </p:txBody>
      </p:sp>
    </p:spTree>
    <p:extLst>
      <p:ext uri="{BB962C8B-B14F-4D97-AF65-F5344CB8AC3E}">
        <p14:creationId xmlns:p14="http://schemas.microsoft.com/office/powerpoint/2010/main" val="266067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advanced</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listeners:</a:t>
            </a:r>
          </a:p>
          <a:p>
            <a:pPr marL="225425"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understand most main points, most important details, and some implicit information during social and basic instructional interactions that have not been intentionally modified for ELs</a:t>
            </a:r>
          </a:p>
          <a:p>
            <a:pPr marL="225425" lvl="1" indent="-112713"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Advanced listeners are usually able to understand the main points and most of the details of this type of speech, even when the message is not linguistically simplified. As shown here, there are still some gaps in understanding unusual constructions and words used in unfamiliar ways. </a:t>
            </a:r>
          </a:p>
          <a:p>
            <a:pPr eaLnBrk="1" hangingPunct="1">
              <a:spcBef>
                <a:spcPct val="0"/>
              </a:spcBef>
              <a:spcAft>
                <a:spcPct val="75000"/>
              </a:spcAft>
            </a:pPr>
            <a:endParaRPr lang="en-US" altLang="en-US" dirty="0"/>
          </a:p>
          <a:p>
            <a:pPr eaLnBrk="1" hangingPunct="1">
              <a:spcBef>
                <a:spcPct val="0"/>
              </a:spcBef>
              <a:spcAft>
                <a:spcPct val="75000"/>
              </a:spcAft>
            </a:pPr>
            <a:endParaRPr lang="en-US" altLang="en-US" sz="1100" dirty="0">
              <a:solidFill>
                <a:srgbClr val="FF3300"/>
              </a:solidFill>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11</a:t>
            </a:fld>
            <a:endParaRPr lang="en-US" dirty="0"/>
          </a:p>
        </p:txBody>
      </p:sp>
    </p:spTree>
    <p:extLst>
      <p:ext uri="{BB962C8B-B14F-4D97-AF65-F5344CB8AC3E}">
        <p14:creationId xmlns:p14="http://schemas.microsoft.com/office/powerpoint/2010/main" val="109620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100" dirty="0">
                <a:latin typeface="Arial" panose="020B0604020202020204" pitchFamily="34" charset="0"/>
                <a:cs typeface="Arial" panose="020B0604020202020204" pitchFamily="34" charset="0"/>
              </a:rPr>
              <a:t>This student is able to understand the main point of the message and most of the important details (such as the consequence of not bringing the form back) not understood by the intermediate listener. The student doesn’t understand, however, how long the field trip will take and the idea of parents volunteering to go along to help out. Linguistic accommodations help a student at this level fill in these types of gaps.</a:t>
            </a:r>
          </a:p>
          <a:p>
            <a:pPr eaLnBrk="1" hangingPunct="1">
              <a:spcBef>
                <a:spcPct val="0"/>
              </a:spcBef>
              <a:spcAft>
                <a:spcPct val="75000"/>
              </a:spcAft>
            </a:pPr>
            <a:endParaRPr lang="en-US" altLang="en-US" sz="1200" dirty="0">
              <a:latin typeface="Arial" panose="020B0604020202020204" pitchFamily="34" charset="0"/>
            </a:endParaRPr>
          </a:p>
          <a:p>
            <a:pPr eaLnBrk="1" hangingPunct="1">
              <a:spcBef>
                <a:spcPct val="0"/>
              </a:spcBef>
              <a:spcAft>
                <a:spcPct val="75000"/>
              </a:spcAft>
            </a:pPr>
            <a:endParaRPr lang="en-US" altLang="en-US" dirty="0"/>
          </a:p>
          <a:p>
            <a:pPr eaLnBrk="1" hangingPunct="1">
              <a:spcBef>
                <a:spcPct val="0"/>
              </a:spcBef>
              <a:spcAft>
                <a:spcPct val="75000"/>
              </a:spcAft>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12</a:t>
            </a:fld>
            <a:endParaRPr lang="en-US" dirty="0"/>
          </a:p>
        </p:txBody>
      </p:sp>
    </p:spTree>
    <p:extLst>
      <p:ext uri="{BB962C8B-B14F-4D97-AF65-F5344CB8AC3E}">
        <p14:creationId xmlns:p14="http://schemas.microsoft.com/office/powerpoint/2010/main" val="563081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This sample exemplifies what is meant by the second </a:t>
            </a:r>
            <a:r>
              <a:rPr lang="en-US" altLang="en-US" sz="1100" u="sng" dirty="0">
                <a:latin typeface="Arial" panose="020B0604020202020204" pitchFamily="34" charset="0"/>
              </a:rPr>
              <a:t>advanced high</a:t>
            </a:r>
            <a:r>
              <a:rPr lang="en-US" altLang="en-US" sz="1100" dirty="0">
                <a:latin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rPr>
              <a:t>Advanced high listeners:</a:t>
            </a:r>
          </a:p>
          <a:p>
            <a:pPr marL="228600" lvl="1" indent="-114300" eaLnBrk="1" hangingPunct="1">
              <a:spcBef>
                <a:spcPct val="0"/>
              </a:spcBef>
              <a:buFontTx/>
              <a:buChar char="•"/>
            </a:pPr>
            <a:r>
              <a:rPr lang="en-US" altLang="en-US" sz="1100" b="1" dirty="0">
                <a:latin typeface="Arial" panose="020B0604020202020204" pitchFamily="34" charset="0"/>
              </a:rPr>
              <a:t>understand main points, important details, and implicit information at a level nearly comparable to native English-speaking peers during social and instructional interactions</a:t>
            </a:r>
          </a:p>
          <a:p>
            <a:pPr marL="228600" lvl="1" indent="-114300"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Advanced high listeners are usually able to understand most words and details in routine spoken messages, even when the messages are not linguistically simplified.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This advanced high student understands that the class will leave </a:t>
            </a:r>
            <a:r>
              <a:rPr lang="en-US" altLang="en-US" sz="1100" u="sng" dirty="0">
                <a:latin typeface="Arial" panose="020B0604020202020204" pitchFamily="34" charset="0"/>
              </a:rPr>
              <a:t>after the announcements</a:t>
            </a:r>
            <a:r>
              <a:rPr lang="en-US" altLang="en-US" sz="1100" dirty="0">
                <a:latin typeface="Arial" panose="020B0604020202020204" pitchFamily="34" charset="0"/>
              </a:rPr>
              <a:t> and be gone </a:t>
            </a:r>
            <a:r>
              <a:rPr lang="en-US" altLang="en-US" sz="1100" u="sng" dirty="0">
                <a:latin typeface="Arial" panose="020B0604020202020204" pitchFamily="34" charset="0"/>
              </a:rPr>
              <a:t>the entire day</a:t>
            </a:r>
            <a:r>
              <a:rPr lang="en-US" altLang="en-US" sz="1100" dirty="0">
                <a:latin typeface="Arial" panose="020B0604020202020204" pitchFamily="34" charset="0"/>
              </a:rPr>
              <a:t>, and the student understands that the permission slip must be brought back </a:t>
            </a:r>
            <a:r>
              <a:rPr lang="en-US" altLang="en-US" sz="1100" u="sng" dirty="0">
                <a:latin typeface="Arial" panose="020B0604020202020204" pitchFamily="34" charset="0"/>
              </a:rPr>
              <a:t>signed</a:t>
            </a:r>
            <a:r>
              <a:rPr lang="en-US" altLang="en-US" sz="1100" dirty="0">
                <a:latin typeface="Arial" panose="020B0604020202020204" pitchFamily="34" charset="0"/>
              </a:rPr>
              <a:t>.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The student does not understand what “chaperone” means and, therefore, doesn’t understand what the parents will be able to volunteer for.</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It is important to keep in mind that students at the advanced high level have difficulty understanding certain things they hear, particularly when low-frequency words are used. At the advanced high stage, though, students understand enough of what they hear to need only minimal second language acquisition support to engage meaningfully in academic and social interactions.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13</a:t>
            </a:fld>
            <a:endParaRPr lang="en-US" dirty="0"/>
          </a:p>
        </p:txBody>
      </p:sp>
    </p:spTree>
    <p:extLst>
      <p:ext uri="{BB962C8B-B14F-4D97-AF65-F5344CB8AC3E}">
        <p14:creationId xmlns:p14="http://schemas.microsoft.com/office/powerpoint/2010/main" val="87744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These next slides show an example of speech that is academic in nature</a:t>
            </a:r>
            <a:r>
              <a:rPr lang="en-US" altLang="en-US" sz="1100" b="1" dirty="0">
                <a:latin typeface="Arial" panose="020B0604020202020204" pitchFamily="34" charset="0"/>
              </a:rPr>
              <a:t>. As with the previous slides, it should be assumed that the teacher is talking to a class </a:t>
            </a:r>
            <a:r>
              <a:rPr lang="en-US" altLang="en-US" sz="1100" b="1" u="sng" dirty="0">
                <a:latin typeface="Arial" panose="020B0604020202020204" pitchFamily="34" charset="0"/>
              </a:rPr>
              <a:t>without</a:t>
            </a:r>
            <a:r>
              <a:rPr lang="en-US" altLang="en-US" sz="1100" b="1" dirty="0">
                <a:latin typeface="Arial" panose="020B0604020202020204" pitchFamily="34" charset="0"/>
              </a:rPr>
              <a:t> making linguistic accommodations designed for ELs. </a:t>
            </a:r>
            <a:r>
              <a:rPr lang="en-US" altLang="en-US" sz="1100" dirty="0">
                <a:latin typeface="Arial" panose="020B0604020202020204" pitchFamily="34" charset="0"/>
              </a:rPr>
              <a:t>These</a:t>
            </a:r>
            <a:r>
              <a:rPr lang="en-US" altLang="en-US" sz="1100" dirty="0">
                <a:solidFill>
                  <a:srgbClr val="FF0000"/>
                </a:solidFill>
                <a:latin typeface="Arial" panose="020B0604020202020204" pitchFamily="34" charset="0"/>
              </a:rPr>
              <a:t> </a:t>
            </a:r>
            <a:r>
              <a:rPr lang="en-US" altLang="en-US" sz="1100" dirty="0">
                <a:latin typeface="Arial" panose="020B0604020202020204" pitchFamily="34" charset="0"/>
              </a:rPr>
              <a:t>slides provide additional examples of what is meant by the second bullet of the PLDs for listening.</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This sample shows speech that a student might hear in a math classroom. In teaching students, teachers frequently give certain repeated, highly routine instructions (e.g., open your books to page). Beginning listeners hear such instructions regularly and begin to memorize phrases, even without understanding each of the individual words. Beginning level students also acquire some academic vocabulary that they hear daily in highly predictable contexts.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14</a:t>
            </a:fld>
            <a:endParaRPr lang="en-US" dirty="0"/>
          </a:p>
        </p:txBody>
      </p:sp>
    </p:spTree>
    <p:extLst>
      <p:ext uri="{BB962C8B-B14F-4D97-AF65-F5344CB8AC3E}">
        <p14:creationId xmlns:p14="http://schemas.microsoft.com/office/powerpoint/2010/main" val="241537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As shown in this example, the student understands some high-frequency academic words (one, two, rectangle, circles). The understanding of such words in spoken messages is affected by how fast the person is speaking and the emphasis given to the words.</a:t>
            </a:r>
          </a:p>
          <a:p>
            <a:pPr eaLnBrk="1" hangingPunct="1">
              <a:spcBef>
                <a:spcPct val="0"/>
              </a:spcBef>
            </a:pPr>
            <a:r>
              <a:rPr lang="en-US" altLang="en-US" sz="1100" dirty="0">
                <a:latin typeface="Arial" panose="020B0604020202020204" pitchFamily="34" charset="0"/>
              </a:rPr>
              <a:t> </a:t>
            </a:r>
          </a:p>
          <a:p>
            <a:pPr eaLnBrk="1" hangingPunct="1">
              <a:spcBef>
                <a:spcPct val="0"/>
              </a:spcBef>
            </a:pPr>
            <a:r>
              <a:rPr lang="en-US" altLang="en-US" sz="1100" dirty="0">
                <a:latin typeface="Arial" panose="020B0604020202020204" pitchFamily="34" charset="0"/>
              </a:rPr>
              <a:t>In the example above, a beginning level student accustomed to using a textbook in math class may memorize the phrase “Open your books to page…,” but the student is likely still struggling to learn English words for numbers. When the teacher says “page one hundred seventy-two” at normal speed, the student may hear or understand only part of the number and, therefore, not turn to the correct page in the book.</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15</a:t>
            </a:fld>
            <a:endParaRPr lang="en-US" dirty="0"/>
          </a:p>
        </p:txBody>
      </p:sp>
    </p:spTree>
    <p:extLst>
      <p:ext uri="{BB962C8B-B14F-4D97-AF65-F5344CB8AC3E}">
        <p14:creationId xmlns:p14="http://schemas.microsoft.com/office/powerpoint/2010/main" val="140916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100" dirty="0">
                <a:latin typeface="Arial" panose="020B0604020202020204" pitchFamily="34" charset="0"/>
              </a:rPr>
              <a:t>An intermediate listener understands more of the routine instructions heard daily in the classroom (today we are going to study, top of the page, today’s lesson) and makes sense of longer segments of speech. While students at this level are usually able to get the general meaning (gist) of routine, nonacademically complex interactions, they struggle to understand academic lessons that have not been linguistically modified.</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16</a:t>
            </a:fld>
            <a:endParaRPr lang="en-US" dirty="0"/>
          </a:p>
        </p:txBody>
      </p:sp>
    </p:spTree>
    <p:extLst>
      <p:ext uri="{BB962C8B-B14F-4D97-AF65-F5344CB8AC3E}">
        <p14:creationId xmlns:p14="http://schemas.microsoft.com/office/powerpoint/2010/main" val="669493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This intermediate level student hears and understands familiar content area words such as cylinder, rectangles, and circles. However, the teacher is attempting to teach students about the </a:t>
            </a:r>
            <a:r>
              <a:rPr lang="en-US" altLang="en-US" sz="1100" b="1" dirty="0">
                <a:latin typeface="Arial" panose="020B0604020202020204" pitchFamily="34" charset="0"/>
              </a:rPr>
              <a:t>net</a:t>
            </a:r>
            <a:r>
              <a:rPr lang="en-US" altLang="en-US" sz="1100" dirty="0">
                <a:latin typeface="Arial" panose="020B0604020202020204" pitchFamily="34" charset="0"/>
              </a:rPr>
              <a:t> of a cylinder. Because this lesson has not been linguistically modified, the student does not understand enough of what the teacher is saying to grasp the idea that the lesson is about a new concept called </a:t>
            </a:r>
            <a:r>
              <a:rPr lang="en-US" altLang="en-US" sz="1100" b="1" dirty="0">
                <a:latin typeface="Arial" panose="020B0604020202020204" pitchFamily="34" charset="0"/>
              </a:rPr>
              <a:t>net</a:t>
            </a:r>
            <a:r>
              <a:rPr lang="en-US" altLang="en-US" sz="1100" dirty="0">
                <a:latin typeface="Arial" panose="020B0604020202020204" pitchFamily="34" charset="0"/>
              </a:rPr>
              <a:t>.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Note also that even students at the intermediate level struggle to understand strings of numbers (one hundred seventy-two) spoken at normal speed.</a:t>
            </a:r>
          </a:p>
          <a:p>
            <a:pPr eaLnBrk="1" hangingPunct="1">
              <a:spcBef>
                <a:spcPct val="0"/>
              </a:spcBef>
              <a:spcAft>
                <a:spcPct val="75000"/>
              </a:spcAft>
            </a:pPr>
            <a:r>
              <a:rPr lang="en-US" altLang="en-US" sz="1200" dirty="0"/>
              <a: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17</a:t>
            </a:fld>
            <a:endParaRPr lang="en-US" dirty="0"/>
          </a:p>
        </p:txBody>
      </p:sp>
    </p:spTree>
    <p:extLst>
      <p:ext uri="{BB962C8B-B14F-4D97-AF65-F5344CB8AC3E}">
        <p14:creationId xmlns:p14="http://schemas.microsoft.com/office/powerpoint/2010/main" val="1874918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100" dirty="0">
                <a:latin typeface="Arial" panose="020B0604020202020204" pitchFamily="34" charset="0"/>
              </a:rPr>
              <a:t>Advanced level listeners have acquired enough English to understand the English used in discussing familiar academic topics and some unfamiliar topics. This helps them gain more meaning when they learn new academic concepts. However, advanced level listeners need ongoing linguistic support to (1) ensure that they are understanding correctly and (2) to add new vocabulary words (net, two-dimensional model) to their receptive vocabulary. </a:t>
            </a:r>
          </a:p>
          <a:p>
            <a:pPr eaLnBrk="1" hangingPunct="1">
              <a:spcBef>
                <a:spcPct val="0"/>
              </a:spcBef>
              <a:spcAft>
                <a:spcPct val="75000"/>
              </a:spcAft>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18</a:t>
            </a:fld>
            <a:endParaRPr lang="en-US" dirty="0"/>
          </a:p>
        </p:txBody>
      </p:sp>
    </p:spTree>
    <p:extLst>
      <p:ext uri="{BB962C8B-B14F-4D97-AF65-F5344CB8AC3E}">
        <p14:creationId xmlns:p14="http://schemas.microsoft.com/office/powerpoint/2010/main" val="3485617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Because the teacher’s lesson is not linguistically accommodated through the use of gestures and verbal cues, this advanced level student still misses important information. The student gets to the right page and sees the definition of the word </a:t>
            </a:r>
            <a:r>
              <a:rPr lang="en-US" altLang="en-US" sz="1100" b="1" dirty="0">
                <a:latin typeface="Arial" panose="020B0604020202020204" pitchFamily="34" charset="0"/>
              </a:rPr>
              <a:t>net</a:t>
            </a:r>
            <a:r>
              <a:rPr lang="en-US" altLang="en-US" sz="1100" dirty="0">
                <a:latin typeface="Arial" panose="020B0604020202020204" pitchFamily="34" charset="0"/>
              </a:rPr>
              <a:t> but can’t distinguish the word in the teacher’s speech as the teacher continues talking about it. The student also does not understand “dimensional model,” which is key to the understanding of </a:t>
            </a:r>
            <a:r>
              <a:rPr lang="en-US" altLang="en-US" sz="1100" b="1" dirty="0">
                <a:latin typeface="Arial" panose="020B0604020202020204" pitchFamily="34" charset="0"/>
              </a:rPr>
              <a:t>net</a:t>
            </a:r>
            <a:r>
              <a:rPr lang="en-US" altLang="en-US" sz="1100" dirty="0">
                <a:latin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19</a:t>
            </a:fld>
            <a:endParaRPr lang="en-US" dirty="0"/>
          </a:p>
        </p:txBody>
      </p:sp>
    </p:spTree>
    <p:extLst>
      <p:ext uri="{BB962C8B-B14F-4D97-AF65-F5344CB8AC3E}">
        <p14:creationId xmlns:p14="http://schemas.microsoft.com/office/powerpoint/2010/main" val="245963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07050" cy="3600450"/>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The TELPAS holistically-rated assessments were developed by TEA in collaboration with test development contractors, bilingual/ESL consultants, and a focus group of teachers, bilingual/ESL coordinators, test coordinators, and university professors.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 design of the assessments derives from the following language acquisition research and research-based standards, models, and assessments: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buFontTx/>
              <a:buChar char="•"/>
            </a:pPr>
            <a:r>
              <a:rPr lang="en-US" altLang="en-US" sz="1100" dirty="0">
                <a:latin typeface="Arial" panose="020B0604020202020204" pitchFamily="34" charset="0"/>
                <a:cs typeface="Arial" panose="020B0604020202020204" pitchFamily="34" charset="0"/>
              </a:rPr>
              <a:t>  second language acquisition research of Jim Cummins concerning the</a:t>
            </a:r>
            <a:br>
              <a:rPr lang="en-US" altLang="en-US" sz="1100" dirty="0">
                <a:latin typeface="Arial" panose="020B0604020202020204" pitchFamily="34" charset="0"/>
                <a:cs typeface="Arial" panose="020B0604020202020204" pitchFamily="34" charset="0"/>
              </a:rPr>
            </a:br>
            <a:r>
              <a:rPr lang="en-US" altLang="en-US" sz="1100" dirty="0">
                <a:latin typeface="Arial" panose="020B0604020202020204" pitchFamily="34" charset="0"/>
                <a:cs typeface="Arial" panose="020B0604020202020204" pitchFamily="34" charset="0"/>
              </a:rPr>
              <a:t>   development of BICS and CALP</a:t>
            </a:r>
          </a:p>
          <a:p>
            <a:pPr eaLnBrk="1" hangingPunct="1">
              <a:spcBef>
                <a:spcPct val="0"/>
              </a:spcBef>
            </a:pPr>
            <a:r>
              <a:rPr lang="en-US" altLang="en-US" sz="1100" dirty="0">
                <a:latin typeface="Arial" panose="020B0604020202020204" pitchFamily="34" charset="0"/>
                <a:cs typeface="Arial" panose="020B0604020202020204" pitchFamily="34" charset="0"/>
              </a:rPr>
              <a:t> </a:t>
            </a:r>
          </a:p>
          <a:p>
            <a:pPr eaLnBrk="1" hangingPunct="1">
              <a:spcBef>
                <a:spcPct val="0"/>
              </a:spcBef>
              <a:buFontTx/>
              <a:buChar char="•"/>
            </a:pPr>
            <a:r>
              <a:rPr lang="en-US" altLang="en-US" sz="1100" dirty="0">
                <a:latin typeface="Arial" panose="020B0604020202020204" pitchFamily="34" charset="0"/>
                <a:cs typeface="Arial" panose="020B0604020202020204" pitchFamily="34" charset="0"/>
              </a:rPr>
              <a:t>  TESOL (Teachers of English to Speakers of Other Languages) ESL</a:t>
            </a:r>
            <a:br>
              <a:rPr lang="en-US" altLang="en-US" sz="1100" dirty="0">
                <a:latin typeface="Arial" panose="020B0604020202020204" pitchFamily="34" charset="0"/>
                <a:cs typeface="Arial" panose="020B0604020202020204" pitchFamily="34" charset="0"/>
              </a:rPr>
            </a:br>
            <a:r>
              <a:rPr lang="en-US" altLang="en-US" sz="1100" dirty="0">
                <a:latin typeface="Arial" panose="020B0604020202020204" pitchFamily="34" charset="0"/>
                <a:cs typeface="Arial" panose="020B0604020202020204" pitchFamily="34" charset="0"/>
              </a:rPr>
              <a:t>   standards</a:t>
            </a:r>
          </a:p>
          <a:p>
            <a:pPr eaLnBrk="1" hangingPunct="1">
              <a:spcBef>
                <a:spcPct val="0"/>
              </a:spcBef>
              <a:buFontTx/>
              <a:buChar char="•"/>
            </a:pPr>
            <a:endParaRPr lang="en-US" altLang="en-US" sz="1100" dirty="0">
              <a:latin typeface="Arial" panose="020B0604020202020204" pitchFamily="34" charset="0"/>
              <a:cs typeface="Arial" panose="020B0604020202020204" pitchFamily="34" charset="0"/>
            </a:endParaRPr>
          </a:p>
          <a:p>
            <a:pPr eaLnBrk="1" hangingPunct="1">
              <a:spcBef>
                <a:spcPct val="0"/>
              </a:spcBef>
              <a:buFontTx/>
              <a:buChar char="•"/>
            </a:pPr>
            <a:r>
              <a:rPr lang="en-US" altLang="en-US" sz="1100" dirty="0">
                <a:latin typeface="Arial" panose="020B0604020202020204" pitchFamily="34" charset="0"/>
                <a:cs typeface="Arial" panose="020B0604020202020204" pitchFamily="34" charset="0"/>
              </a:rPr>
              <a:t>  ACTFL (American Council for the Teaching of Foreign Languages)</a:t>
            </a:r>
            <a:br>
              <a:rPr lang="en-US" altLang="en-US" sz="1100" dirty="0">
                <a:latin typeface="Arial" panose="020B0604020202020204" pitchFamily="34" charset="0"/>
                <a:cs typeface="Arial" panose="020B0604020202020204" pitchFamily="34" charset="0"/>
              </a:rPr>
            </a:br>
            <a:r>
              <a:rPr lang="en-US" altLang="en-US" sz="1100" dirty="0">
                <a:latin typeface="Arial" panose="020B0604020202020204" pitchFamily="34" charset="0"/>
                <a:cs typeface="Arial" panose="020B0604020202020204" pitchFamily="34" charset="0"/>
              </a:rPr>
              <a:t>   proficiency guidelines and the ACTFL Performance Guidelines for K–12</a:t>
            </a:r>
            <a:br>
              <a:rPr lang="en-US" altLang="en-US" sz="1100" dirty="0">
                <a:latin typeface="Arial" panose="020B0604020202020204" pitchFamily="34" charset="0"/>
                <a:cs typeface="Arial" panose="020B0604020202020204" pitchFamily="34" charset="0"/>
              </a:rPr>
            </a:br>
            <a:r>
              <a:rPr lang="en-US" altLang="en-US" sz="1100" dirty="0">
                <a:latin typeface="Arial" panose="020B0604020202020204" pitchFamily="34" charset="0"/>
                <a:cs typeface="Arial" panose="020B0604020202020204" pitchFamily="34" charset="0"/>
              </a:rPr>
              <a:t>   Learners used in Texas LOTE (languages other than English) programs</a:t>
            </a:r>
          </a:p>
          <a:p>
            <a:pPr eaLnBrk="1" hangingPunct="1">
              <a:spcBef>
                <a:spcPct val="0"/>
              </a:spcBef>
              <a:buFontTx/>
              <a:buChar char="•"/>
            </a:pPr>
            <a:endParaRPr lang="en-US" altLang="en-US" sz="1100" dirty="0">
              <a:latin typeface="Arial" panose="020B0604020202020204" pitchFamily="34" charset="0"/>
              <a:cs typeface="Arial" panose="020B0604020202020204" pitchFamily="34" charset="0"/>
            </a:endParaRPr>
          </a:p>
          <a:p>
            <a:pPr eaLnBrk="1" hangingPunct="1">
              <a:spcBef>
                <a:spcPct val="0"/>
              </a:spcBef>
              <a:buFontTx/>
              <a:buChar char="•"/>
            </a:pPr>
            <a:r>
              <a:rPr lang="en-US" altLang="en-US" sz="1100" dirty="0">
                <a:latin typeface="Arial" panose="020B0604020202020204" pitchFamily="34" charset="0"/>
                <a:cs typeface="Arial" panose="020B0604020202020204" pitchFamily="34" charset="0"/>
              </a:rPr>
              <a:t>  similar assessment strategies used in other states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a:t>
            </a:fld>
            <a:endParaRPr lang="en-US" dirty="0"/>
          </a:p>
        </p:txBody>
      </p:sp>
    </p:spTree>
    <p:extLst>
      <p:ext uri="{BB962C8B-B14F-4D97-AF65-F5344CB8AC3E}">
        <p14:creationId xmlns:p14="http://schemas.microsoft.com/office/powerpoint/2010/main" val="2173546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575300" cy="3600450"/>
          </a:xfrm>
        </p:spPr>
        <p:txBody>
          <a:bodyPr/>
          <a:lstStyle/>
          <a:p>
            <a:pPr eaLnBrk="1" hangingPunct="1">
              <a:spcBef>
                <a:spcPct val="0"/>
              </a:spcBef>
            </a:pPr>
            <a:r>
              <a:rPr lang="en-US" altLang="en-US" sz="1100" dirty="0">
                <a:latin typeface="Arial" panose="020B0604020202020204" pitchFamily="34" charset="0"/>
              </a:rPr>
              <a:t>The level of linguistic understanding of the advanced high listener is similar, with minimal second language acquisition support, to the linguistic understanding of native English-speaking peers.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This student is able to understand almost all of what the teacher said in the introduction to this lesson. The student does not understand the expression “undivided attention” but still understands the point of the sentence.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The student doesn’t understand the word “net” in one of the sentences because the teacher says it too quickly. However, the student still captures enough to get an overall understanding of this part of the lesson.</a:t>
            </a:r>
          </a:p>
          <a:p>
            <a:pPr eaLnBrk="1" hangingPunct="1">
              <a:spcBef>
                <a:spcPct val="0"/>
              </a:spcBef>
            </a:pPr>
            <a:endParaRPr lang="en-US" altLang="en-US" sz="1200" dirty="0"/>
          </a:p>
          <a:p>
            <a:pPr eaLnBrk="1" hangingPunct="1">
              <a:spcBef>
                <a:spcPct val="0"/>
              </a:spcBef>
              <a:spcAft>
                <a:spcPct val="75000"/>
              </a:spcAft>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20</a:t>
            </a:fld>
            <a:endParaRPr lang="en-US" dirty="0"/>
          </a:p>
        </p:txBody>
      </p:sp>
    </p:spTree>
    <p:extLst>
      <p:ext uri="{BB962C8B-B14F-4D97-AF65-F5344CB8AC3E}">
        <p14:creationId xmlns:p14="http://schemas.microsoft.com/office/powerpoint/2010/main" val="1591729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pPr eaLnBrk="1" hangingPunct="1">
              <a:spcBef>
                <a:spcPct val="0"/>
              </a:spcBef>
              <a:spcAft>
                <a:spcPct val="30000"/>
              </a:spcAft>
              <a:tabLst>
                <a:tab pos="434975" algn="l"/>
                <a:tab pos="1138238" algn="l"/>
              </a:tabLst>
            </a:pPr>
            <a:r>
              <a:rPr lang="en-US" altLang="en-US" sz="1100" dirty="0">
                <a:latin typeface="Arial" panose="020B0604020202020204" pitchFamily="34" charset="0"/>
                <a:cs typeface="Arial" panose="020B0604020202020204" pitchFamily="34" charset="0"/>
              </a:rPr>
              <a:t>Review the speaking PLDs and note the overall English communication abilities described in the summary statement for each level.</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B	</a:t>
            </a:r>
            <a:r>
              <a:rPr lang="en-US" altLang="en-US" sz="1100" dirty="0">
                <a:latin typeface="Arial" panose="020B0604020202020204" pitchFamily="34" charset="0"/>
                <a:cs typeface="Arial" panose="020B0604020202020204" pitchFamily="34" charset="0"/>
              </a:rPr>
              <a:t>little or </a:t>
            </a:r>
            <a:r>
              <a:rPr lang="en-US" altLang="en-US" sz="1100" dirty="0">
                <a:solidFill>
                  <a:schemeClr val="tx2"/>
                </a:solidFill>
                <a:latin typeface="Arial" panose="020B0604020202020204" pitchFamily="34" charset="0"/>
                <a:cs typeface="Arial" panose="020B0604020202020204" pitchFamily="34" charset="0"/>
              </a:rPr>
              <a:t>no English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I    	</a:t>
            </a:r>
            <a:r>
              <a:rPr lang="en-US" altLang="en-US" sz="1100" dirty="0">
                <a:latin typeface="Arial" panose="020B0604020202020204" pitchFamily="34" charset="0"/>
                <a:cs typeface="Arial" panose="020B0604020202020204" pitchFamily="34" charset="0"/>
              </a:rPr>
              <a:t>simple, commonly heard, routine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A   	</a:t>
            </a:r>
            <a:r>
              <a:rPr lang="en-US" altLang="en-US" sz="1100" dirty="0">
                <a:latin typeface="Arial" panose="020B0604020202020204" pitchFamily="34" charset="0"/>
                <a:cs typeface="Arial" panose="020B0604020202020204" pitchFamily="34" charset="0"/>
              </a:rPr>
              <a:t>grade-appropriate </a:t>
            </a:r>
            <a:r>
              <a:rPr lang="en-US" altLang="en-US" sz="1100" dirty="0">
                <a:solidFill>
                  <a:schemeClr val="tx2"/>
                </a:solidFill>
                <a:latin typeface="Arial" panose="020B0604020202020204" pitchFamily="34" charset="0"/>
                <a:cs typeface="Arial" panose="020B0604020202020204" pitchFamily="34" charset="0"/>
              </a:rPr>
              <a:t>with second language acquisition </a:t>
            </a:r>
            <a:r>
              <a:rPr lang="en-US" altLang="en-US" sz="1100" dirty="0">
                <a:latin typeface="Arial" panose="020B0604020202020204" pitchFamily="34" charset="0"/>
                <a:cs typeface="Arial" panose="020B0604020202020204" pitchFamily="34" charset="0"/>
              </a:rPr>
              <a:t>support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AH  	</a:t>
            </a:r>
            <a:r>
              <a:rPr lang="en-US" altLang="en-US" sz="1100" dirty="0">
                <a:latin typeface="Arial" panose="020B0604020202020204" pitchFamily="34" charset="0"/>
                <a:cs typeface="Arial" panose="020B0604020202020204" pitchFamily="34" charset="0"/>
              </a:rPr>
              <a:t>grade-appropriate with minimal </a:t>
            </a:r>
            <a:r>
              <a:rPr lang="en-US" altLang="en-US" sz="1100" dirty="0">
                <a:solidFill>
                  <a:schemeClr val="tx2"/>
                </a:solidFill>
                <a:latin typeface="Arial" panose="020B0604020202020204" pitchFamily="34" charset="0"/>
                <a:cs typeface="Arial" panose="020B0604020202020204" pitchFamily="34" charset="0"/>
              </a:rPr>
              <a:t>second language acquisition support</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dirty="0">
                <a:latin typeface="Arial" panose="020B0604020202020204" pitchFamily="34" charset="0"/>
                <a:cs typeface="Arial" panose="020B0604020202020204" pitchFamily="34" charset="0"/>
              </a:rPr>
              <a:t>Examine the main features of each level and note how the descriptors</a:t>
            </a:r>
            <a:r>
              <a:rPr lang="en-US" altLang="en-US" sz="1100" dirty="0">
                <a:solidFill>
                  <a:srgbClr val="FF3300"/>
                </a:solidFill>
                <a:latin typeface="Arial" panose="020B0604020202020204" pitchFamily="34" charset="0"/>
                <a:cs typeface="Arial" panose="020B0604020202020204" pitchFamily="34" charset="0"/>
              </a:rPr>
              <a:t> </a:t>
            </a:r>
            <a:r>
              <a:rPr lang="en-US" altLang="en-US" sz="1100" dirty="0">
                <a:solidFill>
                  <a:schemeClr val="tx2"/>
                </a:solidFill>
                <a:latin typeface="Arial" panose="020B0604020202020204" pitchFamily="34" charset="0"/>
                <a:cs typeface="Arial" panose="020B0604020202020204" pitchFamily="34" charset="0"/>
              </a:rPr>
              <a:t>further define the summary statements and show the continuum of English language development across the proficiency </a:t>
            </a:r>
            <a:r>
              <a:rPr lang="en-US" altLang="en-US" sz="1100" dirty="0">
                <a:latin typeface="Arial" panose="020B0604020202020204" pitchFamily="34" charset="0"/>
                <a:cs typeface="Arial" panose="020B0604020202020204" pitchFamily="34" charset="0"/>
              </a:rPr>
              <a:t>levels. The focus of each descriptor is shown below. </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1st descriptor: </a:t>
            </a:r>
            <a:r>
              <a:rPr lang="en-US" altLang="en-US" sz="1100" dirty="0">
                <a:latin typeface="Arial" panose="020B0604020202020204" pitchFamily="34" charset="0"/>
                <a:cs typeface="Arial" panose="020B0604020202020204" pitchFamily="34" charset="0"/>
              </a:rPr>
              <a:t> 	discourse type and length; fluency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2nd descriptor:</a:t>
            </a:r>
            <a:r>
              <a:rPr lang="en-US" altLang="en-US" sz="1100" dirty="0">
                <a:latin typeface="Arial" panose="020B0604020202020204" pitchFamily="34" charset="0"/>
                <a:cs typeface="Arial" panose="020B0604020202020204" pitchFamily="34" charset="0"/>
              </a:rPr>
              <a:t> 	vocabulary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3rd descriptor:</a:t>
            </a:r>
            <a:r>
              <a:rPr lang="en-US" altLang="en-US" sz="1100" dirty="0">
                <a:latin typeface="Arial" panose="020B0604020202020204" pitchFamily="34" charset="0"/>
                <a:cs typeface="Arial" panose="020B0604020202020204" pitchFamily="34" charset="0"/>
              </a:rPr>
              <a:t> 	grammar structures</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4th descriptor:</a:t>
            </a:r>
            <a:r>
              <a:rPr lang="en-US" altLang="en-US" sz="1100" dirty="0">
                <a:latin typeface="Arial" panose="020B0604020202020204" pitchFamily="34" charset="0"/>
                <a:cs typeface="Arial" panose="020B0604020202020204" pitchFamily="34" charset="0"/>
              </a:rPr>
              <a:t> 	accuracy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5th descriptor:</a:t>
            </a:r>
            <a:r>
              <a:rPr lang="en-US" altLang="en-US" sz="1100" dirty="0">
                <a:latin typeface="Arial" panose="020B0604020202020204" pitchFamily="34" charset="0"/>
                <a:cs typeface="Arial" panose="020B0604020202020204" pitchFamily="34" charset="0"/>
              </a:rPr>
              <a:t> 	pronunciation</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u="sng" dirty="0">
                <a:latin typeface="Arial" panose="020B0604020202020204" pitchFamily="34" charset="0"/>
                <a:cs typeface="Arial" panose="020B0604020202020204" pitchFamily="34" charset="0"/>
              </a:rPr>
              <a:t>Beginning vs. Intermediate</a:t>
            </a:r>
            <a:r>
              <a:rPr lang="en-US" altLang="en-US" sz="1100" b="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Be careful not to conclude that beginners use only single words and phrases to communicate and that students who occasionally produce sentences have reached the intermediate level. Before reaching the intermediate level, beginners will speak in sentences at times, but the sentences will be based primarily on recently practiced, memorized, or highly familiar/formulaic material. Students reach the intermediate level when sentence-length speech is no longer primarily based on recently practiced, memorized, or highly familiar/formulaic material. Students at the intermediate level can use their growing bank of English vocabulary and emerging awareness of basic grammar features to recombine learned elements and “create” with the language in order to speak simply in routine academic/social contexts.</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u="sng" dirty="0">
                <a:solidFill>
                  <a:schemeClr val="tx2"/>
                </a:solidFill>
                <a:latin typeface="Arial" panose="020B0604020202020204" pitchFamily="34" charset="0"/>
                <a:cs typeface="Arial" panose="020B0604020202020204" pitchFamily="34" charset="0"/>
              </a:rPr>
              <a:t>Students Near Border Between Levels</a:t>
            </a:r>
            <a:r>
              <a:rPr lang="en-US" altLang="en-US" sz="1100" dirty="0">
                <a:solidFill>
                  <a:schemeClr val="tx2"/>
                </a:solidFill>
                <a:latin typeface="Arial" panose="020B0604020202020204" pitchFamily="34" charset="0"/>
                <a:cs typeface="Arial" panose="020B0604020202020204" pitchFamily="34" charset="0"/>
              </a:rPr>
              <a:t>. For all language domains</a:t>
            </a:r>
            <a:r>
              <a:rPr lang="en-US" altLang="en-US" sz="1100" dirty="0">
                <a:latin typeface="Arial" panose="020B0604020202020204" pitchFamily="34" charset="0"/>
                <a:cs typeface="Arial" panose="020B0604020202020204" pitchFamily="34" charset="0"/>
              </a:rPr>
              <a:t>, remember to read each proficiency level as a whole to determine the proficiency level at which the student performs </a:t>
            </a:r>
            <a:r>
              <a:rPr lang="en-US" altLang="en-US" sz="1100" b="1" dirty="0">
                <a:latin typeface="Arial" panose="020B0604020202020204" pitchFamily="34" charset="0"/>
                <a:cs typeface="Arial" panose="020B0604020202020204" pitchFamily="34" charset="0"/>
              </a:rPr>
              <a:t>most consistently</a:t>
            </a:r>
            <a:r>
              <a:rPr lang="en-US" altLang="en-US" sz="1100" dirty="0">
                <a:latin typeface="Arial" panose="020B0604020202020204" pitchFamily="34" charset="0"/>
                <a:cs typeface="Arial" panose="020B0604020202020204" pitchFamily="34" charset="0"/>
              </a:rPr>
              <a:t>. Remember that students “peak” into the next level before performing most consistently at the new level. Likewise, students who have recently reached a new level may occasionally “spike down” to the level below and not perform entirely consistently at the new level. For students near the border between two levels, </a:t>
            </a:r>
            <a:r>
              <a:rPr lang="en-US" altLang="en-US" sz="1100" b="1" dirty="0">
                <a:latin typeface="Arial" panose="020B0604020202020204" pitchFamily="34" charset="0"/>
                <a:cs typeface="Arial" panose="020B0604020202020204" pitchFamily="34" charset="0"/>
              </a:rPr>
              <a:t>determine the level at which the student performs most consistently overall.</a:t>
            </a:r>
            <a:r>
              <a:rPr lang="en-US" altLang="en-US" sz="1100" dirty="0">
                <a:latin typeface="Arial" panose="020B0604020202020204" pitchFamily="34" charset="0"/>
                <a:cs typeface="Arial" panose="020B0604020202020204" pitchFamily="34" charset="0"/>
              </a:rPr>
              <a:t> To do this, step back and read both proficiency levels from top to bottom, making sure to go back and review the summary statement for each level.</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21</a:t>
            </a:fld>
            <a:endParaRPr lang="en-US" dirty="0"/>
          </a:p>
        </p:txBody>
      </p:sp>
    </p:spTree>
    <p:extLst>
      <p:ext uri="{BB962C8B-B14F-4D97-AF65-F5344CB8AC3E}">
        <p14:creationId xmlns:p14="http://schemas.microsoft.com/office/powerpoint/2010/main" val="1647077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This list of activities is not exhaustive. Teachers may identify other appropriate activities suited to the grade level(s) taught.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Think about activities that provide good indications of students’ speaking proficiency levels and the differences observed when ELs with different proficiency levels speak during cooperative group work, classroom discussions, oral presentations, etc.</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For grades 2-12, teachers use the speaking PLDs for instructional purposes, but not for TELPAS. The domain of speaking is assessed online.</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22</a:t>
            </a:fld>
            <a:endParaRPr lang="en-US" dirty="0"/>
          </a:p>
        </p:txBody>
      </p:sp>
    </p:spTree>
    <p:extLst>
      <p:ext uri="{BB962C8B-B14F-4D97-AF65-F5344CB8AC3E}">
        <p14:creationId xmlns:p14="http://schemas.microsoft.com/office/powerpoint/2010/main" val="2303538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92600"/>
            <a:ext cx="5588000" cy="3600450"/>
          </a:xfrm>
        </p:spPr>
        <p:txBody>
          <a:bodyPr/>
          <a:lstStyle/>
          <a:p>
            <a:pPr eaLnBrk="1" hangingPunct="1">
              <a:spcBef>
                <a:spcPct val="0"/>
              </a:spcBef>
              <a:spcAft>
                <a:spcPct val="65000"/>
              </a:spcAft>
            </a:pPr>
            <a:r>
              <a:rPr lang="en-US" altLang="en-US" sz="1100" dirty="0">
                <a:latin typeface="Arial" panose="020B0604020202020204" pitchFamily="34" charset="0"/>
              </a:rPr>
              <a:t>The following 14 slides present speaking samples. At each proficiency level, the speech of a single student is presented. Each student responds to several speaking tasks that require the use of everyday spoken language as well as academic language.</a:t>
            </a:r>
          </a:p>
          <a:p>
            <a:pPr eaLnBrk="1" hangingPunct="1">
              <a:spcBef>
                <a:spcPct val="0"/>
              </a:spcBef>
              <a:spcAft>
                <a:spcPct val="65000"/>
              </a:spcAft>
            </a:pPr>
            <a:r>
              <a:rPr lang="en-US" altLang="en-US" sz="1100" dirty="0">
                <a:latin typeface="Arial" panose="020B0604020202020204" pitchFamily="34" charset="0"/>
              </a:rPr>
              <a:t>The speaking samples are not rendered to show pronunciation features. It should be assumed that everything printed was understood by the transcriber. The ellipses indicate “think” pauses and hesitations. In the case of the beginning student, the ellipses may also indicate spots where speech was unintelligible. </a:t>
            </a:r>
          </a:p>
          <a:p>
            <a:pPr eaLnBrk="1" hangingPunct="1">
              <a:spcBef>
                <a:spcPct val="0"/>
              </a:spcBef>
              <a:spcAft>
                <a:spcPct val="65000"/>
              </a:spcAft>
            </a:pPr>
            <a:r>
              <a:rPr lang="en-US" altLang="en-US" sz="1100" dirty="0">
                <a:latin typeface="Arial" panose="020B0604020202020204" pitchFamily="34" charset="0"/>
              </a:rPr>
              <a:t>These samples are intended to help provide a basic understanding of the speaking PLDs and profile for each level. Remember that when teachers rate the speaking proficiency of their</a:t>
            </a:r>
            <a:r>
              <a:rPr lang="en-US" altLang="en-US" sz="1100" dirty="0">
                <a:solidFill>
                  <a:srgbClr val="FF3300"/>
                </a:solidFill>
                <a:latin typeface="Arial" panose="020B0604020202020204" pitchFamily="34" charset="0"/>
              </a:rPr>
              <a:t> </a:t>
            </a:r>
            <a:r>
              <a:rPr lang="en-US" altLang="en-US" sz="1100" dirty="0">
                <a:latin typeface="Arial" panose="020B0604020202020204" pitchFamily="34" charset="0"/>
              </a:rPr>
              <a:t>own students, they will have observed the students in a variety of speaking situations, not just on isolated speech samples. </a:t>
            </a:r>
          </a:p>
          <a:p>
            <a:pPr eaLnBrk="1" hangingPunct="1">
              <a:spcBef>
                <a:spcPct val="0"/>
              </a:spcBef>
              <a:spcAft>
                <a:spcPct val="65000"/>
              </a:spcAft>
            </a:pPr>
            <a:r>
              <a:rPr lang="en-US" altLang="en-US" sz="1100" b="1" dirty="0">
                <a:latin typeface="Arial" panose="020B0604020202020204" pitchFamily="34" charset="0"/>
              </a:rPr>
              <a:t>Trainer tip: </a:t>
            </a:r>
            <a:r>
              <a:rPr lang="en-US" altLang="en-US" sz="1100" dirty="0">
                <a:latin typeface="Arial" panose="020B0604020202020204" pitchFamily="34" charset="0"/>
              </a:rPr>
              <a:t>Trainers may wish to have participants break into small groups, discuss the samples one level at a time, and identify the features from the PLDs that they see represented in the samples.</a:t>
            </a:r>
            <a:endParaRPr lang="en-US" altLang="en-US" sz="1100" b="1" dirty="0">
              <a:latin typeface="Arial" panose="020B0604020202020204" pitchFamily="34" charset="0"/>
            </a:endParaRPr>
          </a:p>
          <a:p>
            <a:pPr eaLnBrk="1" hangingPunct="1">
              <a:spcBef>
                <a:spcPct val="0"/>
              </a:spcBef>
              <a:spcAft>
                <a:spcPct val="20000"/>
              </a:spcAft>
            </a:pPr>
            <a:r>
              <a:rPr lang="en-US" altLang="en-US" sz="1100" b="1" dirty="0">
                <a:latin typeface="Arial" panose="020B0604020202020204" pitchFamily="34" charset="0"/>
              </a:rPr>
              <a:t>Beginning features represented in the 4 beginning slides:</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Mainly speaks using single words and short phrases</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High-frequency, concrete vocabulary </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Key words and key expressions for basic communication in academic and social contexts </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Lack of ability to connect ideas and speak in sentences</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Some sentences and words based on recently practiced, memorized, or highly familiar material</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Frequent inaccuracies and communication “breakdown” when trying to convey information beyond linguistic level</a:t>
            </a:r>
          </a:p>
          <a:p>
            <a:pPr marL="228600" lvl="1" indent="-114300" eaLnBrk="1" hangingPunct="1">
              <a:spcBef>
                <a:spcPct val="0"/>
              </a:spcBef>
              <a:buFontTx/>
              <a:buChar char="•"/>
            </a:pPr>
            <a:r>
              <a:rPr lang="en-US" altLang="en-US" sz="1100" dirty="0">
                <a:latin typeface="Arial" panose="020B0604020202020204" pitchFamily="34" charset="0"/>
              </a:rPr>
              <a:t>Overall: Little or no (functional) ability to speak English in academic and social settings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23</a:t>
            </a:fld>
            <a:endParaRPr lang="en-US" dirty="0"/>
          </a:p>
        </p:txBody>
      </p:sp>
    </p:spTree>
    <p:extLst>
      <p:ext uri="{BB962C8B-B14F-4D97-AF65-F5344CB8AC3E}">
        <p14:creationId xmlns:p14="http://schemas.microsoft.com/office/powerpoint/2010/main" val="2928149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While students at the beginning level may have some ability to express themselves in English (as does this student), they rely on a highly limited bank of vocabulary and only speak in sentences using memorized, highly familiar language. Most of the time they are limited to using isolated words and phrases to convey meaning. These features are demonstrated in each speech sample of this beginning student, who is in the later stages of this level.</a:t>
            </a:r>
          </a:p>
          <a:p>
            <a:pPr eaLnBrk="1" hangingPunct="1">
              <a:spcBef>
                <a:spcPct val="0"/>
              </a:spcBef>
            </a:pPr>
            <a:endParaRPr lang="en-US" altLang="en-US" sz="1100" dirty="0">
              <a:solidFill>
                <a:srgbClr val="FF3300"/>
              </a:solidFill>
              <a:latin typeface="Arial" panose="020B0604020202020204" pitchFamily="34" charset="0"/>
            </a:endParaRPr>
          </a:p>
          <a:p>
            <a:pPr eaLnBrk="1" hangingPunct="1">
              <a:spcBef>
                <a:spcPct val="0"/>
              </a:spcBef>
              <a:spcAft>
                <a:spcPct val="20000"/>
              </a:spcAft>
            </a:pPr>
            <a:r>
              <a:rPr lang="en-US" altLang="en-US" sz="1100" b="1" dirty="0">
                <a:latin typeface="Arial" panose="020B0604020202020204" pitchFamily="34" charset="0"/>
              </a:rPr>
              <a:t>Some examples of highly familiar, high-need, memorized language:</a:t>
            </a:r>
          </a:p>
          <a:p>
            <a:pPr eaLnBrk="1" hangingPunct="1">
              <a:spcBef>
                <a:spcPct val="0"/>
              </a:spcBef>
              <a:spcAft>
                <a:spcPct val="20000"/>
              </a:spcAft>
            </a:pPr>
            <a:r>
              <a:rPr lang="en-US" altLang="en-US" sz="1100" dirty="0">
                <a:latin typeface="Arial" panose="020B0604020202020204" pitchFamily="34" charset="0"/>
              </a:rPr>
              <a:t>My name is… </a:t>
            </a:r>
          </a:p>
          <a:p>
            <a:pPr eaLnBrk="1" hangingPunct="1">
              <a:spcBef>
                <a:spcPct val="0"/>
              </a:spcBef>
              <a:spcAft>
                <a:spcPct val="20000"/>
              </a:spcAft>
            </a:pPr>
            <a:r>
              <a:rPr lang="en-US" altLang="en-US" sz="1100" dirty="0">
                <a:latin typeface="Arial" panose="020B0604020202020204" pitchFamily="34" charset="0"/>
              </a:rPr>
              <a:t>I am a student.</a:t>
            </a:r>
          </a:p>
          <a:p>
            <a:pPr eaLnBrk="1" hangingPunct="1">
              <a:spcBef>
                <a:spcPct val="0"/>
              </a:spcBef>
              <a:spcAft>
                <a:spcPct val="20000"/>
              </a:spcAft>
            </a:pPr>
            <a:r>
              <a:rPr lang="en-US" altLang="en-US" sz="1100" dirty="0">
                <a:latin typeface="Arial" panose="020B0604020202020204" pitchFamily="34" charset="0"/>
              </a:rPr>
              <a:t>I am in the --- grade.</a:t>
            </a:r>
          </a:p>
          <a:p>
            <a:pPr eaLnBrk="1" hangingPunct="1">
              <a:spcBef>
                <a:spcPct val="0"/>
              </a:spcBef>
              <a:spcAft>
                <a:spcPct val="20000"/>
              </a:spcAft>
            </a:pPr>
            <a:r>
              <a:rPr lang="en-US" altLang="en-US" sz="1100" dirty="0">
                <a:latin typeface="Arial" panose="020B0604020202020204" pitchFamily="34" charset="0"/>
              </a:rPr>
              <a:t>I am --- years old.</a:t>
            </a:r>
          </a:p>
          <a:p>
            <a:pPr eaLnBrk="1" hangingPunct="1">
              <a:spcBef>
                <a:spcPct val="0"/>
              </a:spcBef>
              <a:spcAft>
                <a:spcPct val="20000"/>
              </a:spcAft>
            </a:pPr>
            <a:r>
              <a:rPr lang="en-US" altLang="en-US" sz="1100" dirty="0">
                <a:latin typeface="Arial" panose="020B0604020202020204" pitchFamily="34" charset="0"/>
              </a:rPr>
              <a:t>How are you?</a:t>
            </a:r>
          </a:p>
          <a:p>
            <a:pPr eaLnBrk="1" hangingPunct="1">
              <a:spcBef>
                <a:spcPct val="0"/>
              </a:spcBef>
              <a:spcAft>
                <a:spcPct val="20000"/>
              </a:spcAft>
            </a:pPr>
            <a:r>
              <a:rPr lang="en-US" altLang="en-US" sz="1100" dirty="0">
                <a:latin typeface="Arial" panose="020B0604020202020204" pitchFamily="34" charset="0"/>
              </a:rPr>
              <a:t>What is your name?</a:t>
            </a:r>
          </a:p>
          <a:p>
            <a:pPr eaLnBrk="1" hangingPunct="1">
              <a:spcBef>
                <a:spcPct val="0"/>
              </a:spcBef>
              <a:spcAft>
                <a:spcPct val="20000"/>
              </a:spcAft>
            </a:pPr>
            <a:r>
              <a:rPr lang="en-US" altLang="en-US" sz="1100" dirty="0">
                <a:latin typeface="Arial" panose="020B0604020202020204" pitchFamily="34" charset="0"/>
              </a:rPr>
              <a:t>I need [a pencil, paper, eraser, ruler, book…]</a:t>
            </a:r>
          </a:p>
          <a:p>
            <a:pPr eaLnBrk="1" hangingPunct="1">
              <a:spcBef>
                <a:spcPct val="0"/>
              </a:spcBef>
              <a:spcAft>
                <a:spcPct val="20000"/>
              </a:spcAft>
            </a:pPr>
            <a:r>
              <a:rPr lang="en-US" altLang="en-US" sz="1100" dirty="0">
                <a:latin typeface="Arial" panose="020B0604020202020204" pitchFamily="34" charset="0"/>
              </a:rPr>
              <a:t>I speak [Spanish, Vietnamese…]</a:t>
            </a:r>
          </a:p>
          <a:p>
            <a:pPr eaLnBrk="1" hangingPunct="1">
              <a:spcBef>
                <a:spcPct val="0"/>
              </a:spcBef>
              <a:spcAft>
                <a:spcPct val="20000"/>
              </a:spcAft>
            </a:pPr>
            <a:r>
              <a:rPr lang="en-US" altLang="en-US" sz="1100" dirty="0">
                <a:latin typeface="Arial" panose="020B0604020202020204" pitchFamily="34" charset="0"/>
              </a:rPr>
              <a:t>I have a [brother, sister, pet, game, car…]</a:t>
            </a:r>
          </a:p>
          <a:p>
            <a:pPr eaLnBrk="1" hangingPunct="1">
              <a:spcBef>
                <a:spcPct val="0"/>
              </a:spcBef>
              <a:spcAft>
                <a:spcPct val="20000"/>
              </a:spcAft>
            </a:pPr>
            <a:r>
              <a:rPr lang="en-US" altLang="en-US" sz="1100" dirty="0">
                <a:latin typeface="Arial" panose="020B0604020202020204" pitchFamily="34" charset="0"/>
              </a:rPr>
              <a:t>My favorite [color, subject, music, TV show, teacher, sport…] is…</a:t>
            </a:r>
          </a:p>
          <a:p>
            <a:pPr eaLnBrk="1" hangingPunct="1">
              <a:spcBef>
                <a:spcPct val="0"/>
              </a:spcBef>
              <a:spcAft>
                <a:spcPct val="20000"/>
              </a:spcAft>
            </a:pPr>
            <a:r>
              <a:rPr lang="en-US" altLang="en-US" sz="1100" dirty="0">
                <a:latin typeface="Arial" panose="020B0604020202020204" pitchFamily="34" charset="0"/>
              </a:rPr>
              <a:t>I like to [eat, read, play sports, study…]</a:t>
            </a:r>
          </a:p>
          <a:p>
            <a:pPr eaLnBrk="1" hangingPunct="1">
              <a:spcBef>
                <a:spcPct val="0"/>
              </a:spcBef>
              <a:spcAft>
                <a:spcPct val="20000"/>
              </a:spcAft>
            </a:pPr>
            <a:r>
              <a:rPr lang="en-US" altLang="en-US" sz="1100" dirty="0">
                <a:latin typeface="Arial" panose="020B0604020202020204" pitchFamily="34" charset="0"/>
              </a:rPr>
              <a:t>I like my [teacher, school, sister, friend, dog…]</a:t>
            </a:r>
          </a:p>
          <a:p>
            <a:pPr eaLnBrk="1" hangingPunct="1">
              <a:spcBef>
                <a:spcPct val="0"/>
              </a:spcBef>
              <a:spcAft>
                <a:spcPct val="20000"/>
              </a:spcAft>
            </a:pPr>
            <a:r>
              <a:rPr lang="en-US" altLang="en-US" sz="1100" dirty="0">
                <a:latin typeface="Arial" panose="020B0604020202020204" pitchFamily="34" charset="0"/>
              </a:rPr>
              <a:t>I am from…</a:t>
            </a:r>
          </a:p>
          <a:p>
            <a:pPr eaLnBrk="1" hangingPunct="1">
              <a:spcBef>
                <a:spcPct val="0"/>
              </a:spcBef>
            </a:pPr>
            <a:r>
              <a:rPr lang="en-US" altLang="en-US" sz="1100" dirty="0">
                <a:latin typeface="Arial" panose="020B0604020202020204" pitchFamily="34" charset="0"/>
              </a:rPr>
              <a:t>I live in [city, state, country]</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24</a:t>
            </a:fld>
            <a:endParaRPr lang="en-US" dirty="0"/>
          </a:p>
        </p:txBody>
      </p:sp>
    </p:spTree>
    <p:extLst>
      <p:ext uri="{BB962C8B-B14F-4D97-AF65-F5344CB8AC3E}">
        <p14:creationId xmlns:p14="http://schemas.microsoft.com/office/powerpoint/2010/main" val="3374867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This beginning student uses some recently learned content vocabulary (earthquakes, energy) and associated vocabulary encountered in the lesson (shake, Earth, die, fire), but the communication breaks down when trying to speak in a connected way about the lesson.</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25</a:t>
            </a:fld>
            <a:endParaRPr lang="en-US" dirty="0"/>
          </a:p>
        </p:txBody>
      </p:sp>
    </p:spTree>
    <p:extLst>
      <p:ext uri="{BB962C8B-B14F-4D97-AF65-F5344CB8AC3E}">
        <p14:creationId xmlns:p14="http://schemas.microsoft.com/office/powerpoint/2010/main" val="2644832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Similar to the previous sample, this student uses some recently learned and highly familiar vocabulary but experiences a communication breakdown when trying to talk about today’s lesson on Christopher Columbus.</a:t>
            </a:r>
          </a:p>
          <a:p>
            <a:pPr eaLnBrk="1" hangingPunct="1">
              <a:spcBef>
                <a:spcPct val="0"/>
              </a:spcBef>
            </a:pPr>
            <a:endParaRPr lang="en-US" altLang="en-US"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26</a:t>
            </a:fld>
            <a:endParaRPr lang="en-US" dirty="0"/>
          </a:p>
        </p:txBody>
      </p:sp>
    </p:spTree>
    <p:extLst>
      <p:ext uri="{BB962C8B-B14F-4D97-AF65-F5344CB8AC3E}">
        <p14:creationId xmlns:p14="http://schemas.microsoft.com/office/powerpoint/2010/main" val="2245868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dirty="0">
                <a:latin typeface="Arial" panose="020B0604020202020204" pitchFamily="34" charset="0"/>
              </a:rPr>
              <a:t>Intermediate features represented in the 4 intermediate slides:</a:t>
            </a:r>
          </a:p>
          <a:p>
            <a:pPr marL="171450" indent="-171450" eaLnBrk="1" hangingPunct="1">
              <a:spcBef>
                <a:spcPct val="0"/>
              </a:spcBef>
              <a:spcAft>
                <a:spcPct val="30000"/>
              </a:spcAft>
              <a:buFontTx/>
              <a:buChar char="•"/>
            </a:pPr>
            <a:r>
              <a:rPr lang="en-US" altLang="en-US" sz="1100" dirty="0">
                <a:latin typeface="Arial" panose="020B0604020202020204" pitchFamily="34" charset="0"/>
              </a:rPr>
              <a:t>General ability to speak in sentences</a:t>
            </a:r>
          </a:p>
          <a:p>
            <a:pPr marL="171450" indent="-171450" eaLnBrk="1" hangingPunct="1">
              <a:spcBef>
                <a:spcPct val="0"/>
              </a:spcBef>
              <a:spcAft>
                <a:spcPct val="30000"/>
              </a:spcAft>
              <a:buFontTx/>
              <a:buChar char="•"/>
            </a:pPr>
            <a:r>
              <a:rPr lang="en-US" altLang="en-US" sz="1100" dirty="0">
                <a:latin typeface="Arial" panose="020B0604020202020204" pitchFamily="34" charset="0"/>
              </a:rPr>
              <a:t>Mostly short, simple sentences</a:t>
            </a:r>
          </a:p>
          <a:p>
            <a:pPr marL="171450" indent="-171450" eaLnBrk="1" hangingPunct="1">
              <a:spcBef>
                <a:spcPct val="0"/>
              </a:spcBef>
              <a:spcAft>
                <a:spcPct val="30000"/>
              </a:spcAft>
              <a:buFontTx/>
              <a:buChar char="•"/>
            </a:pPr>
            <a:r>
              <a:rPr lang="en-US" altLang="en-US" sz="1100" dirty="0">
                <a:latin typeface="Arial" panose="020B0604020202020204" pitchFamily="34" charset="0"/>
              </a:rPr>
              <a:t>Basic vocabulary needed in everyday interactions</a:t>
            </a:r>
          </a:p>
          <a:p>
            <a:pPr marL="171450" indent="-171450" eaLnBrk="1" hangingPunct="1">
              <a:spcBef>
                <a:spcPct val="0"/>
              </a:spcBef>
              <a:spcAft>
                <a:spcPct val="30000"/>
              </a:spcAft>
              <a:buFontTx/>
              <a:buChar char="•"/>
            </a:pPr>
            <a:r>
              <a:rPr lang="en-US" altLang="en-US" sz="1100" dirty="0">
                <a:latin typeface="Arial" panose="020B0604020202020204" pitchFamily="34" charset="0"/>
              </a:rPr>
              <a:t>Emerging awareness of basic grammar features </a:t>
            </a:r>
          </a:p>
          <a:p>
            <a:pPr marL="171450" indent="-171450" eaLnBrk="1" hangingPunct="1">
              <a:spcBef>
                <a:spcPct val="0"/>
              </a:spcBef>
              <a:spcAft>
                <a:spcPct val="30000"/>
              </a:spcAft>
              <a:buFontTx/>
              <a:buChar char="•"/>
            </a:pPr>
            <a:r>
              <a:rPr lang="en-US" altLang="en-US" sz="1100" dirty="0">
                <a:latin typeface="Arial" panose="020B0604020202020204" pitchFamily="34" charset="0"/>
              </a:rPr>
              <a:t>Ability to recombine learned words and phrases to “create” simple, original messages</a:t>
            </a:r>
          </a:p>
          <a:p>
            <a:pPr marL="171450" indent="-171450" eaLnBrk="1" hangingPunct="1">
              <a:spcBef>
                <a:spcPct val="0"/>
              </a:spcBef>
              <a:spcAft>
                <a:spcPct val="30000"/>
              </a:spcAft>
              <a:buFontTx/>
              <a:buChar char="•"/>
            </a:pPr>
            <a:r>
              <a:rPr lang="en-US" altLang="en-US" sz="1100" dirty="0">
                <a:latin typeface="Arial" panose="020B0604020202020204" pitchFamily="34" charset="0"/>
              </a:rPr>
              <a:t>Speak best in present tense</a:t>
            </a:r>
          </a:p>
          <a:p>
            <a:pPr marL="171450" indent="-171450" eaLnBrk="1" hangingPunct="1">
              <a:spcBef>
                <a:spcPct val="0"/>
              </a:spcBef>
              <a:buFontTx/>
              <a:buChar char="•"/>
            </a:pPr>
            <a:r>
              <a:rPr lang="en-US" altLang="en-US" sz="1100" dirty="0">
                <a:latin typeface="Arial" panose="020B0604020202020204" pitchFamily="34" charset="0"/>
              </a:rPr>
              <a:t>Overall: Ability to speak in a simple manner using commonly heard English</a:t>
            </a:r>
          </a:p>
          <a:p>
            <a:pPr marL="171450" indent="-171450" eaLnBrk="1" hangingPunct="1">
              <a:spcBef>
                <a:spcPct val="0"/>
              </a:spcBef>
              <a:buFontTx/>
              <a:buChar char="•"/>
            </a:pPr>
            <a:endParaRPr lang="en-US" altLang="en-US" sz="1200" dirty="0">
              <a:latin typeface="Arial" panose="020B0604020202020204" pitchFamily="34" charset="0"/>
            </a:endParaRPr>
          </a:p>
          <a:p>
            <a:pPr marL="171450" indent="-171450" eaLnBrk="1" hangingPunct="1">
              <a:spcBef>
                <a:spcPct val="0"/>
              </a:spcBef>
              <a:spcAft>
                <a:spcPct val="30000"/>
              </a:spcAft>
            </a:pPr>
            <a:r>
              <a:rPr lang="en-US" altLang="en-US" sz="1100" b="1" dirty="0">
                <a:latin typeface="Arial" panose="020B0604020202020204" pitchFamily="34" charset="0"/>
              </a:rPr>
              <a:t>Speaking sample on this slide:</a:t>
            </a:r>
          </a:p>
          <a:p>
            <a:pPr marL="171450" indent="-171450" eaLnBrk="1" hangingPunct="1">
              <a:spcBef>
                <a:spcPct val="0"/>
              </a:spcBef>
              <a:buFontTx/>
              <a:buChar char="•"/>
            </a:pPr>
            <a:r>
              <a:rPr lang="en-US" altLang="en-US" sz="1100" dirty="0">
                <a:latin typeface="Arial" panose="020B0604020202020204" pitchFamily="34" charset="0"/>
              </a:rPr>
              <a:t>Second language acquisition inaccuracies increase when the student tries to use complex or less familiar English (now later my mom her … other baby 7 months, the name is --- and play of running in the house).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27</a:t>
            </a:fld>
            <a:endParaRPr lang="en-US" dirty="0"/>
          </a:p>
        </p:txBody>
      </p:sp>
    </p:spTree>
    <p:extLst>
      <p:ext uri="{BB962C8B-B14F-4D97-AF65-F5344CB8AC3E}">
        <p14:creationId xmlns:p14="http://schemas.microsoft.com/office/powerpoint/2010/main" val="3620384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dirty="0">
                <a:latin typeface="Arial" panose="020B0604020202020204" pitchFamily="34" charset="0"/>
              </a:rPr>
              <a:t>Speaking sample on this slide:</a:t>
            </a:r>
          </a:p>
          <a:p>
            <a:pPr marL="171450" indent="-171450" eaLnBrk="1" hangingPunct="1">
              <a:spcBef>
                <a:spcPct val="0"/>
              </a:spcBef>
              <a:spcAft>
                <a:spcPct val="30000"/>
              </a:spcAft>
              <a:buFontTx/>
              <a:buChar char="•"/>
            </a:pPr>
            <a:r>
              <a:rPr lang="en-US" altLang="en-US" sz="1100" dirty="0">
                <a:latin typeface="Arial" panose="020B0604020202020204" pitchFamily="34" charset="0"/>
              </a:rPr>
              <a:t>Although telling about where he used to live requires past tense, the student uses the present tense.</a:t>
            </a:r>
          </a:p>
          <a:p>
            <a:pPr marL="171450" indent="-171450" eaLnBrk="1" hangingPunct="1">
              <a:spcBef>
                <a:spcPct val="0"/>
              </a:spcBef>
              <a:buFontTx/>
              <a:buChar char="•"/>
            </a:pPr>
            <a:r>
              <a:rPr lang="en-US" altLang="en-US" sz="1100" dirty="0">
                <a:latin typeface="Arial" panose="020B0604020202020204" pitchFamily="34" charset="0"/>
              </a:rPr>
              <a:t>Primary language feature: “This is what I make (do) every day” may not be understood by people unaccustomed to Spanish-speaking English language learners.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28</a:t>
            </a:fld>
            <a:endParaRPr lang="en-US" dirty="0"/>
          </a:p>
        </p:txBody>
      </p:sp>
    </p:spTree>
    <p:extLst>
      <p:ext uri="{BB962C8B-B14F-4D97-AF65-F5344CB8AC3E}">
        <p14:creationId xmlns:p14="http://schemas.microsoft.com/office/powerpoint/2010/main" val="1873785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dirty="0">
                <a:latin typeface="Arial" panose="020B0604020202020204" pitchFamily="34" charset="0"/>
              </a:rPr>
              <a:t>Speaking sample on this slide:</a:t>
            </a:r>
          </a:p>
          <a:p>
            <a:pPr marL="171450" indent="-171450" eaLnBrk="1" hangingPunct="1">
              <a:spcBef>
                <a:spcPct val="0"/>
              </a:spcBef>
              <a:buFontTx/>
              <a:buChar char="•"/>
            </a:pPr>
            <a:r>
              <a:rPr lang="en-US" altLang="en-US" sz="1100" dirty="0">
                <a:latin typeface="Arial" panose="020B0604020202020204" pitchFamily="34" charset="0"/>
              </a:rPr>
              <a:t>Primary language and second language acquisition features are frequent (hat up on the hair, jacket of square black and white, the man looks the duck what is swimming).</a:t>
            </a:r>
          </a:p>
          <a:p>
            <a:pPr marL="171450" indent="-171450" eaLnBrk="1" hangingPunct="1">
              <a:spcBef>
                <a:spcPct val="0"/>
              </a:spcBef>
              <a:buFontTx/>
              <a:buChar char="•"/>
            </a:pPr>
            <a:endParaRPr lang="en-US" altLang="en-US" sz="1100" dirty="0">
              <a:latin typeface="Arial" panose="020B0604020202020204" pitchFamily="34" charset="0"/>
            </a:endParaRPr>
          </a:p>
          <a:p>
            <a:pPr marL="171450" indent="-171450" eaLnBrk="1" hangingPunct="1">
              <a:spcBef>
                <a:spcPct val="0"/>
              </a:spcBef>
            </a:pPr>
            <a:endParaRPr lang="en-US" altLang="en-US" sz="1100"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29</a:t>
            </a:fld>
            <a:endParaRPr lang="en-US" dirty="0"/>
          </a:p>
        </p:txBody>
      </p:sp>
    </p:spTree>
    <p:extLst>
      <p:ext uri="{BB962C8B-B14F-4D97-AF65-F5344CB8AC3E}">
        <p14:creationId xmlns:p14="http://schemas.microsoft.com/office/powerpoint/2010/main" val="1001610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5150" y="4279900"/>
            <a:ext cx="5918200" cy="4685506"/>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In alignment with the ELPS, TELPAS evaluates English language acquisition as it relates to grade-level expectations for understanding and using English to meaningfully engage in content area instruction.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 sets of PLDs are often referred to as rubrics for purposes of TELPAS. There is </a:t>
            </a:r>
            <a:r>
              <a:rPr lang="en-US" altLang="en-US" sz="1100" b="1" dirty="0">
                <a:solidFill>
                  <a:srgbClr val="6600FF"/>
                </a:solidFill>
                <a:latin typeface="Arial" panose="020B0604020202020204" pitchFamily="34" charset="0"/>
                <a:cs typeface="Arial" panose="020B0604020202020204" pitchFamily="34" charset="0"/>
              </a:rPr>
              <a:t>one K–12 rubric for</a:t>
            </a:r>
            <a:r>
              <a:rPr lang="en-US" altLang="en-US" sz="1100" dirty="0">
                <a:solidFill>
                  <a:srgbClr val="6600FF"/>
                </a:solidFill>
                <a:latin typeface="Arial" panose="020B0604020202020204" pitchFamily="34" charset="0"/>
                <a:cs typeface="Arial" panose="020B0604020202020204" pitchFamily="34" charset="0"/>
              </a:rPr>
              <a:t> </a:t>
            </a:r>
            <a:r>
              <a:rPr lang="en-US" altLang="en-US" sz="1100" b="1" dirty="0">
                <a:solidFill>
                  <a:srgbClr val="6600FF"/>
                </a:solidFill>
                <a:latin typeface="Arial" panose="020B0604020202020204" pitchFamily="34" charset="0"/>
                <a:cs typeface="Arial" panose="020B0604020202020204" pitchFamily="34" charset="0"/>
              </a:rPr>
              <a:t>listening</a:t>
            </a:r>
            <a:r>
              <a:rPr lang="en-US" altLang="en-US" sz="1100" dirty="0">
                <a:latin typeface="Arial" panose="020B0604020202020204" pitchFamily="34" charset="0"/>
                <a:cs typeface="Arial" panose="020B0604020202020204" pitchFamily="34" charset="0"/>
              </a:rPr>
              <a:t> and </a:t>
            </a:r>
            <a:r>
              <a:rPr lang="en-US" altLang="en-US" sz="1100" b="1" dirty="0">
                <a:solidFill>
                  <a:srgbClr val="6600FF"/>
                </a:solidFill>
                <a:latin typeface="Arial" panose="020B0604020202020204" pitchFamily="34" charset="0"/>
                <a:cs typeface="Arial" panose="020B0604020202020204" pitchFamily="34" charset="0"/>
              </a:rPr>
              <a:t>one K–12 rubric for</a:t>
            </a:r>
            <a:r>
              <a:rPr lang="en-US" altLang="en-US" sz="1100" dirty="0">
                <a:solidFill>
                  <a:srgbClr val="6600FF"/>
                </a:solidFill>
                <a:latin typeface="Arial" panose="020B0604020202020204" pitchFamily="34" charset="0"/>
                <a:cs typeface="Arial" panose="020B0604020202020204" pitchFamily="34" charset="0"/>
              </a:rPr>
              <a:t> </a:t>
            </a:r>
            <a:r>
              <a:rPr lang="en-US" altLang="en-US" sz="1100" b="1" dirty="0">
                <a:solidFill>
                  <a:srgbClr val="6600FF"/>
                </a:solidFill>
                <a:latin typeface="Arial" panose="020B0604020202020204" pitchFamily="34" charset="0"/>
                <a:cs typeface="Arial" panose="020B0604020202020204" pitchFamily="34" charset="0"/>
              </a:rPr>
              <a:t>speaking</a:t>
            </a:r>
            <a:r>
              <a:rPr lang="en-US" altLang="en-US" sz="1100" dirty="0">
                <a:latin typeface="Arial" panose="020B0604020202020204" pitchFamily="34" charset="0"/>
                <a:cs typeface="Arial" panose="020B0604020202020204" pitchFamily="34" charset="0"/>
              </a:rPr>
              <a:t>. K-1 raters consider a student’s listening and speaking proficiency levels in relation to the typical listening and speaking abilities of native English speakers at the student’s grade level.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For grades 2-12, teachers use the listening and speaking PLDs in instruction but not for TELPAS, because TELPAS has an online test with a variety of item types for these grades.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For </a:t>
            </a:r>
            <a:r>
              <a:rPr lang="en-US" altLang="en-US" sz="1100" b="1" dirty="0">
                <a:solidFill>
                  <a:srgbClr val="6600FF"/>
                </a:solidFill>
                <a:latin typeface="Arial" panose="020B0604020202020204" pitchFamily="34" charset="0"/>
                <a:cs typeface="Arial" panose="020B0604020202020204" pitchFamily="34" charset="0"/>
              </a:rPr>
              <a:t>reading</a:t>
            </a:r>
            <a:r>
              <a:rPr lang="en-US" altLang="en-US" sz="1100" dirty="0">
                <a:latin typeface="Arial" panose="020B0604020202020204" pitchFamily="34" charset="0"/>
                <a:cs typeface="Arial" panose="020B0604020202020204" pitchFamily="34" charset="0"/>
              </a:rPr>
              <a:t> and </a:t>
            </a:r>
            <a:r>
              <a:rPr lang="en-US" altLang="en-US" sz="1100" b="1" dirty="0">
                <a:solidFill>
                  <a:srgbClr val="6600FF"/>
                </a:solidFill>
                <a:latin typeface="Arial" panose="020B0604020202020204" pitchFamily="34" charset="0"/>
                <a:cs typeface="Arial" panose="020B0604020202020204" pitchFamily="34" charset="0"/>
              </a:rPr>
              <a:t>writing</a:t>
            </a:r>
            <a:r>
              <a:rPr lang="en-US" altLang="en-US" sz="1100" dirty="0">
                <a:latin typeface="Arial" panose="020B0604020202020204" pitchFamily="34" charset="0"/>
                <a:cs typeface="Arial" panose="020B0604020202020204" pitchFamily="34" charset="0"/>
              </a:rPr>
              <a:t>, there are separate rubrics for</a:t>
            </a:r>
            <a:r>
              <a:rPr lang="en-US" altLang="en-US" sz="1100" dirty="0">
                <a:solidFill>
                  <a:srgbClr val="6600FF"/>
                </a:solidFill>
                <a:latin typeface="Arial" panose="020B0604020202020204" pitchFamily="34" charset="0"/>
                <a:cs typeface="Arial" panose="020B0604020202020204" pitchFamily="34" charset="0"/>
              </a:rPr>
              <a:t> </a:t>
            </a:r>
            <a:r>
              <a:rPr lang="en-US" altLang="en-US" sz="1100" b="1" dirty="0">
                <a:solidFill>
                  <a:srgbClr val="6600FF"/>
                </a:solidFill>
                <a:latin typeface="Arial" panose="020B0604020202020204" pitchFamily="34" charset="0"/>
                <a:cs typeface="Arial" panose="020B0604020202020204" pitchFamily="34" charset="0"/>
              </a:rPr>
              <a:t>K–1</a:t>
            </a:r>
            <a:r>
              <a:rPr lang="en-US" altLang="en-US" sz="1100" dirty="0">
                <a:latin typeface="Arial" panose="020B0604020202020204" pitchFamily="34" charset="0"/>
                <a:cs typeface="Arial" panose="020B0604020202020204" pitchFamily="34" charset="0"/>
              </a:rPr>
              <a:t>. The K–1 rubrics are distinct</a:t>
            </a:r>
            <a:r>
              <a:rPr lang="en-US" altLang="en-US" sz="1100" b="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because factors associated with emergent literacy distinguish K–1 learners from students in higher grades.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For grades 2–12, teachers use the reading PLDs in instruction but not for TELPAS, because TELPAS has a multiple-choice test for these grades.</a:t>
            </a:r>
          </a:p>
          <a:p>
            <a:pPr eaLnBrk="1" hangingPunct="1">
              <a:spcBef>
                <a:spcPct val="0"/>
              </a:spcBef>
            </a:pPr>
            <a:r>
              <a:rPr lang="en-US" altLang="en-US" sz="1100" dirty="0">
                <a:latin typeface="Arial" panose="020B0604020202020204" pitchFamily="34" charset="0"/>
                <a:cs typeface="Arial" panose="020B0604020202020204" pitchFamily="34" charset="0"/>
              </a:rPr>
              <a:t> </a:t>
            </a:r>
          </a:p>
          <a:p>
            <a:pPr eaLnBrk="1" hangingPunct="1">
              <a:spcBef>
                <a:spcPct val="0"/>
              </a:spcBef>
              <a:spcAft>
                <a:spcPct val="75000"/>
              </a:spcAft>
            </a:pPr>
            <a:r>
              <a:rPr lang="en-US" altLang="en-US" sz="1100" dirty="0">
                <a:latin typeface="Arial" panose="020B0604020202020204" pitchFamily="34" charset="0"/>
                <a:cs typeface="Arial" panose="020B0604020202020204" pitchFamily="34" charset="0"/>
              </a:rPr>
              <a:t>English learners (ELs) receiving special education services should be evaluated relative to their ability to understand and use English to access the general curriculum at their enrolled grade in accordance with their individualized educational program (IEP). This assessment guideline aligns with federal requirements for ensuring that students with disabilities have access to the general curriculum. For ELs with the most significant cognitive disabilities, please refer to the TEA’s TELPAS Alternate Resources webpage for more information.  </a:t>
            </a:r>
          </a:p>
          <a:p>
            <a:endParaRPr lang="en-US" dirty="0"/>
          </a:p>
        </p:txBody>
      </p:sp>
      <p:sp>
        <p:nvSpPr>
          <p:cNvPr id="4" name="Slide Number Placeholder 3"/>
          <p:cNvSpPr>
            <a:spLocks noGrp="1"/>
          </p:cNvSpPr>
          <p:nvPr>
            <p:ph type="sldNum" sz="quarter" idx="10"/>
          </p:nvPr>
        </p:nvSpPr>
        <p:spPr>
          <a:xfrm>
            <a:off x="5911849" y="8685213"/>
            <a:ext cx="944563" cy="458787"/>
          </a:xfrm>
        </p:spPr>
        <p:txBody>
          <a:bodyPr/>
          <a:lstStyle/>
          <a:p>
            <a:fld id="{41C19E84-432F-4B13-8A59-CF116900378E}" type="slidenum">
              <a:rPr lang="en-US" smtClean="0"/>
              <a:t>3</a:t>
            </a:fld>
            <a:endParaRPr lang="en-US" dirty="0"/>
          </a:p>
        </p:txBody>
      </p:sp>
    </p:spTree>
    <p:extLst>
      <p:ext uri="{BB962C8B-B14F-4D97-AF65-F5344CB8AC3E}">
        <p14:creationId xmlns:p14="http://schemas.microsoft.com/office/powerpoint/2010/main" val="1440290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177800" eaLnBrk="1" hangingPunct="1">
              <a:spcBef>
                <a:spcPct val="0"/>
              </a:spcBef>
              <a:spcAft>
                <a:spcPct val="30000"/>
              </a:spcAft>
            </a:pPr>
            <a:r>
              <a:rPr lang="en-US" altLang="en-US" sz="1100" b="1" dirty="0">
                <a:latin typeface="Arial" panose="020B0604020202020204" pitchFamily="34" charset="0"/>
              </a:rPr>
              <a:t>Speaking sample on this slide:</a:t>
            </a:r>
          </a:p>
          <a:p>
            <a:pPr marL="177800" indent="-177800" eaLnBrk="1" hangingPunct="1">
              <a:spcBef>
                <a:spcPct val="0"/>
              </a:spcBef>
              <a:spcAft>
                <a:spcPct val="30000"/>
              </a:spcAft>
              <a:buFontTx/>
              <a:buChar char="•"/>
            </a:pPr>
            <a:r>
              <a:rPr lang="en-US" altLang="en-US" sz="1100" dirty="0">
                <a:latin typeface="Arial" panose="020B0604020202020204" pitchFamily="34" charset="0"/>
              </a:rPr>
              <a:t>This speaking task requires the ability to explain the rock cycle, which requires the use of more complex language structures and specific, less familiar academic vocabulary. </a:t>
            </a:r>
          </a:p>
          <a:p>
            <a:pPr marL="177800" indent="-177800" eaLnBrk="1" hangingPunct="1">
              <a:spcBef>
                <a:spcPct val="0"/>
              </a:spcBef>
              <a:spcAft>
                <a:spcPct val="30000"/>
              </a:spcAft>
              <a:buFontTx/>
              <a:buChar char="•"/>
            </a:pPr>
            <a:r>
              <a:rPr lang="en-US" altLang="en-US" sz="1100" dirty="0">
                <a:latin typeface="Arial" panose="020B0604020202020204" pitchFamily="34" charset="0"/>
              </a:rPr>
              <a:t>The student is able to speak using some of the academic vocabulary he has been learning. However, the student pauses frequently and has more difficulty communicating than in the previous slides due to the increased language demands. </a:t>
            </a:r>
          </a:p>
          <a:p>
            <a:pPr marL="177800" indent="-177800" eaLnBrk="1" hangingPunct="1">
              <a:spcBef>
                <a:spcPct val="0"/>
              </a:spcBef>
              <a:spcAft>
                <a:spcPct val="30000"/>
              </a:spcAft>
              <a:buFontTx/>
              <a:buChar char="•"/>
            </a:pPr>
            <a:r>
              <a:rPr lang="en-US" altLang="en-US" sz="1100" dirty="0">
                <a:latin typeface="Arial" panose="020B0604020202020204" pitchFamily="34" charset="0"/>
              </a:rPr>
              <a:t>Limited English vocabulary and language structures greatly affect the student’s ability to connect ideas and explain this complex process. Overall communication is hindered.</a:t>
            </a:r>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30</a:t>
            </a:fld>
            <a:endParaRPr lang="en-US" dirty="0"/>
          </a:p>
        </p:txBody>
      </p:sp>
    </p:spTree>
    <p:extLst>
      <p:ext uri="{BB962C8B-B14F-4D97-AF65-F5344CB8AC3E}">
        <p14:creationId xmlns:p14="http://schemas.microsoft.com/office/powerpoint/2010/main" val="1050582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dirty="0">
                <a:latin typeface="Arial" panose="020B0604020202020204" pitchFamily="34" charset="0"/>
              </a:rPr>
              <a:t>Advanced features represented in the 3 advanced slides:</a:t>
            </a:r>
          </a:p>
          <a:p>
            <a:pPr marL="171450" indent="-171450" eaLnBrk="1" hangingPunct="1">
              <a:spcBef>
                <a:spcPct val="0"/>
              </a:spcBef>
              <a:spcAft>
                <a:spcPct val="30000"/>
              </a:spcAft>
              <a:buFontTx/>
              <a:buChar char="•"/>
            </a:pPr>
            <a:r>
              <a:rPr lang="en-US" altLang="en-US" sz="1100" dirty="0">
                <a:latin typeface="Arial" panose="020B0604020202020204" pitchFamily="34" charset="0"/>
              </a:rPr>
              <a:t>Able to describe in some detail using basic English grammar structures </a:t>
            </a:r>
          </a:p>
          <a:p>
            <a:pPr marL="171450" indent="-171450" eaLnBrk="1" hangingPunct="1">
              <a:spcBef>
                <a:spcPct val="0"/>
              </a:spcBef>
              <a:spcAft>
                <a:spcPct val="30000"/>
              </a:spcAft>
              <a:buFontTx/>
              <a:buChar char="•"/>
            </a:pPr>
            <a:r>
              <a:rPr lang="en-US" altLang="en-US" sz="1100" dirty="0">
                <a:latin typeface="Arial" panose="020B0604020202020204" pitchFamily="34" charset="0"/>
              </a:rPr>
              <a:t>Able to narrate in basic present, past, and future tenses in some detail</a:t>
            </a:r>
          </a:p>
          <a:p>
            <a:pPr marL="171450" indent="-171450" eaLnBrk="1" hangingPunct="1">
              <a:spcBef>
                <a:spcPct val="0"/>
              </a:spcBef>
              <a:spcAft>
                <a:spcPct val="30000"/>
              </a:spcAft>
              <a:buFontTx/>
              <a:buChar char="•"/>
            </a:pPr>
            <a:r>
              <a:rPr lang="en-US" altLang="en-US" sz="1100" dirty="0">
                <a:latin typeface="Arial" panose="020B0604020202020204" pitchFamily="34" charset="0"/>
              </a:rPr>
              <a:t>Have vocabulary to speak comfortably and fluidly on familiar, everyday topics</a:t>
            </a:r>
          </a:p>
          <a:p>
            <a:pPr marL="171450" indent="-171450" eaLnBrk="1" hangingPunct="1">
              <a:spcBef>
                <a:spcPct val="0"/>
              </a:spcBef>
              <a:buFontTx/>
              <a:buChar char="•"/>
            </a:pPr>
            <a:r>
              <a:rPr lang="en-US" altLang="en-US" sz="1100" dirty="0">
                <a:latin typeface="Arial" panose="020B0604020202020204" pitchFamily="34" charset="0"/>
              </a:rPr>
              <a:t>Overall: Ability to speak using grade-appropriate English, with second language acquisition support</a:t>
            </a:r>
          </a:p>
          <a:p>
            <a:pPr marL="171450" indent="-171450" eaLnBrk="1" hangingPunct="1">
              <a:spcBef>
                <a:spcPct val="0"/>
              </a:spcBef>
            </a:pPr>
            <a:endParaRPr lang="en-US" altLang="en-US" sz="1100" dirty="0">
              <a:latin typeface="Arial" panose="020B0604020202020204" pitchFamily="34" charset="0"/>
            </a:endParaRPr>
          </a:p>
          <a:p>
            <a:pPr marL="171450" indent="-171450" eaLnBrk="1" hangingPunct="1">
              <a:spcBef>
                <a:spcPct val="0"/>
              </a:spcBef>
              <a:spcAft>
                <a:spcPct val="30000"/>
              </a:spcAft>
            </a:pPr>
            <a:r>
              <a:rPr lang="en-US" altLang="en-US" sz="1100" b="1" dirty="0">
                <a:latin typeface="Arial" panose="020B0604020202020204" pitchFamily="34" charset="0"/>
              </a:rPr>
              <a:t>Speaking sample on this slide:</a:t>
            </a:r>
          </a:p>
          <a:p>
            <a:pPr marL="171450" indent="-171450" eaLnBrk="1" hangingPunct="1">
              <a:spcBef>
                <a:spcPct val="0"/>
              </a:spcBef>
              <a:spcAft>
                <a:spcPct val="30000"/>
              </a:spcAft>
              <a:buFontTx/>
              <a:buChar char="•"/>
            </a:pPr>
            <a:r>
              <a:rPr lang="en-US" altLang="en-US" sz="1100" dirty="0">
                <a:latin typeface="Arial" panose="020B0604020202020204" pitchFamily="34" charset="0"/>
              </a:rPr>
              <a:t>The student has grammar structures necessary to make comparisons (My tooth fell but hers didn’t, I don’t collect stickers, but she does, We both like to play a lot).</a:t>
            </a:r>
          </a:p>
          <a:p>
            <a:pPr marL="171450" indent="-171450" eaLnBrk="1" hangingPunct="1">
              <a:spcBef>
                <a:spcPct val="0"/>
              </a:spcBef>
              <a:buFontTx/>
              <a:buChar char="•"/>
            </a:pPr>
            <a:r>
              <a:rPr lang="en-US" altLang="en-US" sz="1100" dirty="0">
                <a:latin typeface="Arial" panose="020B0604020202020204" pitchFamily="34" charset="0"/>
              </a:rPr>
              <a:t>The student makes minor second language acquisition errors that don’t interfere with communication (My tooth fell, I have one bracelets).</a:t>
            </a:r>
          </a:p>
          <a:p>
            <a:pPr marL="174625" indent="-174625" eaLnBrk="1" hangingPunct="1">
              <a:spcBef>
                <a:spcPct val="0"/>
              </a:spcBef>
              <a:spcAft>
                <a:spcPct val="30000"/>
              </a:spcAft>
              <a:buFontTx/>
              <a:buChar char="•"/>
            </a:pPr>
            <a:endParaRPr lang="en-US" altLang="en-US" dirty="0"/>
          </a:p>
          <a:p>
            <a:pPr marL="174625" indent="-174625" eaLnBrk="1" hangingPunct="1">
              <a:spcBef>
                <a:spcPct val="0"/>
              </a:spcBef>
              <a:spcAft>
                <a:spcPct val="30000"/>
              </a:spcAft>
            </a:pPr>
            <a:r>
              <a:rPr lang="en-US" altLang="en-US" sz="1200" dirty="0"/>
              <a:t> </a:t>
            </a:r>
          </a:p>
          <a:p>
            <a:pPr marL="174625" indent="-174625" eaLnBrk="1" hangingPunct="1">
              <a:spcBef>
                <a:spcPct val="0"/>
              </a:spcBef>
              <a:spcAft>
                <a:spcPct val="30000"/>
              </a:spcAft>
            </a:pPr>
            <a:endParaRPr lang="en-US" altLang="en-US" sz="1200" dirty="0"/>
          </a:p>
          <a:p>
            <a:pPr marL="174625" indent="-174625" eaLnBrk="1" hangingPunct="1">
              <a:spcBef>
                <a:spcPct val="0"/>
              </a:spcBef>
              <a:spcAft>
                <a:spcPct val="30000"/>
              </a:spcAft>
            </a:pPr>
            <a:endParaRPr lang="en-US" altLang="en-US" sz="1200" dirty="0"/>
          </a:p>
          <a:p>
            <a:pPr marL="174625" indent="-174625" eaLnBrk="1" hangingPunct="1">
              <a:spcBef>
                <a:spcPct val="0"/>
              </a:spcBef>
              <a:spcAft>
                <a:spcPct val="30000"/>
              </a:spcAft>
              <a:buFontTx/>
              <a:buChar char="•"/>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31</a:t>
            </a:fld>
            <a:endParaRPr lang="en-US" dirty="0"/>
          </a:p>
        </p:txBody>
      </p:sp>
    </p:spTree>
    <p:extLst>
      <p:ext uri="{BB962C8B-B14F-4D97-AF65-F5344CB8AC3E}">
        <p14:creationId xmlns:p14="http://schemas.microsoft.com/office/powerpoint/2010/main" val="3674574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dirty="0">
                <a:latin typeface="Arial" panose="020B0604020202020204" pitchFamily="34" charset="0"/>
              </a:rPr>
              <a:t>Speaking sample on this slide:</a:t>
            </a:r>
          </a:p>
          <a:p>
            <a:pPr marL="171450" indent="-171450" eaLnBrk="1" hangingPunct="1">
              <a:spcBef>
                <a:spcPct val="0"/>
              </a:spcBef>
              <a:spcAft>
                <a:spcPct val="30000"/>
              </a:spcAft>
              <a:buFontTx/>
              <a:buChar char="•"/>
            </a:pPr>
            <a:r>
              <a:rPr lang="en-US" altLang="en-US" sz="1100" dirty="0">
                <a:latin typeface="Arial" panose="020B0604020202020204" pitchFamily="34" charset="0"/>
              </a:rPr>
              <a:t>The student is able to speak comfortably about a past event on a familiar topic.</a:t>
            </a:r>
          </a:p>
          <a:p>
            <a:pPr marL="171450" indent="-171450" eaLnBrk="1" hangingPunct="1">
              <a:spcBef>
                <a:spcPct val="0"/>
              </a:spcBef>
              <a:spcAft>
                <a:spcPct val="30000"/>
              </a:spcAft>
              <a:buFontTx/>
              <a:buChar char="•"/>
            </a:pPr>
            <a:r>
              <a:rPr lang="en-US" altLang="en-US" sz="1100" dirty="0">
                <a:latin typeface="Arial" panose="020B0604020202020204" pitchFamily="34" charset="0"/>
              </a:rPr>
              <a:t>As compared to the intermediate level, vocabulary is progressing from general/basic to more specific/descriptive (mud, slippery, trampoline, slipping).</a:t>
            </a:r>
          </a:p>
          <a:p>
            <a:pPr marL="171450" indent="-171450" eaLnBrk="1" hangingPunct="1">
              <a:spcBef>
                <a:spcPct val="0"/>
              </a:spcBef>
              <a:spcAft>
                <a:spcPct val="30000"/>
              </a:spcAft>
              <a:buFontTx/>
              <a:buChar char="•"/>
            </a:pPr>
            <a:r>
              <a:rPr lang="en-US" altLang="en-US" sz="1100" dirty="0">
                <a:latin typeface="Arial" panose="020B0604020202020204" pitchFamily="34" charset="0"/>
              </a:rPr>
              <a:t>The student shows an emerging ability to use complex and longer sentences.</a:t>
            </a:r>
          </a:p>
          <a:p>
            <a:pPr marL="171450" indent="-171450" eaLnBrk="1" hangingPunct="1">
              <a:spcBef>
                <a:spcPct val="0"/>
              </a:spcBef>
              <a:buFontTx/>
              <a:buChar char="•"/>
            </a:pPr>
            <a:r>
              <a:rPr lang="en-US" altLang="en-US" sz="1100" dirty="0">
                <a:latin typeface="Arial" panose="020B0604020202020204" pitchFamily="34" charset="0"/>
              </a:rPr>
              <a:t>Errors occur when attempting to describe using less familiar language (“drop me on the mud” lacks clarity).</a:t>
            </a:r>
          </a:p>
          <a:p>
            <a:pPr eaLnBrk="1" hangingPunct="1">
              <a:spcBef>
                <a:spcPct val="0"/>
              </a:spcBef>
              <a:buFontTx/>
              <a:buNone/>
            </a:pPr>
            <a:endParaRPr lang="en-US" altLang="en-US" sz="1100" dirty="0"/>
          </a:p>
          <a:p>
            <a:pPr eaLnBrk="1" hangingPunct="1">
              <a:spcBef>
                <a:spcPct val="0"/>
              </a:spcBef>
              <a:buFontTx/>
              <a:buChar char="•"/>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32</a:t>
            </a:fld>
            <a:endParaRPr lang="en-US" dirty="0"/>
          </a:p>
        </p:txBody>
      </p:sp>
    </p:spTree>
    <p:extLst>
      <p:ext uri="{BB962C8B-B14F-4D97-AF65-F5344CB8AC3E}">
        <p14:creationId xmlns:p14="http://schemas.microsoft.com/office/powerpoint/2010/main" val="2608778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dirty="0">
                <a:latin typeface="Arial" panose="020B0604020202020204" pitchFamily="34" charset="0"/>
              </a:rPr>
              <a:t>Speaking sample on this slide:</a:t>
            </a:r>
          </a:p>
          <a:p>
            <a:pPr marL="171450" indent="-171450" eaLnBrk="1" hangingPunct="1">
              <a:spcBef>
                <a:spcPct val="0"/>
              </a:spcBef>
              <a:spcAft>
                <a:spcPct val="30000"/>
              </a:spcAft>
              <a:buFontTx/>
              <a:buChar char="•"/>
            </a:pPr>
            <a:r>
              <a:rPr lang="en-US" altLang="en-US" sz="1100" dirty="0">
                <a:latin typeface="Arial" panose="020B0604020202020204" pitchFamily="34" charset="0"/>
              </a:rPr>
              <a:t>The student uses content-based language to talk about a familiar academic lesson. </a:t>
            </a:r>
          </a:p>
          <a:p>
            <a:pPr marL="171450" indent="-171450" eaLnBrk="1" hangingPunct="1">
              <a:spcBef>
                <a:spcPct val="0"/>
              </a:spcBef>
              <a:buFontTx/>
              <a:buChar char="•"/>
            </a:pPr>
            <a:r>
              <a:rPr lang="en-US" altLang="en-US" sz="1100" dirty="0">
                <a:latin typeface="Arial" panose="020B0604020202020204" pitchFamily="34" charset="0"/>
              </a:rPr>
              <a:t>This sample includes less detail than the previous two, and the student shows less comfort due to the academic and linguistic demands.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33</a:t>
            </a:fld>
            <a:endParaRPr lang="en-US" dirty="0"/>
          </a:p>
        </p:txBody>
      </p:sp>
    </p:spTree>
    <p:extLst>
      <p:ext uri="{BB962C8B-B14F-4D97-AF65-F5344CB8AC3E}">
        <p14:creationId xmlns:p14="http://schemas.microsoft.com/office/powerpoint/2010/main" val="2437989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rPr>
              <a:t>Advanced high features represented in the 3 advanced high slides:</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Able to participate in extended discussions on a variety of social and grade-appropriate academic topics </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Communicate effectively using abstract and content-based vocabulary</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Use many of the same idioms and colloquialisms as native English-speaking peers</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Use complex grammar structures and complex sentences to narrate and describe</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Minor (second language) linguistic errors</a:t>
            </a:r>
          </a:p>
          <a:p>
            <a:pPr marL="228600" lvl="1" indent="-114300" eaLnBrk="1" hangingPunct="1">
              <a:spcBef>
                <a:spcPct val="0"/>
              </a:spcBef>
              <a:buFontTx/>
              <a:buChar char="•"/>
            </a:pPr>
            <a:r>
              <a:rPr lang="en-US" altLang="en-US" sz="1100" dirty="0">
                <a:latin typeface="Arial" panose="020B0604020202020204" pitchFamily="34" charset="0"/>
              </a:rPr>
              <a:t>Overall: Ability to speak using grade-appropriate English, with minimal second language acquisition support</a:t>
            </a:r>
          </a:p>
          <a:p>
            <a:pPr marL="228600" lvl="1" indent="-114300" eaLnBrk="1" hangingPunct="1">
              <a:spcBef>
                <a:spcPct val="0"/>
              </a:spcBef>
              <a:buFontTx/>
              <a:buChar char="•"/>
            </a:pPr>
            <a:endParaRPr lang="en-US" altLang="en-US" sz="1100" dirty="0">
              <a:latin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rPr>
              <a:t>Speaking sample on this slide:</a:t>
            </a:r>
            <a:endParaRPr lang="en-US" altLang="en-US" sz="1100" dirty="0">
              <a:latin typeface="Arial" panose="020B0604020202020204" pitchFamily="34" charset="0"/>
            </a:endParaRPr>
          </a:p>
          <a:p>
            <a:pPr marL="228600" lvl="1" indent="-114300" eaLnBrk="1" hangingPunct="1">
              <a:spcBef>
                <a:spcPct val="0"/>
              </a:spcBef>
              <a:spcAft>
                <a:spcPct val="30000"/>
              </a:spcAft>
              <a:buFontTx/>
              <a:buChar char="•"/>
            </a:pPr>
            <a:r>
              <a:rPr lang="en-US" altLang="en-US" sz="1100" dirty="0">
                <a:latin typeface="Arial" panose="020B0604020202020204" pitchFamily="34" charset="0"/>
              </a:rPr>
              <a:t>This student is able to effectively communicate what he understood about dinosaurs in class, using appropriate content-based vocabulary (female, male, hatch, humans, skeletons).</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The student is able to use long and complex sentences smoothly in explaining academic material.</a:t>
            </a:r>
          </a:p>
          <a:p>
            <a:pPr marL="228600" lvl="1" indent="-114300" eaLnBrk="1" hangingPunct="1">
              <a:spcBef>
                <a:spcPct val="0"/>
              </a:spcBef>
              <a:buFontTx/>
              <a:buChar char="•"/>
            </a:pPr>
            <a:r>
              <a:rPr lang="en-US" altLang="en-US" sz="1100" dirty="0">
                <a:latin typeface="Arial" panose="020B0604020202020204" pitchFamily="34" charset="0"/>
              </a:rPr>
              <a:t>Minor errors in grammar and tenses do not interfere with overall communication.</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34</a:t>
            </a:fld>
            <a:endParaRPr lang="en-US" dirty="0"/>
          </a:p>
        </p:txBody>
      </p:sp>
    </p:spTree>
    <p:extLst>
      <p:ext uri="{BB962C8B-B14F-4D97-AF65-F5344CB8AC3E}">
        <p14:creationId xmlns:p14="http://schemas.microsoft.com/office/powerpoint/2010/main" val="2982994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rPr>
              <a:t>Speaking sample on this slide:</a:t>
            </a:r>
            <a:endParaRPr lang="en-US" altLang="en-US" sz="1100" dirty="0">
              <a:latin typeface="Arial" panose="020B0604020202020204" pitchFamily="34" charset="0"/>
            </a:endParaRPr>
          </a:p>
          <a:p>
            <a:pPr marL="228600" lvl="1" indent="-114300" eaLnBrk="1" hangingPunct="1">
              <a:spcBef>
                <a:spcPct val="0"/>
              </a:spcBef>
              <a:spcAft>
                <a:spcPct val="30000"/>
              </a:spcAft>
              <a:buFontTx/>
              <a:buChar char="•"/>
            </a:pPr>
            <a:r>
              <a:rPr lang="en-US" altLang="en-US" sz="1100" dirty="0">
                <a:latin typeface="Arial" panose="020B0604020202020204" pitchFamily="34" charset="0"/>
              </a:rPr>
              <a:t>The student elaborates with ease about a common school-related experience (having difficulty reading and taking reading tests).</a:t>
            </a:r>
          </a:p>
          <a:p>
            <a:pPr marL="228600" lvl="1" indent="-114300" eaLnBrk="1" hangingPunct="1">
              <a:spcBef>
                <a:spcPct val="0"/>
              </a:spcBef>
              <a:buFontTx/>
              <a:buChar char="•"/>
            </a:pPr>
            <a:r>
              <a:rPr lang="en-US" altLang="en-US" sz="1100" dirty="0">
                <a:latin typeface="Arial" panose="020B0604020202020204" pitchFamily="34" charset="0"/>
              </a:rPr>
              <a:t>The student uses idioms and colloquialisms (I don’t get it, I scored low on, I am getting high scores) characteristic of native-English speaking peers.</a:t>
            </a:r>
          </a:p>
          <a:p>
            <a:pPr eaLnBrk="1" hangingPunct="1">
              <a:spcBef>
                <a:spcPct val="0"/>
              </a:spcBef>
              <a:buFontTx/>
              <a:buChar char="•"/>
            </a:pPr>
            <a:endParaRPr lang="en-US" altLang="en-US" sz="1100" dirty="0"/>
          </a:p>
          <a:p>
            <a:pPr eaLnBrk="1" hangingPunct="1">
              <a:spcBef>
                <a:spcPct val="0"/>
              </a:spcBef>
            </a:pPr>
            <a:endParaRPr lang="en-US" altLang="en-US" sz="1100" dirty="0"/>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35</a:t>
            </a:fld>
            <a:endParaRPr lang="en-US" dirty="0"/>
          </a:p>
        </p:txBody>
      </p:sp>
    </p:spTree>
    <p:extLst>
      <p:ext uri="{BB962C8B-B14F-4D97-AF65-F5344CB8AC3E}">
        <p14:creationId xmlns:p14="http://schemas.microsoft.com/office/powerpoint/2010/main" val="1363236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defRPr/>
            </a:pPr>
            <a:r>
              <a:rPr lang="en-US" sz="1100" b="1" dirty="0">
                <a:latin typeface="Arial" panose="020B0604020202020204" pitchFamily="34" charset="0"/>
                <a:cs typeface="Arial" panose="020B0604020202020204" pitchFamily="34" charset="0"/>
              </a:rPr>
              <a:t>Speaking sample on this slide:</a:t>
            </a:r>
            <a:endParaRPr lang="en-US" sz="1100" dirty="0">
              <a:latin typeface="Arial" panose="020B0604020202020204" pitchFamily="34" charset="0"/>
              <a:cs typeface="Arial" panose="020B0604020202020204" pitchFamily="34" charset="0"/>
            </a:endParaRPr>
          </a:p>
          <a:p>
            <a:pPr marL="228600" lvl="1" indent="-114300" eaLnBrk="1" hangingPunct="1">
              <a:spcBef>
                <a:spcPct val="0"/>
              </a:spcBef>
              <a:spcAft>
                <a:spcPct val="30000"/>
              </a:spcAft>
              <a:buFontTx/>
              <a:buChar char="•"/>
              <a:defRPr/>
            </a:pPr>
            <a:r>
              <a:rPr lang="en-US" sz="1100" dirty="0">
                <a:latin typeface="Arial" panose="020B0604020202020204" pitchFamily="34" charset="0"/>
                <a:cs typeface="Arial" panose="020B0604020202020204" pitchFamily="34" charset="0"/>
              </a:rPr>
              <a:t>The student is able to comfortably and fluidly express and explain his views about whether certain rules are fair.</a:t>
            </a:r>
          </a:p>
          <a:p>
            <a:pPr marL="228600" lvl="1" indent="-114300" eaLnBrk="1" hangingPunct="1">
              <a:spcBef>
                <a:spcPct val="0"/>
              </a:spcBef>
              <a:buFontTx/>
              <a:buChar char="•"/>
              <a:defRPr/>
            </a:pPr>
            <a:r>
              <a:rPr lang="en-US" sz="1100" dirty="0">
                <a:latin typeface="Arial" panose="020B0604020202020204" pitchFamily="34" charset="0"/>
                <a:cs typeface="Arial" panose="020B0604020202020204" pitchFamily="34" charset="0"/>
              </a:rPr>
              <a:t>Unnatural phrasing and linguistic errors (shirts tucked out, jump squads, much tallies) are minor and don’t interfere with communication.</a:t>
            </a:r>
          </a:p>
          <a:p>
            <a:pPr eaLnBrk="1" hangingPunct="1">
              <a:spcBef>
                <a:spcPct val="0"/>
              </a:spcBef>
              <a:buFontTx/>
              <a:buChar char="•"/>
            </a:pPr>
            <a:endParaRPr lang="en-US" altLang="en-US" sz="1100" dirty="0"/>
          </a:p>
          <a:p>
            <a:pPr eaLnBrk="1" hangingPunct="1">
              <a:spcBef>
                <a:spcPct val="0"/>
              </a:spcBef>
            </a:pPr>
            <a:endParaRPr lang="en-US" altLang="en-US" sz="1100" dirty="0"/>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36</a:t>
            </a:fld>
            <a:endParaRPr lang="en-US" dirty="0"/>
          </a:p>
        </p:txBody>
      </p:sp>
    </p:spTree>
    <p:extLst>
      <p:ext uri="{BB962C8B-B14F-4D97-AF65-F5344CB8AC3E}">
        <p14:creationId xmlns:p14="http://schemas.microsoft.com/office/powerpoint/2010/main" val="1827300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tabLst>
                <a:tab pos="457200" algn="l"/>
                <a:tab pos="1085850" algn="l"/>
              </a:tabLst>
            </a:pPr>
            <a:r>
              <a:rPr lang="en-US" altLang="en-US" sz="1100" dirty="0">
                <a:latin typeface="Arial" panose="020B0604020202020204" pitchFamily="34" charset="0"/>
              </a:rPr>
              <a:t>Review the grades 2</a:t>
            </a:r>
            <a:r>
              <a:rPr lang="en-US" altLang="en-US" sz="1100" dirty="0">
                <a:latin typeface="Arial" panose="020B0604020202020204" pitchFamily="34" charset="0"/>
                <a:cs typeface="Arial" panose="020B0604020202020204" pitchFamily="34" charset="0"/>
              </a:rPr>
              <a:t>–</a:t>
            </a:r>
            <a:r>
              <a:rPr lang="en-US" altLang="en-US" sz="1100" dirty="0">
                <a:latin typeface="Arial" panose="020B0604020202020204" pitchFamily="34" charset="0"/>
              </a:rPr>
              <a:t>12 writing PLDs and note the overall English proficiency described in each summary statement.</a:t>
            </a:r>
            <a:endParaRPr lang="en-US" altLang="en-US" sz="1100" b="1" dirty="0">
              <a:latin typeface="Arial" panose="020B0604020202020204" pitchFamily="34" charset="0"/>
            </a:endParaRPr>
          </a:p>
          <a:p>
            <a:pPr eaLnBrk="1" hangingPunct="1">
              <a:spcBef>
                <a:spcPct val="0"/>
              </a:spcBef>
              <a:spcAft>
                <a:spcPct val="20000"/>
              </a:spcAft>
              <a:tabLst>
                <a:tab pos="457200" algn="l"/>
                <a:tab pos="1085850" algn="l"/>
              </a:tabLst>
            </a:pPr>
            <a:r>
              <a:rPr lang="en-US" altLang="en-US" sz="1100" b="1" dirty="0">
                <a:latin typeface="Arial" panose="020B0604020202020204" pitchFamily="34" charset="0"/>
              </a:rPr>
              <a:t>B	</a:t>
            </a:r>
            <a:r>
              <a:rPr lang="en-US" altLang="en-US" sz="1100" dirty="0">
                <a:latin typeface="Arial" panose="020B0604020202020204" pitchFamily="34" charset="0"/>
              </a:rPr>
              <a:t>lack vocabulary and grasp of language structures to address grade-</a:t>
            </a:r>
          </a:p>
          <a:p>
            <a:pPr eaLnBrk="1" hangingPunct="1">
              <a:spcBef>
                <a:spcPct val="0"/>
              </a:spcBef>
              <a:spcAft>
                <a:spcPct val="20000"/>
              </a:spcAft>
              <a:tabLst>
                <a:tab pos="457200" algn="l"/>
                <a:tab pos="1085850" algn="l"/>
              </a:tabLst>
            </a:pPr>
            <a:r>
              <a:rPr lang="en-US" altLang="en-US" sz="1100" dirty="0">
                <a:latin typeface="Arial" panose="020B0604020202020204" pitchFamily="34" charset="0"/>
              </a:rPr>
              <a:t>	appropriate writing tasks</a:t>
            </a:r>
          </a:p>
          <a:p>
            <a:pPr eaLnBrk="1" hangingPunct="1">
              <a:spcBef>
                <a:spcPct val="0"/>
              </a:spcBef>
              <a:spcAft>
                <a:spcPct val="20000"/>
              </a:spcAft>
              <a:tabLst>
                <a:tab pos="457200" algn="l"/>
                <a:tab pos="1085850" algn="l"/>
              </a:tabLst>
            </a:pPr>
            <a:r>
              <a:rPr lang="en-US" altLang="en-US" sz="1100" b="1" dirty="0">
                <a:latin typeface="Arial" panose="020B0604020202020204" pitchFamily="34" charset="0"/>
              </a:rPr>
              <a:t>I	</a:t>
            </a:r>
            <a:r>
              <a:rPr lang="en-US" altLang="en-US" sz="1100" dirty="0">
                <a:latin typeface="Arial" panose="020B0604020202020204" pitchFamily="34" charset="0"/>
              </a:rPr>
              <a:t>enough vocabulary and grasp of language structures to address grade-</a:t>
            </a:r>
            <a:br>
              <a:rPr lang="en-US" altLang="en-US" sz="1100" dirty="0">
                <a:latin typeface="Arial" panose="020B0604020202020204" pitchFamily="34" charset="0"/>
              </a:rPr>
            </a:br>
            <a:r>
              <a:rPr lang="en-US" altLang="en-US" sz="1100" dirty="0">
                <a:latin typeface="Arial" panose="020B0604020202020204" pitchFamily="34" charset="0"/>
              </a:rPr>
              <a:t>      	appropriate writing tasks in a limited way</a:t>
            </a:r>
          </a:p>
          <a:p>
            <a:pPr eaLnBrk="1" hangingPunct="1">
              <a:spcBef>
                <a:spcPct val="0"/>
              </a:spcBef>
              <a:spcAft>
                <a:spcPct val="30000"/>
              </a:spcAft>
              <a:tabLst>
                <a:tab pos="457200" algn="l"/>
                <a:tab pos="1085850" algn="l"/>
              </a:tabLst>
            </a:pPr>
            <a:r>
              <a:rPr lang="en-US" altLang="en-US" sz="1100" b="1" dirty="0">
                <a:latin typeface="Arial" panose="020B0604020202020204" pitchFamily="34" charset="0"/>
              </a:rPr>
              <a:t>A	</a:t>
            </a:r>
            <a:r>
              <a:rPr lang="en-US" altLang="en-US" sz="1100" dirty="0">
                <a:latin typeface="Arial" panose="020B0604020202020204" pitchFamily="34" charset="0"/>
              </a:rPr>
              <a:t>enough vocabulary and command of language structures to address grade-</a:t>
            </a:r>
            <a:br>
              <a:rPr lang="en-US" altLang="en-US" sz="1100" dirty="0">
                <a:latin typeface="Arial" panose="020B0604020202020204" pitchFamily="34" charset="0"/>
              </a:rPr>
            </a:br>
            <a:r>
              <a:rPr lang="en-US" altLang="en-US" sz="1100" dirty="0">
                <a:latin typeface="Arial" panose="020B0604020202020204" pitchFamily="34" charset="0"/>
              </a:rPr>
              <a:t>     	appropriate writing tasks, but need second language acquisition support</a:t>
            </a:r>
          </a:p>
          <a:p>
            <a:pPr eaLnBrk="1" hangingPunct="1">
              <a:spcBef>
                <a:spcPct val="0"/>
              </a:spcBef>
              <a:spcAft>
                <a:spcPct val="50000"/>
              </a:spcAft>
              <a:tabLst>
                <a:tab pos="457200" algn="l"/>
                <a:tab pos="1085850" algn="l"/>
              </a:tabLst>
            </a:pPr>
            <a:r>
              <a:rPr lang="en-US" altLang="en-US" sz="1100" b="1" dirty="0">
                <a:latin typeface="Arial" panose="020B0604020202020204" pitchFamily="34" charset="0"/>
              </a:rPr>
              <a:t>AH	</a:t>
            </a:r>
            <a:r>
              <a:rPr lang="en-US" altLang="en-US" sz="1100" dirty="0">
                <a:latin typeface="Arial" panose="020B0604020202020204" pitchFamily="34" charset="0"/>
              </a:rPr>
              <a:t>vocabulary acquisition and command of language structures to address </a:t>
            </a:r>
          </a:p>
          <a:p>
            <a:pPr eaLnBrk="1" hangingPunct="1">
              <a:spcBef>
                <a:spcPct val="0"/>
              </a:spcBef>
              <a:spcAft>
                <a:spcPct val="50000"/>
              </a:spcAft>
              <a:tabLst>
                <a:tab pos="457200" algn="l"/>
                <a:tab pos="1085850" algn="l"/>
              </a:tabLst>
            </a:pPr>
            <a:r>
              <a:rPr lang="en-US" altLang="en-US" sz="1100" dirty="0">
                <a:latin typeface="Arial" panose="020B0604020202020204" pitchFamily="34" charset="0"/>
              </a:rPr>
              <a:t>	grade-appropriate writing tasks with minimal second language acquisition support     </a:t>
            </a:r>
          </a:p>
          <a:p>
            <a:pPr eaLnBrk="1" hangingPunct="1">
              <a:spcBef>
                <a:spcPct val="0"/>
              </a:spcBef>
              <a:spcAft>
                <a:spcPct val="50000"/>
              </a:spcAft>
              <a:tabLst>
                <a:tab pos="457200" algn="l"/>
                <a:tab pos="1085850" algn="l"/>
              </a:tabLst>
            </a:pPr>
            <a:endParaRPr lang="en-US" altLang="en-US" sz="1100" dirty="0">
              <a:latin typeface="Arial" panose="020B0604020202020204" pitchFamily="34" charset="0"/>
            </a:endParaRPr>
          </a:p>
          <a:p>
            <a:pPr eaLnBrk="1" hangingPunct="1">
              <a:spcBef>
                <a:spcPct val="0"/>
              </a:spcBef>
              <a:spcAft>
                <a:spcPct val="50000"/>
              </a:spcAft>
              <a:tabLst>
                <a:tab pos="457200" algn="l"/>
                <a:tab pos="1085850" algn="l"/>
              </a:tabLst>
            </a:pPr>
            <a:r>
              <a:rPr lang="en-US" altLang="en-US" sz="1100" dirty="0">
                <a:latin typeface="Arial" panose="020B0604020202020204" pitchFamily="34" charset="0"/>
              </a:rPr>
              <a:t>Afterward, examine the main features of each level, and note how the descriptors further define the summary statements and show the continuum of English language development across the proficiency levels. The top two descriptors illustrate the following across the levels:</a:t>
            </a:r>
          </a:p>
          <a:p>
            <a:pPr eaLnBrk="1" hangingPunct="1">
              <a:spcBef>
                <a:spcPct val="0"/>
              </a:spcBef>
              <a:spcAft>
                <a:spcPct val="20000"/>
              </a:spcAft>
              <a:tabLst>
                <a:tab pos="457200" algn="l"/>
                <a:tab pos="1085850" algn="l"/>
              </a:tabLst>
            </a:pPr>
            <a:r>
              <a:rPr lang="en-US" altLang="en-US" sz="1100" b="1" dirty="0">
                <a:latin typeface="Arial" panose="020B0604020202020204" pitchFamily="34" charset="0"/>
              </a:rPr>
              <a:t>1st descriptor:   </a:t>
            </a:r>
            <a:r>
              <a:rPr lang="en-US" altLang="en-US" sz="1100" dirty="0">
                <a:latin typeface="Arial" panose="020B0604020202020204" pitchFamily="34" charset="0"/>
              </a:rPr>
              <a:t>ability to use English to express ideas in writing and engage meaningfully in grade-appropriate writing assignments in content area instruction</a:t>
            </a:r>
          </a:p>
          <a:p>
            <a:pPr eaLnBrk="1" hangingPunct="1">
              <a:spcBef>
                <a:spcPct val="0"/>
              </a:spcBef>
              <a:spcAft>
                <a:spcPct val="50000"/>
              </a:spcAft>
              <a:tabLst>
                <a:tab pos="457200" algn="l"/>
                <a:tab pos="1085850" algn="l"/>
              </a:tabLst>
            </a:pPr>
            <a:r>
              <a:rPr lang="en-US" altLang="en-US" sz="1100" b="1" dirty="0">
                <a:latin typeface="Arial" panose="020B0604020202020204" pitchFamily="34" charset="0"/>
              </a:rPr>
              <a:t>2nd descriptor:  </a:t>
            </a:r>
            <a:r>
              <a:rPr lang="en-US" altLang="en-US" sz="1100" dirty="0">
                <a:latin typeface="Arial" panose="020B0604020202020204" pitchFamily="34" charset="0"/>
              </a:rPr>
              <a:t>ability to use English to develop or demonstrate elements of grade-appropriate writing in English (e.g., focus and coherence, conventions, organization, voice, and development of ideas)</a:t>
            </a:r>
          </a:p>
          <a:p>
            <a:pPr eaLnBrk="1" hangingPunct="1">
              <a:spcBef>
                <a:spcPct val="0"/>
              </a:spcBef>
              <a:spcAft>
                <a:spcPct val="50000"/>
              </a:spcAft>
              <a:tabLst>
                <a:tab pos="457200" algn="l"/>
                <a:tab pos="1085850" algn="l"/>
              </a:tabLst>
            </a:pPr>
            <a:r>
              <a:rPr lang="en-US" altLang="en-US" sz="1100" dirty="0">
                <a:latin typeface="Arial" panose="020B0604020202020204" pitchFamily="34" charset="0"/>
                <a:cs typeface="Arial" panose="020B0604020202020204" pitchFamily="34" charset="0"/>
              </a:rPr>
              <a:t>Teachers need to understand the grade-appropriate writing expectations for the grade levels they are rating. Writing expectations for grade 2 are very different from writing expectations for grade 6 or grade 12.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37</a:t>
            </a:fld>
            <a:endParaRPr lang="en-US" dirty="0"/>
          </a:p>
        </p:txBody>
      </p:sp>
    </p:spTree>
    <p:extLst>
      <p:ext uri="{BB962C8B-B14F-4D97-AF65-F5344CB8AC3E}">
        <p14:creationId xmlns:p14="http://schemas.microsoft.com/office/powerpoint/2010/main" val="648139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sz="1200" dirty="0"/>
          </a:p>
          <a:p>
            <a:pPr eaLnBrk="1" hangingPunct="1">
              <a:spcBef>
                <a:spcPct val="0"/>
              </a:spcBef>
            </a:pPr>
            <a:endParaRPr lang="en-US" altLang="en-US" sz="1200" dirty="0"/>
          </a:p>
          <a:p>
            <a:pPr eaLnBrk="1" hangingPunct="1">
              <a:spcBef>
                <a:spcPct val="0"/>
              </a:spcBef>
            </a:pPr>
            <a:endParaRPr lang="en-US" altLang="en-US" sz="1050" dirty="0"/>
          </a:p>
          <a:p>
            <a:pPr eaLnBrk="1" hangingPunct="1">
              <a:spcBef>
                <a:spcPct val="0"/>
              </a:spcBef>
            </a:pPr>
            <a:endParaRPr lang="en-US" altLang="en-US" dirty="0"/>
          </a:p>
          <a:p>
            <a:pPr eaLnBrk="1" hangingPunct="1">
              <a:spcBef>
                <a:spcPct val="0"/>
              </a:spcBef>
            </a:pPr>
            <a:endParaRPr lang="en-US" altLang="en-US" b="1"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38</a:t>
            </a:fld>
            <a:endParaRPr lang="en-US" dirty="0"/>
          </a:p>
        </p:txBody>
      </p:sp>
    </p:spTree>
    <p:extLst>
      <p:ext uri="{BB962C8B-B14F-4D97-AF65-F5344CB8AC3E}">
        <p14:creationId xmlns:p14="http://schemas.microsoft.com/office/powerpoint/2010/main" val="2688120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39</a:t>
            </a:fld>
            <a:endParaRPr lang="en-US" dirty="0"/>
          </a:p>
        </p:txBody>
      </p:sp>
    </p:spTree>
    <p:extLst>
      <p:ext uri="{BB962C8B-B14F-4D97-AF65-F5344CB8AC3E}">
        <p14:creationId xmlns:p14="http://schemas.microsoft.com/office/powerpoint/2010/main" val="1679493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241800"/>
            <a:ext cx="6013450" cy="4699000"/>
          </a:xfrm>
        </p:spPr>
        <p:txBody>
          <a:bodyPr/>
          <a:lstStyle/>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This slide summarizes key features of the PLDs in terms of how well ELs can understand and/or use English in social and academic settings at each of the four levels. These key features are emphasized in the PLD summary statements for each language domain. As an example, refer to the summary statements at the top of the PLDs for listening.</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Note the term </a:t>
            </a:r>
            <a:r>
              <a:rPr lang="en-US" altLang="en-US" sz="1100" b="1" dirty="0">
                <a:latin typeface="Arial" panose="020B0604020202020204" pitchFamily="34" charset="0"/>
                <a:cs typeface="Arial" panose="020B0604020202020204" pitchFamily="34" charset="0"/>
              </a:rPr>
              <a:t>second language acquisition support</a:t>
            </a:r>
            <a:r>
              <a:rPr lang="en-US" altLang="en-US" sz="1100" dirty="0">
                <a:latin typeface="Arial" panose="020B0604020202020204" pitchFamily="34" charset="0"/>
                <a:cs typeface="Arial" panose="020B0604020202020204" pitchFamily="34" charset="0"/>
              </a:rPr>
              <a:t>. This term refers to the language assistance ELs need as they learn English. It is different from the type of assistance that any student (whether an EL or not) might need when learning academic content. Second language acquisition support is specific to the unique language assistance that ELs need.</a:t>
            </a:r>
          </a:p>
          <a:p>
            <a:pPr eaLnBrk="1" hangingPunct="1">
              <a:lnSpc>
                <a:spcPct val="90000"/>
              </a:lnSpc>
              <a:spcBef>
                <a:spcPct val="0"/>
              </a:spcBef>
            </a:pPr>
            <a:endParaRPr lang="en-US" altLang="en-US" sz="1100" b="1"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 overall language abilities of each proficiency level are as follows:</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Beginning students</a:t>
            </a:r>
            <a:r>
              <a:rPr lang="en-US" altLang="en-US" sz="1100" dirty="0">
                <a:latin typeface="Arial" panose="020B0604020202020204" pitchFamily="34" charset="0"/>
                <a:cs typeface="Arial" panose="020B0604020202020204" pitchFamily="34" charset="0"/>
              </a:rPr>
              <a:t> have little or no ability to understand/use English. They may know a little English but not enough to function meaningfully in social and academic interactions.</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Intermediate students</a:t>
            </a:r>
            <a:r>
              <a:rPr lang="en-US" altLang="en-US" sz="1100" dirty="0">
                <a:latin typeface="Arial" panose="020B0604020202020204" pitchFamily="34" charset="0"/>
                <a:cs typeface="Arial" panose="020B0604020202020204" pitchFamily="34" charset="0"/>
              </a:rPr>
              <a:t> do have some ability to understand and use English. They can function in social and academic settings as long as tasks require them to understand and use simple language structures and high-frequency vocabulary within routine contexts. </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Advanced students </a:t>
            </a:r>
            <a:r>
              <a:rPr lang="en-US" altLang="en-US" sz="1100" dirty="0">
                <a:latin typeface="Arial" panose="020B0604020202020204" pitchFamily="34" charset="0"/>
                <a:cs typeface="Arial" panose="020B0604020202020204" pitchFamily="34" charset="0"/>
              </a:rPr>
              <a:t>are able to engage in grade-appropriate academic instruction in English, although ongoing second language acquisition support is needed to help them understand and use grade-appropriate language. These students function beyond the level of simple, routinely used English.</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spcAft>
                <a:spcPct val="65000"/>
              </a:spcAft>
            </a:pPr>
            <a:r>
              <a:rPr lang="en-US" altLang="en-US" sz="1100" b="1" dirty="0">
                <a:latin typeface="Arial" panose="020B0604020202020204" pitchFamily="34" charset="0"/>
                <a:cs typeface="Arial" panose="020B0604020202020204" pitchFamily="34" charset="0"/>
              </a:rPr>
              <a:t>Advanced high students </a:t>
            </a:r>
            <a:r>
              <a:rPr lang="en-US" altLang="en-US" sz="1100" dirty="0">
                <a:latin typeface="Arial" panose="020B0604020202020204" pitchFamily="34" charset="0"/>
                <a:cs typeface="Arial" panose="020B0604020202020204" pitchFamily="34" charset="0"/>
              </a:rPr>
              <a:t>have attained the command of English that enables them, with minimal second language acquisition support, to engage in regular, all-English academic instruction at their grade level. </a:t>
            </a:r>
          </a:p>
          <a:p>
            <a:pPr eaLnBrk="1" hangingPunct="1">
              <a:lnSpc>
                <a:spcPct val="90000"/>
              </a:lnSpc>
              <a:spcBef>
                <a:spcPct val="0"/>
              </a:spcBef>
              <a:spcAft>
                <a:spcPct val="65000"/>
              </a:spcAft>
            </a:pPr>
            <a:r>
              <a:rPr lang="en-US" altLang="en-US" sz="1100" b="1" dirty="0">
                <a:latin typeface="Arial" panose="020B0604020202020204" pitchFamily="34" charset="0"/>
                <a:cs typeface="Arial" panose="020B0604020202020204" pitchFamily="34" charset="0"/>
              </a:rPr>
              <a:t>Note that high academic achievement is not a prerequisite of the advanced high level of English language proficiency. Advanced high ELs exhibit a range of academic achievement just as their native English-speaking peers do.</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a:t>
            </a:fld>
            <a:endParaRPr lang="en-US" dirty="0"/>
          </a:p>
        </p:txBody>
      </p:sp>
    </p:spTree>
    <p:extLst>
      <p:ext uri="{BB962C8B-B14F-4D97-AF65-F5344CB8AC3E}">
        <p14:creationId xmlns:p14="http://schemas.microsoft.com/office/powerpoint/2010/main" val="2975688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u="sng">
                <a:solidFill>
                  <a:schemeClr val="tx1"/>
                </a:solidFill>
                <a:latin typeface="Arial" panose="020B0604020202020204" pitchFamily="34" charset="0"/>
              </a:defRPr>
            </a:lvl1pPr>
            <a:lvl2pPr marL="733425" indent="-282575" defTabSz="917575">
              <a:defRPr u="sng">
                <a:solidFill>
                  <a:schemeClr val="tx1"/>
                </a:solidFill>
                <a:latin typeface="Arial" panose="020B0604020202020204" pitchFamily="34" charset="0"/>
              </a:defRPr>
            </a:lvl2pPr>
            <a:lvl3pPr marL="1130300" indent="-225425" defTabSz="917575">
              <a:defRPr u="sng">
                <a:solidFill>
                  <a:schemeClr val="tx1"/>
                </a:solidFill>
                <a:latin typeface="Arial" panose="020B0604020202020204" pitchFamily="34" charset="0"/>
              </a:defRPr>
            </a:lvl3pPr>
            <a:lvl4pPr marL="1582738" indent="-225425" defTabSz="917575">
              <a:defRPr u="sng">
                <a:solidFill>
                  <a:schemeClr val="tx1"/>
                </a:solidFill>
                <a:latin typeface="Arial" panose="020B0604020202020204" pitchFamily="34" charset="0"/>
              </a:defRPr>
            </a:lvl4pPr>
            <a:lvl5pPr marL="2033588" indent="-225425" defTabSz="917575">
              <a:defRPr u="sng">
                <a:solidFill>
                  <a:schemeClr val="tx1"/>
                </a:solidFill>
                <a:latin typeface="Arial" panose="020B0604020202020204" pitchFamily="34" charset="0"/>
              </a:defRPr>
            </a:lvl5pPr>
            <a:lvl6pPr marL="2490788" indent="-225425" defTabSz="917575" eaLnBrk="0" fontAlgn="base" hangingPunct="0">
              <a:spcBef>
                <a:spcPct val="0"/>
              </a:spcBef>
              <a:spcAft>
                <a:spcPct val="0"/>
              </a:spcAft>
              <a:defRPr u="sng">
                <a:solidFill>
                  <a:schemeClr val="tx1"/>
                </a:solidFill>
                <a:latin typeface="Arial" panose="020B0604020202020204" pitchFamily="34" charset="0"/>
              </a:defRPr>
            </a:lvl6pPr>
            <a:lvl7pPr marL="2947988" indent="-225425" defTabSz="917575" eaLnBrk="0" fontAlgn="base" hangingPunct="0">
              <a:spcBef>
                <a:spcPct val="0"/>
              </a:spcBef>
              <a:spcAft>
                <a:spcPct val="0"/>
              </a:spcAft>
              <a:defRPr u="sng">
                <a:solidFill>
                  <a:schemeClr val="tx1"/>
                </a:solidFill>
                <a:latin typeface="Arial" panose="020B0604020202020204" pitchFamily="34" charset="0"/>
              </a:defRPr>
            </a:lvl7pPr>
            <a:lvl8pPr marL="3405188" indent="-225425" defTabSz="917575" eaLnBrk="0" fontAlgn="base" hangingPunct="0">
              <a:spcBef>
                <a:spcPct val="0"/>
              </a:spcBef>
              <a:spcAft>
                <a:spcPct val="0"/>
              </a:spcAft>
              <a:defRPr u="sng">
                <a:solidFill>
                  <a:schemeClr val="tx1"/>
                </a:solidFill>
                <a:latin typeface="Arial" panose="020B0604020202020204" pitchFamily="34" charset="0"/>
              </a:defRPr>
            </a:lvl8pPr>
            <a:lvl9pPr marL="3862388" indent="-225425" defTabSz="917575" eaLnBrk="0" fontAlgn="base" hangingPunct="0">
              <a:spcBef>
                <a:spcPct val="0"/>
              </a:spcBef>
              <a:spcAft>
                <a:spcPct val="0"/>
              </a:spcAft>
              <a:defRPr u="sng">
                <a:solidFill>
                  <a:schemeClr val="tx1"/>
                </a:solidFill>
                <a:latin typeface="Arial" panose="020B0604020202020204" pitchFamily="34" charset="0"/>
              </a:defRPr>
            </a:lvl9pPr>
          </a:lstStyle>
          <a:p>
            <a:fld id="{7D0B7ACD-0606-45EA-BAAE-BD5D74BE25C2}" type="slidenum">
              <a:rPr lang="en-US" altLang="en-US" u="none" smtClean="0"/>
              <a:pPr/>
              <a:t>40</a:t>
            </a:fld>
            <a:endParaRPr lang="en-US" altLang="en-US" u="none" dirty="0"/>
          </a:p>
        </p:txBody>
      </p:sp>
    </p:spTree>
    <p:extLst>
      <p:ext uri="{BB962C8B-B14F-4D97-AF65-F5344CB8AC3E}">
        <p14:creationId xmlns:p14="http://schemas.microsoft.com/office/powerpoint/2010/main" val="2141841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pPr>
            <a:r>
              <a:rPr lang="en-US" altLang="en-US" sz="1100" dirty="0">
                <a:latin typeface="Arial" panose="020B0604020202020204" pitchFamily="34" charset="0"/>
              </a:rPr>
              <a:t>Teachers more familiar with language arts writing standards than English language proficiency writing standards should review this slide and its notes carefully.</a:t>
            </a:r>
          </a:p>
          <a:p>
            <a:pPr marL="342900" lvl="1" indent="-228600" eaLnBrk="1" hangingPunct="1">
              <a:spcBef>
                <a:spcPct val="0"/>
              </a:spcBef>
              <a:buFont typeface="Wingdings" panose="05000000000000000000" pitchFamily="2" charset="2"/>
              <a:buNone/>
            </a:pPr>
            <a:endParaRPr lang="en-US" altLang="en-US" sz="1100" dirty="0">
              <a:latin typeface="Arial" panose="020B0604020202020204" pitchFamily="34" charset="0"/>
            </a:endParaRPr>
          </a:p>
          <a:p>
            <a:pPr marL="342900" lvl="1" indent="-228600" eaLnBrk="1" hangingPunct="1">
              <a:spcBef>
                <a:spcPct val="0"/>
              </a:spcBef>
              <a:buFont typeface="Wingdings" panose="05000000000000000000" pitchFamily="2" charset="2"/>
              <a:buChar char="§"/>
            </a:pPr>
            <a:r>
              <a:rPr lang="en-US" altLang="en-US" sz="1100" dirty="0">
                <a:latin typeface="Arial" panose="020B0604020202020204" pitchFamily="34" charset="0"/>
              </a:rPr>
              <a:t>TELPAS does </a:t>
            </a:r>
            <a:r>
              <a:rPr lang="en-US" altLang="en-US" sz="1100" b="1" dirty="0">
                <a:latin typeface="Arial" panose="020B0604020202020204" pitchFamily="34" charset="0"/>
              </a:rPr>
              <a:t>not</a:t>
            </a:r>
            <a:r>
              <a:rPr lang="en-US" altLang="en-US" sz="1100" dirty="0">
                <a:latin typeface="Arial" panose="020B0604020202020204" pitchFamily="34" charset="0"/>
              </a:rPr>
              <a:t> measure whether students have attained a particular level of academic writing achievement. STAAR measures this.</a:t>
            </a:r>
          </a:p>
          <a:p>
            <a:pPr marL="342900" lvl="1" indent="-228600" eaLnBrk="1" hangingPunct="1">
              <a:spcBef>
                <a:spcPct val="0"/>
              </a:spcBef>
              <a:buFont typeface="Wingdings" panose="05000000000000000000" pitchFamily="2" charset="2"/>
              <a:buChar char="§"/>
            </a:pPr>
            <a:endParaRPr lang="en-US" altLang="en-US" sz="1100" dirty="0">
              <a:latin typeface="Arial" panose="020B0604020202020204" pitchFamily="34" charset="0"/>
            </a:endParaRPr>
          </a:p>
          <a:p>
            <a:pPr marL="342900" lvl="1" indent="-228600" eaLnBrk="1" hangingPunct="1">
              <a:spcBef>
                <a:spcPct val="0"/>
              </a:spcBef>
              <a:buFont typeface="Wingdings" panose="05000000000000000000" pitchFamily="2" charset="2"/>
              <a:buChar char="§"/>
            </a:pPr>
            <a:r>
              <a:rPr lang="en-US" altLang="en-US" sz="1100" dirty="0">
                <a:latin typeface="Arial" panose="020B0604020202020204" pitchFamily="34" charset="0"/>
              </a:rPr>
              <a:t>Do not attempt to equate the advanced high level of English language proficiency with a particular STAAR written composition score or with passing the STAAR writing/ELA test. Neither the STAAR writing rubric nor a list of TEKS writing skills should be used in the TELPAS holistic rating process. To avoid an inappropriate focus on writing achievement, only the TELPAS writing rubrics are permitted to be used.</a:t>
            </a:r>
          </a:p>
          <a:p>
            <a:pPr marL="342900" lvl="1" indent="-228600" eaLnBrk="1" hangingPunct="1">
              <a:spcBef>
                <a:spcPct val="0"/>
              </a:spcBef>
              <a:buFont typeface="Wingdings" panose="05000000000000000000" pitchFamily="2" charset="2"/>
              <a:buNone/>
            </a:pPr>
            <a:endParaRPr lang="en-US" altLang="en-US" sz="1100" dirty="0">
              <a:latin typeface="Arial" panose="020B0604020202020204" pitchFamily="34" charset="0"/>
            </a:endParaRPr>
          </a:p>
          <a:p>
            <a:pPr marL="342900" lvl="1" indent="-228600" eaLnBrk="1" hangingPunct="1">
              <a:spcBef>
                <a:spcPct val="0"/>
              </a:spcBef>
              <a:buFont typeface="Wingdings" panose="05000000000000000000" pitchFamily="2" charset="2"/>
              <a:buChar char="§"/>
            </a:pPr>
            <a:r>
              <a:rPr lang="en-US" altLang="en-US" sz="1100" dirty="0">
                <a:latin typeface="Arial" panose="020B0604020202020204" pitchFamily="34" charset="0"/>
              </a:rPr>
              <a:t>In cases where an </a:t>
            </a:r>
            <a:r>
              <a:rPr lang="en-US" altLang="en-US" sz="1100" i="1" dirty="0">
                <a:latin typeface="Arial" panose="020B0604020202020204" pitchFamily="34" charset="0"/>
              </a:rPr>
              <a:t>advanced high</a:t>
            </a:r>
            <a:r>
              <a:rPr lang="en-US" altLang="en-US" sz="1100" dirty="0">
                <a:latin typeface="Arial" panose="020B0604020202020204" pitchFamily="34" charset="0"/>
              </a:rPr>
              <a:t> EL is </a:t>
            </a:r>
            <a:r>
              <a:rPr lang="en-US" altLang="en-US" sz="1100" b="1" dirty="0">
                <a:latin typeface="Arial" panose="020B0604020202020204" pitchFamily="34" charset="0"/>
              </a:rPr>
              <a:t>not</a:t>
            </a:r>
            <a:r>
              <a:rPr lang="en-US" altLang="en-US" sz="1100" dirty="0">
                <a:latin typeface="Arial" panose="020B0604020202020204" pitchFamily="34" charset="0"/>
              </a:rPr>
              <a:t> successful on a language arts writing assessment, teachers and parents know that it is </a:t>
            </a:r>
            <a:r>
              <a:rPr lang="en-US" altLang="en-US" sz="1100" b="1" dirty="0">
                <a:latin typeface="Arial" panose="020B0604020202020204" pitchFamily="34" charset="0"/>
              </a:rPr>
              <a:t>not</a:t>
            </a:r>
            <a:r>
              <a:rPr lang="en-US" altLang="en-US" sz="1100" dirty="0">
                <a:latin typeface="Arial" panose="020B0604020202020204" pitchFamily="34" charset="0"/>
              </a:rPr>
              <a:t> for reasons associated with an insufficient ability to express ideas or written information in English. Advanced high ELs who do not pass language arts writing tests typically lack the same writing skills as native speakers of English who don’t pass – that is, they may have weak English conventions; their writing may not be organized; they may not develop and link their ideas in a clear way, etc. Advanced high ELs who are weak in these areas do not need carefully targeted support in second language acquisition; they need the same type of carefully targeted writing instruction as struggling native English speakers.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41</a:t>
            </a:fld>
            <a:endParaRPr lang="en-US" dirty="0"/>
          </a:p>
        </p:txBody>
      </p:sp>
    </p:spTree>
    <p:extLst>
      <p:ext uri="{BB962C8B-B14F-4D97-AF65-F5344CB8AC3E}">
        <p14:creationId xmlns:p14="http://schemas.microsoft.com/office/powerpoint/2010/main" val="2822134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42</a:t>
            </a:fld>
            <a:endParaRPr lang="en-US" dirty="0"/>
          </a:p>
        </p:txBody>
      </p:sp>
    </p:spTree>
    <p:extLst>
      <p:ext uri="{BB962C8B-B14F-4D97-AF65-F5344CB8AC3E}">
        <p14:creationId xmlns:p14="http://schemas.microsoft.com/office/powerpoint/2010/main" val="41978891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43</a:t>
            </a:fld>
            <a:endParaRPr lang="en-US" dirty="0"/>
          </a:p>
        </p:txBody>
      </p:sp>
    </p:spTree>
    <p:extLst>
      <p:ext uri="{BB962C8B-B14F-4D97-AF65-F5344CB8AC3E}">
        <p14:creationId xmlns:p14="http://schemas.microsoft.com/office/powerpoint/2010/main" val="2481103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5000" y="4229100"/>
            <a:ext cx="5962650" cy="3600450"/>
          </a:xfrm>
        </p:spPr>
        <p:txBody>
          <a:bodyPr/>
          <a:lstStyle/>
          <a:p>
            <a:pPr eaLnBrk="1" hangingPunct="1">
              <a:spcBef>
                <a:spcPct val="0"/>
              </a:spcBef>
              <a:tabLst>
                <a:tab pos="434975" algn="l"/>
                <a:tab pos="1089025" algn="l"/>
              </a:tabLst>
            </a:pPr>
            <a:r>
              <a:rPr lang="en-US" altLang="en-US" sz="1100" dirty="0">
                <a:latin typeface="Arial" panose="020B0604020202020204" pitchFamily="34" charset="0"/>
                <a:cs typeface="Arial" panose="020B0604020202020204" pitchFamily="34" charset="0"/>
              </a:rPr>
              <a:t>The PLDs for each language domain present a set of major attributes associated with each level. The descriptors do not constitute an exhaustive list but are sufficient for identifying students’ stages of English language proficiency. Together, the summary statement and bulleted descriptors for each proficiency level form a student profile. </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10000"/>
              </a:spcAft>
              <a:tabLst>
                <a:tab pos="434975" algn="l"/>
                <a:tab pos="1089025" algn="l"/>
              </a:tabLst>
            </a:pPr>
            <a:r>
              <a:rPr lang="en-US" altLang="en-US" sz="1100" dirty="0">
                <a:latin typeface="Arial" panose="020B0604020202020204" pitchFamily="34" charset="0"/>
                <a:cs typeface="Arial" panose="020B0604020202020204" pitchFamily="34" charset="0"/>
              </a:rPr>
              <a:t>Review the full-size listening PLDs and note the overall English communication abilities described in the summary statement for each level.</a:t>
            </a:r>
          </a:p>
          <a:p>
            <a:pPr eaLnBrk="1" hangingPunct="1">
              <a:spcBef>
                <a:spcPct val="0"/>
              </a:spcBef>
              <a:spcAft>
                <a:spcPct val="10000"/>
              </a:spcAft>
              <a:tabLst>
                <a:tab pos="434975" algn="l"/>
                <a:tab pos="1089025" algn="l"/>
              </a:tabLst>
            </a:pPr>
            <a:r>
              <a:rPr lang="en-US" altLang="en-US" sz="1100" b="1" dirty="0">
                <a:latin typeface="Arial" panose="020B0604020202020204" pitchFamily="34" charset="0"/>
                <a:cs typeface="Arial" panose="020B0604020202020204" pitchFamily="34" charset="0"/>
              </a:rPr>
              <a:t>B	</a:t>
            </a:r>
            <a:r>
              <a:rPr lang="en-US" altLang="en-US" sz="1100" dirty="0">
                <a:latin typeface="Arial" panose="020B0604020202020204" pitchFamily="34" charset="0"/>
                <a:cs typeface="Arial" panose="020B0604020202020204" pitchFamily="34" charset="0"/>
              </a:rPr>
              <a:t>little or no English</a:t>
            </a:r>
          </a:p>
          <a:p>
            <a:pPr eaLnBrk="1" hangingPunct="1">
              <a:spcBef>
                <a:spcPct val="0"/>
              </a:spcBef>
              <a:spcAft>
                <a:spcPct val="10000"/>
              </a:spcAft>
              <a:tabLst>
                <a:tab pos="434975" algn="l"/>
                <a:tab pos="1089025" algn="l"/>
              </a:tabLst>
            </a:pPr>
            <a:r>
              <a:rPr lang="en-US" altLang="en-US" sz="1100" b="1" dirty="0">
                <a:latin typeface="Arial" panose="020B0604020202020204" pitchFamily="34" charset="0"/>
                <a:cs typeface="Arial" panose="020B0604020202020204" pitchFamily="34" charset="0"/>
              </a:rPr>
              <a:t>I    	</a:t>
            </a:r>
            <a:r>
              <a:rPr lang="en-US" altLang="en-US" sz="1100" dirty="0">
                <a:latin typeface="Arial" panose="020B0604020202020204" pitchFamily="34" charset="0"/>
                <a:cs typeface="Arial" panose="020B0604020202020204" pitchFamily="34" charset="0"/>
              </a:rPr>
              <a:t>simple, high-frequency, routine </a:t>
            </a:r>
          </a:p>
          <a:p>
            <a:pPr eaLnBrk="1" hangingPunct="1">
              <a:spcBef>
                <a:spcPct val="0"/>
              </a:spcBef>
              <a:spcAft>
                <a:spcPct val="10000"/>
              </a:spcAft>
              <a:tabLst>
                <a:tab pos="434975" algn="l"/>
                <a:tab pos="1089025" algn="l"/>
              </a:tabLst>
            </a:pPr>
            <a:r>
              <a:rPr lang="en-US" altLang="en-US" sz="1100" b="1" dirty="0">
                <a:latin typeface="Arial" panose="020B0604020202020204" pitchFamily="34" charset="0"/>
                <a:cs typeface="Arial" panose="020B0604020202020204" pitchFamily="34" charset="0"/>
              </a:rPr>
              <a:t>A     	</a:t>
            </a:r>
            <a:r>
              <a:rPr lang="en-US" altLang="en-US" sz="1100" dirty="0">
                <a:latin typeface="Arial" panose="020B0604020202020204" pitchFamily="34" charset="0"/>
                <a:cs typeface="Arial" panose="020B0604020202020204" pitchFamily="34" charset="0"/>
              </a:rPr>
              <a:t>grade-appropriate with second language acquisition support          </a:t>
            </a: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AH   	</a:t>
            </a:r>
            <a:r>
              <a:rPr lang="en-US" altLang="en-US" sz="1100" dirty="0">
                <a:latin typeface="Arial" panose="020B0604020202020204" pitchFamily="34" charset="0"/>
                <a:cs typeface="Arial" panose="020B0604020202020204" pitchFamily="34" charset="0"/>
              </a:rPr>
              <a:t>grade-appropriate with minimal second language acquisition support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dirty="0">
                <a:latin typeface="Arial" panose="020B0604020202020204" pitchFamily="34" charset="0"/>
                <a:cs typeface="Arial" panose="020B0604020202020204" pitchFamily="34" charset="0"/>
              </a:rPr>
              <a:t>Examine the main features of each level. Note how the descriptors</a:t>
            </a:r>
            <a:r>
              <a:rPr lang="en-US" altLang="en-US" sz="1100" dirty="0">
                <a:solidFill>
                  <a:srgbClr val="FF3300"/>
                </a:solidFill>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further define the summary statements and show the continuum of English language development </a:t>
            </a:r>
            <a:r>
              <a:rPr lang="en-US" altLang="en-US" sz="1100" b="1" dirty="0">
                <a:latin typeface="Arial" panose="020B0604020202020204" pitchFamily="34" charset="0"/>
                <a:cs typeface="Arial" panose="020B0604020202020204" pitchFamily="34" charset="0"/>
              </a:rPr>
              <a:t>across the proficiency levels</a:t>
            </a:r>
            <a:r>
              <a:rPr lang="en-US" altLang="en-US" sz="1100" dirty="0">
                <a:latin typeface="Arial" panose="020B0604020202020204" pitchFamily="34" charset="0"/>
                <a:cs typeface="Arial" panose="020B0604020202020204" pitchFamily="34" charset="0"/>
              </a:rPr>
              <a: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10000"/>
              </a:spcBef>
              <a:tabLst>
                <a:tab pos="434975" algn="l"/>
                <a:tab pos="1089025" algn="l"/>
              </a:tabLst>
            </a:pPr>
            <a:r>
              <a:rPr lang="en-US" altLang="en-US" sz="1100" b="1" dirty="0">
                <a:latin typeface="Arial" panose="020B0604020202020204" pitchFamily="34" charset="0"/>
                <a:cs typeface="Arial" panose="020B0604020202020204" pitchFamily="34" charset="0"/>
              </a:rPr>
              <a:t>1st descriptor:</a:t>
            </a:r>
            <a:r>
              <a:rPr lang="en-US" altLang="en-US" sz="1100" dirty="0">
                <a:latin typeface="Arial" panose="020B0604020202020204" pitchFamily="34" charset="0"/>
                <a:cs typeface="Arial" panose="020B0604020202020204" pitchFamily="34" charset="0"/>
              </a:rPr>
              <a:t> 	type of spoken English understood and extent to which understanding is dependent on supports and linguistic adaptations </a:t>
            </a:r>
          </a:p>
          <a:p>
            <a:pPr eaLnBrk="1" hangingPunct="1">
              <a:spcBef>
                <a:spcPct val="10000"/>
              </a:spcBef>
              <a:tabLst>
                <a:tab pos="434975" algn="l"/>
                <a:tab pos="1089025" algn="l"/>
              </a:tabLst>
            </a:pPr>
            <a:r>
              <a:rPr lang="en-US" altLang="en-US" sz="1100" b="1" dirty="0">
                <a:latin typeface="Arial" panose="020B0604020202020204" pitchFamily="34" charset="0"/>
                <a:cs typeface="Arial" panose="020B0604020202020204" pitchFamily="34" charset="0"/>
              </a:rPr>
              <a:t>2nd descriptor:</a:t>
            </a:r>
            <a:r>
              <a:rPr lang="en-US" altLang="en-US" sz="1100" dirty="0">
                <a:latin typeface="Arial" panose="020B0604020202020204" pitchFamily="34" charset="0"/>
                <a:cs typeface="Arial" panose="020B0604020202020204" pitchFamily="34" charset="0"/>
              </a:rPr>
              <a:t> 	degree of comprehension demonstrated when interactions are not modified to include supports and linguistic adaptations</a:t>
            </a: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3rd descriptor:</a:t>
            </a:r>
            <a:r>
              <a:rPr lang="en-US" altLang="en-US" sz="1100" dirty="0">
                <a:latin typeface="Arial" panose="020B0604020202020204" pitchFamily="34" charset="0"/>
                <a:cs typeface="Arial" panose="020B0604020202020204" pitchFamily="34" charset="0"/>
              </a:rPr>
              <a:t> 	degree of need to seek clarification to understand or confirm meaning of spoken English</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dirty="0">
                <a:latin typeface="Arial" panose="020B0604020202020204" pitchFamily="34" charset="0"/>
                <a:cs typeface="Arial" panose="020B0604020202020204" pitchFamily="34" charset="0"/>
              </a:rPr>
              <a:t>In the context of second language acquisition, the term “</a:t>
            </a:r>
            <a:r>
              <a:rPr lang="en-US" altLang="en-US" sz="1100" b="1" dirty="0">
                <a:latin typeface="Arial" panose="020B0604020202020204" pitchFamily="34" charset="0"/>
                <a:cs typeface="Arial" panose="020B0604020202020204" pitchFamily="34" charset="0"/>
              </a:rPr>
              <a:t>high-frequency words</a:t>
            </a:r>
            <a:r>
              <a:rPr lang="en-US" altLang="en-US" sz="1100" dirty="0">
                <a:latin typeface="Arial" panose="020B0604020202020204" pitchFamily="34" charset="0"/>
                <a:cs typeface="Arial" panose="020B0604020202020204" pitchFamily="34" charset="0"/>
              </a:rPr>
              <a:t>” refers to commonly encountered words that a student who knows very little English can be made to understand through context, gestures, and pictures. Initially, the kinds of high-frequency words and phrases typically acquired may include, for example, greetings, numbers, objects in the classroom and around school, names of classmates, etc. </a:t>
            </a:r>
            <a:endParaRPr lang="en-US" altLang="en-US" sz="1100" b="1" u="sng"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endParaRPr lang="en-US" altLang="en-US" sz="1100" b="1" u="sng"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When rating a student, read each proficiency level as a whole (i.e., the whole vertical column as opposed to isolated descriptors) and determine the level that best describes the student’s current, overall level of English language acquisition. </a:t>
            </a:r>
            <a:endParaRPr lang="en-US" altLang="en-US" sz="1100" dirty="0">
              <a:latin typeface="Arial" panose="020B0604020202020204" pitchFamily="34" charset="0"/>
              <a:cs typeface="Arial" panose="020B0604020202020204" pitchFamily="34" charset="0"/>
            </a:endParaRPr>
          </a:p>
          <a:p>
            <a:pPr eaLnBrk="1" hangingPunct="1">
              <a:tabLst>
                <a:tab pos="434975" algn="l"/>
                <a:tab pos="1089025" algn="l"/>
              </a:tabLst>
            </a:pP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5</a:t>
            </a:fld>
            <a:endParaRPr lang="en-US" dirty="0"/>
          </a:p>
        </p:txBody>
      </p:sp>
    </p:spTree>
    <p:extLst>
      <p:ext uri="{BB962C8B-B14F-4D97-AF65-F5344CB8AC3E}">
        <p14:creationId xmlns:p14="http://schemas.microsoft.com/office/powerpoint/2010/main" val="268228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list of activities is not exhaustive. Teachers may identify other appropriate activities suited to the grade level(s) taught.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Think about what behaviors help indicate an EL’s level of English language listening proficiency and how to tell whether an EL is struggling to understand the English used in oral presentations, directions, text read aloud, etc. </a:t>
            </a:r>
          </a:p>
          <a:p>
            <a:pPr eaLnBrk="1" hangingPunct="1">
              <a:spcBef>
                <a:spcPct val="0"/>
              </a:spcBef>
            </a:pPr>
            <a:endParaRPr lang="en-US" altLang="en-US" sz="1100" b="1" dirty="0">
              <a:solidFill>
                <a:srgbClr val="3333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For grades 2-12, teachers use the listening PLDs for instructional purposes, but not for TELPAS. The domain of listening is assessed online.</a:t>
            </a:r>
            <a:endParaRPr lang="en-US" altLang="en-US" sz="1100" b="1" dirty="0">
              <a:solidFill>
                <a:srgbClr val="3333FF"/>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6</a:t>
            </a:fld>
            <a:endParaRPr lang="en-US" dirty="0"/>
          </a:p>
        </p:txBody>
      </p:sp>
    </p:spTree>
    <p:extLst>
      <p:ext uri="{BB962C8B-B14F-4D97-AF65-F5344CB8AC3E}">
        <p14:creationId xmlns:p14="http://schemas.microsoft.com/office/powerpoint/2010/main" val="3594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6900" y="4305300"/>
            <a:ext cx="5664200" cy="4686300"/>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sample shows classroom speech that is not academic in nature. </a:t>
            </a:r>
            <a:r>
              <a:rPr lang="en-US" altLang="en-US" sz="1100" b="1" dirty="0">
                <a:latin typeface="Arial" panose="020B0604020202020204" pitchFamily="34" charset="0"/>
                <a:cs typeface="Arial" panose="020B0604020202020204" pitchFamily="34" charset="0"/>
              </a:rPr>
              <a:t>In each listening sample presented in the upcoming slides, it should be assumed that the teacher is talking informally to a class </a:t>
            </a:r>
            <a:r>
              <a:rPr lang="en-US" altLang="en-US" sz="1100" b="1" u="sng" dirty="0">
                <a:latin typeface="Arial" panose="020B0604020202020204" pitchFamily="34" charset="0"/>
                <a:cs typeface="Arial" panose="020B0604020202020204" pitchFamily="34" charset="0"/>
              </a:rPr>
              <a:t>without</a:t>
            </a:r>
            <a:r>
              <a:rPr lang="en-US" altLang="en-US" sz="1100" b="1" dirty="0">
                <a:latin typeface="Arial" panose="020B0604020202020204" pitchFamily="34" charset="0"/>
                <a:cs typeface="Arial" panose="020B0604020202020204" pitchFamily="34" charset="0"/>
              </a:rPr>
              <a:t> making linguistic accommodations designed for ELs.  </a:t>
            </a:r>
          </a:p>
          <a:p>
            <a:pPr eaLnBrk="1" hangingPunct="1">
              <a:spcBef>
                <a:spcPct val="0"/>
              </a:spcBef>
            </a:pPr>
            <a:endParaRPr lang="en-US" altLang="en-US" sz="1100" b="1"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In spontaneous informal speech, ELs who have learned a little English may hear some individual high-frequency words that they will be able to distinguish in highly routine classroom situations (today, buses, school, go, etc.); however, they cannot understand enough English to make sense of spoken messages delivered at a normal speed and without linguistic accommodations.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beginning</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Beginning listeners:</a:t>
            </a:r>
          </a:p>
          <a:p>
            <a:pPr marL="225425"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struggle to identify and distinguish individual words and phrases during social and instructional interactions that have not been intentionally modified for ELs</a:t>
            </a:r>
          </a:p>
          <a:p>
            <a:pPr marL="225425" lvl="1" indent="-112713"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These listening samples reinforce the importance of making appropriate linguistic accommodations according to the EL’s proficiency level.</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Beginners can be expected to struggle to understand what they hear even when extensive linguistic accommodations (adaptations and supports) are provided. Beginners benefit most from having a teacher or peer translate what is said into their native language.</a:t>
            </a:r>
          </a:p>
          <a:p>
            <a:pPr eaLnBrk="1" hangingPunct="1"/>
            <a:endParaRPr lang="en-US" altLang="en-US" sz="1100" dirty="0">
              <a:latin typeface="Arial" panose="020B0604020202020204" pitchFamily="34" charset="0"/>
              <a:cs typeface="Arial" panose="020B0604020202020204" pitchFamily="34" charset="0"/>
            </a:endParaRPr>
          </a:p>
          <a:p>
            <a:pPr eaLnBrk="1" hangingPunct="1"/>
            <a:r>
              <a:rPr lang="en-US" altLang="en-US" sz="11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7</a:t>
            </a:fld>
            <a:endParaRPr lang="en-US" dirty="0"/>
          </a:p>
        </p:txBody>
      </p:sp>
    </p:spTree>
    <p:extLst>
      <p:ext uri="{BB962C8B-B14F-4D97-AF65-F5344CB8AC3E}">
        <p14:creationId xmlns:p14="http://schemas.microsoft.com/office/powerpoint/2010/main" val="2517150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While this beginning student understands some very high-frequency words and phrases in English, the student is not able to make sense of the message the teacher is conveying to the class.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8</a:t>
            </a:fld>
            <a:endParaRPr lang="en-US" dirty="0"/>
          </a:p>
        </p:txBody>
      </p:sp>
    </p:spTree>
    <p:extLst>
      <p:ext uri="{BB962C8B-B14F-4D97-AF65-F5344CB8AC3E}">
        <p14:creationId xmlns:p14="http://schemas.microsoft.com/office/powerpoint/2010/main" val="152905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An intermediate listener is able to understand much more of the message than a student at the beginning level. Typically, students at this level are able to understand enough key words and phrases to capture the general meaning or general idea (gist) of the message.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intermediate</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Intermediate listeners:</a:t>
            </a:r>
          </a:p>
          <a:p>
            <a:pPr marL="225425"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often identify and distinguish key words and phrases necessary to understand the general meaning (gist) during social and basic instructional interactions that have not been intentionally modified for ELs</a:t>
            </a: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9</a:t>
            </a:fld>
            <a:endParaRPr lang="en-US" dirty="0"/>
          </a:p>
        </p:txBody>
      </p:sp>
    </p:spTree>
    <p:extLst>
      <p:ext uri="{BB962C8B-B14F-4D97-AF65-F5344CB8AC3E}">
        <p14:creationId xmlns:p14="http://schemas.microsoft.com/office/powerpoint/2010/main" val="445188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AD117F7C-5B22-45E1-89D6-BA0877C65FFA}" type="datetime1">
              <a:rPr lang="en-US" smtClean="0"/>
              <a:t>9/21/2021</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06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116217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95574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9/21/2021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TEA</a:t>
            </a:r>
          </a:p>
        </p:txBody>
      </p:sp>
      <p:sp>
        <p:nvSpPr>
          <p:cNvPr id="9" name="Rectangle 6"/>
          <p:cNvSpPr>
            <a:spLocks noGrp="1" noChangeArrowheads="1"/>
          </p:cNvSpPr>
          <p:nvPr>
            <p:ph type="sldNum" sz="quarter" idx="12"/>
          </p:nvPr>
        </p:nvSpPr>
        <p:spPr>
          <a:ln/>
        </p:spPr>
        <p:txBody>
          <a:bodyPr/>
          <a:lstStyle>
            <a:lvl1pPr>
              <a:defRPr/>
            </a:lvl1pPr>
          </a:lstStyle>
          <a:p>
            <a:pPr>
              <a:defRPr/>
            </a:pPr>
            <a:fld id="{E16AE03A-8967-415C-A2CA-EEE8C9886E23}" type="slidenum">
              <a:rPr lang="en-US"/>
              <a:pPr>
                <a:defRPr/>
              </a:pPr>
              <a:t>‹#›</a:t>
            </a:fld>
            <a:endParaRPr lang="en-US" dirty="0"/>
          </a:p>
        </p:txBody>
      </p:sp>
    </p:spTree>
    <p:extLst>
      <p:ext uri="{BB962C8B-B14F-4D97-AF65-F5344CB8AC3E}">
        <p14:creationId xmlns:p14="http://schemas.microsoft.com/office/powerpoint/2010/main" val="3060805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49701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BC822A72-285C-47E5-A79E-9E76249E9039}" type="datetime1">
              <a:rPr lang="en-US" smtClean="0"/>
              <a:t>9/21/2021</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9/21/2021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09723CA7-9B07-4E6A-AEF4-8527E48EDBAA}" type="datetime1">
              <a:rPr lang="en-US" smtClean="0"/>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7DA23D91-21B5-4A2D-9212-BFEF02C518D7}" type="datetime1">
              <a:rPr lang="en-US" smtClean="0"/>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54315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EDE81334-F5C3-4AEE-86C8-E08A442D2840}" type="datetime1">
              <a:rPr lang="en-US" smtClean="0"/>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6999CA86-F71F-4D16-B294-306C9D630748}" type="datetime1">
              <a:rPr lang="en-US" smtClean="0"/>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77012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C808425D-3DB4-42BB-8C73-FD25D4185F3E}" type="datetime1">
              <a:rPr lang="en-US" smtClean="0"/>
              <a:t>9/21/2021</a:t>
            </a:fld>
            <a:endParaRPr lang="en-US" dirty="0"/>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420116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773094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4.png"/><Relationship Id="rId2" Type="http://schemas.openxmlformats.org/officeDocument/2006/relationships/slideLayout" Target="../slideLayouts/slideLayout11.xml"/><Relationship Id="rId16"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1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27DE0E1F-2ADF-4DD9-932A-E1DDB2302C91}" type="datetime1">
              <a:rPr lang="en-US" smtClean="0"/>
              <a:t>9/21/2021</a:t>
            </a:fld>
            <a:endParaRPr lang="en-US" dirty="0"/>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E826851A-3682-4835-BA62-7DE78985AA14}" type="datetime1">
              <a:rPr lang="en-US" smtClean="0"/>
              <a:t>9/21/2021</a:t>
            </a:fld>
            <a:endParaRPr lang="en-US" dirty="0"/>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 id="214748377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9/21/2021</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 id="2147483772"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9/21/2021</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https://teastudentassessments.zendesk.com/agent/dashboard" TargetMode="External"/><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5811"/>
            <a:ext cx="12079705" cy="2427411"/>
          </a:xfrm>
        </p:spPr>
        <p:txBody>
          <a:bodyPr>
            <a:normAutofit fontScale="90000"/>
          </a:bodyPr>
          <a:lstStyle/>
          <a:p>
            <a:br>
              <a:rPr lang="en-US" altLang="en-US" sz="4500" i="1" dirty="0">
                <a:latin typeface="Open Sans"/>
              </a:rPr>
            </a:br>
            <a:r>
              <a:rPr lang="en-US" altLang="en-US" sz="4000" dirty="0">
                <a:latin typeface="Open Sans"/>
              </a:rPr>
              <a:t>Introductory Training on the </a:t>
            </a:r>
            <a:br>
              <a:rPr lang="en-US" altLang="en-US" sz="4000" dirty="0">
                <a:latin typeface="Open Sans"/>
              </a:rPr>
            </a:br>
            <a:r>
              <a:rPr lang="en-US" altLang="en-US" sz="4000" dirty="0">
                <a:latin typeface="Open Sans"/>
              </a:rPr>
              <a:t>Proficiency Level Descriptors (PLDs) </a:t>
            </a:r>
            <a:br>
              <a:rPr lang="en-US" altLang="en-US" sz="4000" dirty="0">
                <a:latin typeface="Open Sans"/>
              </a:rPr>
            </a:br>
            <a:r>
              <a:rPr lang="en-US" altLang="en-US" sz="4000" dirty="0">
                <a:latin typeface="Open Sans"/>
              </a:rPr>
              <a:t>Grades 2</a:t>
            </a:r>
            <a:r>
              <a:rPr lang="en-US" altLang="en-US" sz="4000" dirty="0">
                <a:latin typeface="Open Sans Semibold" panose="020B0606030504020204"/>
                <a:cs typeface="Arial" panose="020B0604020202020204" pitchFamily="34" charset="0"/>
              </a:rPr>
              <a:t>–</a:t>
            </a:r>
            <a:r>
              <a:rPr lang="en-US" altLang="en-US" sz="4000" dirty="0">
                <a:solidFill>
                  <a:schemeClr val="bg1"/>
                </a:solidFill>
                <a:latin typeface="Open Sans"/>
              </a:rPr>
              <a:t>1</a:t>
            </a:r>
            <a:r>
              <a:rPr lang="en-US" altLang="en-US" sz="4000" dirty="0">
                <a:latin typeface="Open Sans"/>
              </a:rPr>
              <a:t>2</a:t>
            </a:r>
            <a:br>
              <a:rPr lang="en-US" altLang="en-US" sz="4000" i="1" dirty="0">
                <a:latin typeface="Open Sans"/>
              </a:rPr>
            </a:br>
            <a:br>
              <a:rPr lang="en-US" altLang="en-US" sz="4000" i="1" dirty="0">
                <a:latin typeface="Open Sans"/>
              </a:rPr>
            </a:br>
            <a:endParaRPr lang="en-US" sz="4000" dirty="0">
              <a:latin typeface="Open Sans"/>
            </a:endParaRPr>
          </a:p>
        </p:txBody>
      </p:sp>
      <p:sp>
        <p:nvSpPr>
          <p:cNvPr id="3" name="Subtitle 2"/>
          <p:cNvSpPr>
            <a:spLocks noGrp="1"/>
          </p:cNvSpPr>
          <p:nvPr>
            <p:ph type="subTitle" idx="4294967295"/>
          </p:nvPr>
        </p:nvSpPr>
        <p:spPr>
          <a:xfrm>
            <a:off x="1703357" y="4555957"/>
            <a:ext cx="9144000" cy="1221853"/>
          </a:xfrm>
          <a:prstGeom prst="rect">
            <a:avLst/>
          </a:prstGeom>
        </p:spPr>
        <p:txBody>
          <a:bodyPr/>
          <a:lstStyle/>
          <a:p>
            <a:pPr marL="0" indent="0" algn="ctr">
              <a:buNone/>
            </a:pPr>
            <a:r>
              <a:rPr lang="en-US" altLang="en-US" sz="3200" dirty="0">
                <a:solidFill>
                  <a:schemeClr val="bg1"/>
                </a:solidFill>
                <a:latin typeface="Open Sans"/>
              </a:rPr>
              <a:t>2021-2022</a:t>
            </a:r>
          </a:p>
          <a:p>
            <a:pPr marL="0" indent="0" algn="ctr">
              <a:buNone/>
            </a:pPr>
            <a:r>
              <a:rPr lang="en-US" altLang="en-US" sz="2000" dirty="0">
                <a:latin typeface="Open Sans"/>
              </a:rPr>
              <a:t>  </a:t>
            </a:r>
            <a:r>
              <a:rPr lang="en-US" altLang="en-US" sz="3600" dirty="0">
                <a:latin typeface="Open Sans"/>
              </a:rPr>
              <a:t> </a:t>
            </a:r>
          </a:p>
          <a:p>
            <a:pPr marL="0" indent="0" algn="ctr">
              <a:spcBef>
                <a:spcPts val="0"/>
              </a:spcBef>
              <a:buNone/>
            </a:pPr>
            <a:r>
              <a:rPr lang="en-US" altLang="en-US" sz="2200" dirty="0">
                <a:solidFill>
                  <a:schemeClr val="bg1"/>
                </a:solidFill>
                <a:latin typeface="Open Sans (Body)"/>
              </a:rPr>
              <a:t>Texas Education Agency</a:t>
            </a:r>
          </a:p>
          <a:p>
            <a:pPr marL="0" indent="0" algn="ctr">
              <a:spcBef>
                <a:spcPts val="0"/>
              </a:spcBef>
              <a:buNone/>
            </a:pPr>
            <a:r>
              <a:rPr lang="en-US" altLang="en-US" sz="2200" dirty="0">
                <a:solidFill>
                  <a:schemeClr val="bg1"/>
                </a:solidFill>
                <a:latin typeface="Open Sans (Body)"/>
              </a:rPr>
              <a:t>Student Assessment Division</a:t>
            </a:r>
          </a:p>
          <a:p>
            <a:endParaRPr lang="en-US" dirty="0"/>
          </a:p>
        </p:txBody>
      </p:sp>
      <p:pic>
        <p:nvPicPr>
          <p:cNvPr id="5" name="Picture 4" descr="TELPAS logo:  Texas English Language Proficiency Assessment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373" y="2842222"/>
            <a:ext cx="3065547" cy="14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0088AB57-2DBE-44A3-AE96-942C49E954BF}" type="slidenum">
              <a:rPr lang="en-US" smtClean="0"/>
              <a:t>1</a:t>
            </a:fld>
            <a:endParaRPr lang="en-US" dirty="0"/>
          </a:p>
        </p:txBody>
      </p:sp>
    </p:spTree>
    <p:extLst>
      <p:ext uri="{BB962C8B-B14F-4D97-AF65-F5344CB8AC3E}">
        <p14:creationId xmlns:p14="http://schemas.microsoft.com/office/powerpoint/2010/main" val="3421363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solidFill>
              </a:rPr>
              <a:t>In Other Words (Intermediate Listener)</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10</a:t>
            </a:fld>
            <a:endParaRPr lang="en-US" dirty="0"/>
          </a:p>
        </p:txBody>
      </p:sp>
      <p:sp>
        <p:nvSpPr>
          <p:cNvPr id="4" name="Content Placeholder 3"/>
          <p:cNvSpPr>
            <a:spLocks noGrp="1"/>
          </p:cNvSpPr>
          <p:nvPr>
            <p:ph sz="quarter" idx="13"/>
          </p:nvPr>
        </p:nvSpPr>
        <p:spPr>
          <a:xfrm>
            <a:off x="1600199" y="1725930"/>
            <a:ext cx="8876347" cy="4297679"/>
          </a:xfrm>
        </p:spPr>
        <p:txBody>
          <a:bodyPr>
            <a:normAutofit fontScale="77500" lnSpcReduction="20000"/>
          </a:bodyPr>
          <a:lstStyle/>
          <a:p>
            <a:pPr>
              <a:lnSpc>
                <a:spcPct val="150000"/>
              </a:lnSpc>
            </a:pPr>
            <a:r>
              <a:rPr lang="en-US" altLang="en-US" sz="3900" b="1" dirty="0">
                <a:solidFill>
                  <a:srgbClr val="FF5050"/>
                </a:solidFill>
              </a:rPr>
              <a:t>I have </a:t>
            </a:r>
            <a:r>
              <a:rPr lang="en-US" altLang="en-US" sz="3900" dirty="0"/>
              <a:t>… </a:t>
            </a:r>
            <a:r>
              <a:rPr lang="en-US" altLang="en-US" sz="3900" b="1" dirty="0">
                <a:solidFill>
                  <a:srgbClr val="FF5050"/>
                </a:solidFill>
              </a:rPr>
              <a:t>you today.</a:t>
            </a:r>
            <a:r>
              <a:rPr lang="en-US" altLang="en-US" sz="3900" dirty="0"/>
              <a:t>  </a:t>
            </a:r>
            <a:r>
              <a:rPr lang="en-US" altLang="en-US" sz="3900" b="1" dirty="0">
                <a:solidFill>
                  <a:srgbClr val="FF5050"/>
                </a:solidFill>
              </a:rPr>
              <a:t>We are</a:t>
            </a:r>
            <a:r>
              <a:rPr lang="en-US" altLang="en-US" sz="3900" dirty="0">
                <a:solidFill>
                  <a:srgbClr val="FF5050"/>
                </a:solidFill>
              </a:rPr>
              <a:t> </a:t>
            </a:r>
            <a:r>
              <a:rPr lang="en-US" altLang="en-US" sz="3900" b="1" dirty="0">
                <a:solidFill>
                  <a:srgbClr val="FF5050"/>
                </a:solidFill>
              </a:rPr>
              <a:t>going </a:t>
            </a:r>
            <a:r>
              <a:rPr lang="en-US" altLang="en-US" sz="3900" dirty="0"/>
              <a:t>… </a:t>
            </a:r>
            <a:r>
              <a:rPr lang="en-US" altLang="en-US" sz="3900" b="1" dirty="0">
                <a:solidFill>
                  <a:srgbClr val="FF5050"/>
                </a:solidFill>
              </a:rPr>
              <a:t>field trip</a:t>
            </a:r>
            <a:r>
              <a:rPr lang="en-US" altLang="en-US" sz="3900" dirty="0"/>
              <a:t> </a:t>
            </a:r>
            <a:r>
              <a:rPr lang="en-US" altLang="en-US" sz="3900" b="1" dirty="0">
                <a:solidFill>
                  <a:srgbClr val="FF5050"/>
                </a:solidFill>
              </a:rPr>
              <a:t>next week.</a:t>
            </a:r>
            <a:r>
              <a:rPr lang="en-US" altLang="en-US" sz="3900" dirty="0"/>
              <a:t>  </a:t>
            </a:r>
            <a:r>
              <a:rPr lang="en-US" altLang="en-US" sz="3900" b="1" dirty="0">
                <a:solidFill>
                  <a:srgbClr val="FF5050"/>
                </a:solidFill>
              </a:rPr>
              <a:t>On Thursday</a:t>
            </a:r>
            <a:r>
              <a:rPr lang="en-US" altLang="en-US" sz="3900" dirty="0"/>
              <a:t> … </a:t>
            </a:r>
            <a:r>
              <a:rPr lang="en-US" altLang="en-US" sz="3900" b="1" dirty="0">
                <a:solidFill>
                  <a:srgbClr val="FF5050"/>
                </a:solidFill>
              </a:rPr>
              <a:t>we will</a:t>
            </a:r>
            <a:r>
              <a:rPr lang="en-US" altLang="en-US" sz="3900" dirty="0">
                <a:solidFill>
                  <a:srgbClr val="FF5050"/>
                </a:solidFill>
              </a:rPr>
              <a:t> </a:t>
            </a:r>
            <a:r>
              <a:rPr lang="en-US" altLang="en-US" sz="3900" dirty="0"/>
              <a:t>…</a:t>
            </a:r>
            <a:r>
              <a:rPr lang="en-US" altLang="en-US" sz="3900" dirty="0">
                <a:solidFill>
                  <a:srgbClr val="FF5050"/>
                </a:solidFill>
              </a:rPr>
              <a:t> </a:t>
            </a:r>
            <a:r>
              <a:rPr lang="en-US" altLang="en-US" sz="3900" b="1" dirty="0">
                <a:solidFill>
                  <a:srgbClr val="FF5050"/>
                </a:solidFill>
              </a:rPr>
              <a:t>the</a:t>
            </a:r>
            <a:r>
              <a:rPr lang="en-US" altLang="en-US" sz="3900" dirty="0">
                <a:solidFill>
                  <a:srgbClr val="FF5050"/>
                </a:solidFill>
              </a:rPr>
              <a:t> </a:t>
            </a:r>
            <a:r>
              <a:rPr lang="en-US" altLang="en-US" sz="3900" b="1" dirty="0">
                <a:solidFill>
                  <a:srgbClr val="FF5050"/>
                </a:solidFill>
              </a:rPr>
              <a:t>buses</a:t>
            </a:r>
            <a:r>
              <a:rPr lang="en-US" altLang="en-US" sz="3900" dirty="0"/>
              <a:t> … </a:t>
            </a:r>
            <a:r>
              <a:rPr lang="en-US" altLang="en-US" sz="3900" b="1" dirty="0">
                <a:solidFill>
                  <a:srgbClr val="FF5050"/>
                </a:solidFill>
              </a:rPr>
              <a:t>day</a:t>
            </a:r>
            <a:r>
              <a:rPr lang="en-US" altLang="en-US" sz="3900" dirty="0"/>
              <a:t> … </a:t>
            </a:r>
            <a:r>
              <a:rPr lang="en-US" altLang="en-US" sz="3900" b="1" dirty="0">
                <a:solidFill>
                  <a:srgbClr val="FF5050"/>
                </a:solidFill>
              </a:rPr>
              <a:t>to go </a:t>
            </a:r>
            <a:r>
              <a:rPr lang="en-US" altLang="en-US" sz="3900" dirty="0"/>
              <a:t>…</a:t>
            </a:r>
            <a:r>
              <a:rPr lang="en-US" altLang="en-US" sz="3900" b="1" dirty="0">
                <a:solidFill>
                  <a:srgbClr val="FF5050"/>
                </a:solidFill>
              </a:rPr>
              <a:t> parents read and sign this</a:t>
            </a:r>
            <a:r>
              <a:rPr lang="en-US" altLang="en-US" sz="3900" dirty="0"/>
              <a:t> …</a:t>
            </a:r>
            <a:r>
              <a:rPr lang="en-US" altLang="en-US" sz="3900" b="1" dirty="0">
                <a:solidFill>
                  <a:srgbClr val="FF5050"/>
                </a:solidFill>
              </a:rPr>
              <a:t> parents</a:t>
            </a:r>
            <a:r>
              <a:rPr lang="en-US" altLang="en-US" sz="3900" b="1" dirty="0">
                <a:solidFill>
                  <a:srgbClr val="EF1F1D"/>
                </a:solidFill>
              </a:rPr>
              <a:t> </a:t>
            </a:r>
            <a:r>
              <a:rPr lang="en-US" altLang="en-US" sz="3900" dirty="0"/>
              <a:t>… </a:t>
            </a:r>
            <a:r>
              <a:rPr lang="en-US" altLang="en-US" sz="3900" b="1" dirty="0">
                <a:solidFill>
                  <a:srgbClr val="FF5050"/>
                </a:solidFill>
              </a:rPr>
              <a:t>like to</a:t>
            </a:r>
            <a:r>
              <a:rPr lang="en-US" altLang="en-US" sz="3900" dirty="0"/>
              <a:t> … </a:t>
            </a:r>
            <a:r>
              <a:rPr lang="en-US" altLang="en-US" sz="3900" b="1" dirty="0">
                <a:solidFill>
                  <a:srgbClr val="FF5050"/>
                </a:solidFill>
              </a:rPr>
              <a:t>Please put this in your backpack</a:t>
            </a:r>
            <a:r>
              <a:rPr lang="en-US" altLang="en-US" sz="3900" dirty="0"/>
              <a:t> … </a:t>
            </a:r>
            <a:r>
              <a:rPr lang="en-US" altLang="en-US" sz="3900" b="1" dirty="0">
                <a:solidFill>
                  <a:srgbClr val="FF5050"/>
                </a:solidFill>
              </a:rPr>
              <a:t>take home tonight.</a:t>
            </a:r>
            <a:r>
              <a:rPr lang="en-US" altLang="en-US" sz="3900" dirty="0"/>
              <a:t>  </a:t>
            </a:r>
            <a:r>
              <a:rPr lang="en-US" altLang="en-US" sz="3900" b="1" dirty="0">
                <a:solidFill>
                  <a:srgbClr val="FF5050"/>
                </a:solidFill>
              </a:rPr>
              <a:t>Remember </a:t>
            </a:r>
            <a:r>
              <a:rPr lang="en-US" altLang="en-US" sz="3900" dirty="0"/>
              <a:t>… </a:t>
            </a:r>
            <a:r>
              <a:rPr lang="en-US" altLang="en-US" sz="3900" b="1" dirty="0">
                <a:solidFill>
                  <a:srgbClr val="FF5050"/>
                </a:solidFill>
              </a:rPr>
              <a:t>bring it </a:t>
            </a:r>
            <a:r>
              <a:rPr lang="en-US" altLang="en-US" sz="3900" dirty="0"/>
              <a:t>…</a:t>
            </a:r>
            <a:r>
              <a:rPr lang="en-US" altLang="en-US" sz="3900" b="1" dirty="0">
                <a:solidFill>
                  <a:srgbClr val="FF5050"/>
                </a:solidFill>
              </a:rPr>
              <a:t> go with us.</a:t>
            </a:r>
            <a:endParaRPr lang="en-US" altLang="en-US" sz="3900" dirty="0"/>
          </a:p>
          <a:p>
            <a:endParaRPr lang="en-US" sz="3500" dirty="0"/>
          </a:p>
        </p:txBody>
      </p:sp>
    </p:spTree>
    <p:extLst>
      <p:ext uri="{BB962C8B-B14F-4D97-AF65-F5344CB8AC3E}">
        <p14:creationId xmlns:p14="http://schemas.microsoft.com/office/powerpoint/2010/main" val="382444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058" y="98474"/>
            <a:ext cx="7739311" cy="1125415"/>
          </a:xfrm>
        </p:spPr>
        <p:txBody>
          <a:bodyPr>
            <a:noAutofit/>
          </a:bodyPr>
          <a:lstStyle/>
          <a:p>
            <a:pPr algn="ctr"/>
            <a:r>
              <a:rPr lang="en-US" dirty="0">
                <a:solidFill>
                  <a:schemeClr val="accent5"/>
                </a:solidFill>
              </a:rPr>
              <a:t>Advanced Listener </a:t>
            </a:r>
            <a:br>
              <a:rPr lang="en-US" dirty="0">
                <a:solidFill>
                  <a:schemeClr val="accent5"/>
                </a:solidFill>
              </a:rPr>
            </a:br>
            <a:r>
              <a:rPr lang="en-US" dirty="0">
                <a:solidFill>
                  <a:schemeClr val="accent5"/>
                </a:solidFill>
              </a:rPr>
              <a:t>Nonacademic Listening Sample </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11</a:t>
            </a:fld>
            <a:endParaRPr lang="en-US" dirty="0"/>
          </a:p>
        </p:txBody>
      </p:sp>
      <p:sp>
        <p:nvSpPr>
          <p:cNvPr id="4" name="Content Placeholder 3"/>
          <p:cNvSpPr>
            <a:spLocks noGrp="1"/>
          </p:cNvSpPr>
          <p:nvPr>
            <p:ph sz="quarter" idx="13"/>
          </p:nvPr>
        </p:nvSpPr>
        <p:spPr/>
        <p:txBody>
          <a:bodyPr>
            <a:normAutofit fontScale="85000" lnSpcReduction="20000"/>
          </a:bodyPr>
          <a:lstStyle/>
          <a:p>
            <a:pPr algn="ctr">
              <a:spcBef>
                <a:spcPct val="0"/>
              </a:spcBef>
            </a:pPr>
            <a:r>
              <a:rPr lang="en-US" sz="2900" b="1" dirty="0"/>
              <a:t>What Might an </a:t>
            </a:r>
            <a:r>
              <a:rPr lang="en-US" sz="2900" b="1" u="sng" dirty="0"/>
              <a:t>Advanced</a:t>
            </a:r>
            <a:r>
              <a:rPr lang="en-US" sz="2900" b="1" dirty="0"/>
              <a:t> Listener Understand?</a:t>
            </a:r>
            <a:br>
              <a:rPr lang="en-US" sz="2900" dirty="0"/>
            </a:br>
            <a:endParaRPr lang="en-US" altLang="en-US" sz="2900" b="1" dirty="0">
              <a:solidFill>
                <a:srgbClr val="FF3300"/>
              </a:solidFill>
            </a:endParaRPr>
          </a:p>
          <a:p>
            <a:pPr>
              <a:lnSpc>
                <a:spcPct val="150000"/>
              </a:lnSpc>
              <a:spcBef>
                <a:spcPct val="0"/>
              </a:spcBef>
            </a:pPr>
            <a:r>
              <a:rPr lang="en-US" altLang="en-US" b="1" dirty="0">
                <a:solidFill>
                  <a:srgbClr val="FF5050"/>
                </a:solidFill>
              </a:rPr>
              <a:t>I have some exciting news for you today.</a:t>
            </a:r>
            <a:r>
              <a:rPr lang="en-US" altLang="en-US" b="1" dirty="0"/>
              <a:t> </a:t>
            </a:r>
            <a:r>
              <a:rPr lang="en-US" altLang="en-US" b="1" dirty="0">
                <a:solidFill>
                  <a:srgbClr val="FF5050"/>
                </a:solidFill>
              </a:rPr>
              <a:t>We are going to be</a:t>
            </a:r>
            <a:r>
              <a:rPr lang="en-US" altLang="en-US" b="1" dirty="0"/>
              <a:t> </a:t>
            </a:r>
            <a:r>
              <a:rPr lang="en-US" altLang="en-US" b="1" dirty="0">
                <a:solidFill>
                  <a:srgbClr val="FF5050"/>
                </a:solidFill>
              </a:rPr>
              <a:t>going on a field trip next week.</a:t>
            </a:r>
            <a:r>
              <a:rPr lang="en-US" altLang="en-US" b="1" dirty="0"/>
              <a:t> </a:t>
            </a:r>
            <a:r>
              <a:rPr lang="en-US" altLang="en-US" b="1" dirty="0">
                <a:solidFill>
                  <a:srgbClr val="FF5050"/>
                </a:solidFill>
              </a:rPr>
              <a:t>On Thursday</a:t>
            </a:r>
            <a:r>
              <a:rPr lang="en-US" altLang="en-US" dirty="0"/>
              <a:t> after the announcements, </a:t>
            </a:r>
            <a:r>
              <a:rPr lang="en-US" altLang="en-US" b="1" dirty="0">
                <a:solidFill>
                  <a:srgbClr val="FF5050"/>
                </a:solidFill>
              </a:rPr>
              <a:t>we will load the buses</a:t>
            </a:r>
            <a:r>
              <a:rPr lang="en-US" altLang="en-US" b="1" dirty="0"/>
              <a:t> </a:t>
            </a:r>
            <a:r>
              <a:rPr lang="en-US" altLang="en-US" b="1" dirty="0">
                <a:solidFill>
                  <a:srgbClr val="FF5050"/>
                </a:solidFill>
              </a:rPr>
              <a:t>and be gone</a:t>
            </a:r>
            <a:r>
              <a:rPr lang="en-US" altLang="en-US" dirty="0"/>
              <a:t> the entire </a:t>
            </a:r>
            <a:r>
              <a:rPr lang="en-US" altLang="en-US" b="1" dirty="0">
                <a:solidFill>
                  <a:srgbClr val="FF5050"/>
                </a:solidFill>
              </a:rPr>
              <a:t>day</a:t>
            </a:r>
            <a:r>
              <a:rPr lang="en-US" altLang="en-US" dirty="0"/>
              <a:t>. In order to be permitted </a:t>
            </a:r>
            <a:r>
              <a:rPr lang="en-US" altLang="en-US" b="1" dirty="0">
                <a:solidFill>
                  <a:srgbClr val="FF5050"/>
                </a:solidFill>
              </a:rPr>
              <a:t>to go,</a:t>
            </a:r>
            <a:r>
              <a:rPr lang="en-US" altLang="en-US" b="1" dirty="0"/>
              <a:t> </a:t>
            </a:r>
            <a:r>
              <a:rPr lang="en-US" altLang="en-US" b="1" dirty="0">
                <a:solidFill>
                  <a:srgbClr val="FF5050"/>
                </a:solidFill>
              </a:rPr>
              <a:t>you </a:t>
            </a:r>
            <a:r>
              <a:rPr lang="en-US" altLang="en-US" dirty="0"/>
              <a:t>must</a:t>
            </a:r>
            <a:r>
              <a:rPr lang="en-US" altLang="en-US" b="1" dirty="0">
                <a:solidFill>
                  <a:srgbClr val="FF5050"/>
                </a:solidFill>
              </a:rPr>
              <a:t> have</a:t>
            </a:r>
            <a:r>
              <a:rPr lang="en-US" altLang="en-US" b="1" dirty="0"/>
              <a:t> </a:t>
            </a:r>
            <a:r>
              <a:rPr lang="en-US" altLang="en-US" b="1" dirty="0">
                <a:solidFill>
                  <a:srgbClr val="FF5050"/>
                </a:solidFill>
              </a:rPr>
              <a:t>your parents read and sign</a:t>
            </a:r>
            <a:r>
              <a:rPr lang="en-US" altLang="en-US" b="1" dirty="0"/>
              <a:t> </a:t>
            </a:r>
            <a:r>
              <a:rPr lang="en-US" altLang="en-US" b="1" dirty="0">
                <a:solidFill>
                  <a:srgbClr val="FF5050"/>
                </a:solidFill>
              </a:rPr>
              <a:t>this permission slip.</a:t>
            </a:r>
            <a:r>
              <a:rPr lang="en-US" altLang="en-US" b="1" dirty="0"/>
              <a:t> </a:t>
            </a:r>
            <a:r>
              <a:rPr lang="en-US" altLang="en-US" b="1" dirty="0">
                <a:solidFill>
                  <a:srgbClr val="FF5050"/>
                </a:solidFill>
              </a:rPr>
              <a:t>If your parents would like</a:t>
            </a:r>
            <a:r>
              <a:rPr lang="en-US" altLang="en-US" dirty="0"/>
              <a:t> to chaperone, </a:t>
            </a:r>
            <a:r>
              <a:rPr lang="en-US" altLang="en-US" b="1" dirty="0">
                <a:solidFill>
                  <a:srgbClr val="FF5050"/>
                </a:solidFill>
              </a:rPr>
              <a:t>there is a place on the form</a:t>
            </a:r>
            <a:r>
              <a:rPr lang="en-US" altLang="en-US" dirty="0"/>
              <a:t> for them to volunteer. </a:t>
            </a:r>
            <a:r>
              <a:rPr lang="en-US" altLang="en-US" b="1" dirty="0">
                <a:solidFill>
                  <a:srgbClr val="FF5050"/>
                </a:solidFill>
              </a:rPr>
              <a:t>Please put this in your backpack</a:t>
            </a:r>
            <a:r>
              <a:rPr lang="en-US" altLang="en-US" dirty="0"/>
              <a:t> to </a:t>
            </a:r>
            <a:r>
              <a:rPr lang="en-US" altLang="en-US" b="1" dirty="0">
                <a:solidFill>
                  <a:srgbClr val="FF5050"/>
                </a:solidFill>
              </a:rPr>
              <a:t>take home</a:t>
            </a:r>
            <a:r>
              <a:rPr lang="en-US" altLang="en-US" b="1" dirty="0"/>
              <a:t> </a:t>
            </a:r>
            <a:r>
              <a:rPr lang="en-US" altLang="en-US" b="1" dirty="0">
                <a:solidFill>
                  <a:srgbClr val="FF5050"/>
                </a:solidFill>
              </a:rPr>
              <a:t>tonight.</a:t>
            </a:r>
            <a:r>
              <a:rPr lang="en-US" altLang="en-US" b="1" dirty="0"/>
              <a:t> </a:t>
            </a:r>
            <a:r>
              <a:rPr lang="en-US" altLang="en-US" b="1" dirty="0">
                <a:solidFill>
                  <a:srgbClr val="FF5050"/>
                </a:solidFill>
              </a:rPr>
              <a:t>Remember</a:t>
            </a:r>
            <a:r>
              <a:rPr lang="en-US" altLang="en-US" dirty="0"/>
              <a:t>, you have to </a:t>
            </a:r>
            <a:r>
              <a:rPr lang="en-US" altLang="en-US" b="1" dirty="0">
                <a:solidFill>
                  <a:srgbClr val="FF5050"/>
                </a:solidFill>
              </a:rPr>
              <a:t>bring it </a:t>
            </a:r>
            <a:r>
              <a:rPr lang="en-US" altLang="en-US" dirty="0"/>
              <a:t>back</a:t>
            </a:r>
            <a:r>
              <a:rPr lang="en-US" altLang="en-US" b="1" dirty="0">
                <a:solidFill>
                  <a:srgbClr val="FF5050"/>
                </a:solidFill>
              </a:rPr>
              <a:t> </a:t>
            </a:r>
            <a:r>
              <a:rPr lang="en-US" altLang="en-US" dirty="0"/>
              <a:t>signed</a:t>
            </a:r>
            <a:r>
              <a:rPr lang="en-US" altLang="en-US" b="1" dirty="0">
                <a:solidFill>
                  <a:srgbClr val="FF5050"/>
                </a:solidFill>
              </a:rPr>
              <a:t> or you will not </a:t>
            </a:r>
            <a:r>
              <a:rPr lang="en-US" altLang="en-US" dirty="0"/>
              <a:t>be</a:t>
            </a:r>
            <a:r>
              <a:rPr lang="en-US" altLang="en-US" b="1" dirty="0">
                <a:solidFill>
                  <a:srgbClr val="FF5050"/>
                </a:solidFill>
              </a:rPr>
              <a:t> </a:t>
            </a:r>
            <a:r>
              <a:rPr lang="en-US" altLang="en-US" dirty="0"/>
              <a:t>able to</a:t>
            </a:r>
            <a:r>
              <a:rPr lang="en-US" altLang="en-US" b="1" dirty="0">
                <a:solidFill>
                  <a:srgbClr val="FF5050"/>
                </a:solidFill>
              </a:rPr>
              <a:t> go with us.</a:t>
            </a:r>
            <a:endParaRPr lang="en-US" altLang="en-US" dirty="0"/>
          </a:p>
          <a:p>
            <a:pPr>
              <a:lnSpc>
                <a:spcPct val="150000"/>
              </a:lnSpc>
              <a:spcBef>
                <a:spcPct val="0"/>
              </a:spcBef>
            </a:pPr>
            <a:endParaRPr lang="en-US" altLang="en-US" b="1" dirty="0">
              <a:solidFill>
                <a:srgbClr val="FF3300"/>
              </a:solidFill>
            </a:endParaRPr>
          </a:p>
          <a:p>
            <a:endParaRPr lang="en-US" dirty="0"/>
          </a:p>
        </p:txBody>
      </p:sp>
    </p:spTree>
    <p:extLst>
      <p:ext uri="{BB962C8B-B14F-4D97-AF65-F5344CB8AC3E}">
        <p14:creationId xmlns:p14="http://schemas.microsoft.com/office/powerpoint/2010/main" val="2710108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957" y="301101"/>
            <a:ext cx="9102089" cy="710206"/>
          </a:xfrm>
        </p:spPr>
        <p:txBody>
          <a:bodyPr/>
          <a:lstStyle/>
          <a:p>
            <a:pPr algn="ctr"/>
            <a:r>
              <a:rPr lang="en-US" dirty="0">
                <a:solidFill>
                  <a:schemeClr val="accent5"/>
                </a:solidFill>
              </a:rPr>
              <a:t>In Other Words (Advanced Listener)</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12</a:t>
            </a:fld>
            <a:endParaRPr lang="en-US" dirty="0"/>
          </a:p>
        </p:txBody>
      </p:sp>
      <p:sp>
        <p:nvSpPr>
          <p:cNvPr id="4" name="Content Placeholder 3"/>
          <p:cNvSpPr>
            <a:spLocks noGrp="1"/>
          </p:cNvSpPr>
          <p:nvPr>
            <p:ph sz="quarter" idx="13"/>
          </p:nvPr>
        </p:nvSpPr>
        <p:spPr>
          <a:xfrm>
            <a:off x="833101" y="1436439"/>
            <a:ext cx="10305097" cy="4667566"/>
          </a:xfrm>
        </p:spPr>
        <p:txBody>
          <a:bodyPr>
            <a:noAutofit/>
          </a:bodyPr>
          <a:lstStyle/>
          <a:p>
            <a:pPr>
              <a:lnSpc>
                <a:spcPct val="150000"/>
              </a:lnSpc>
            </a:pPr>
            <a:r>
              <a:rPr lang="en-US" altLang="en-US" b="1" dirty="0">
                <a:solidFill>
                  <a:srgbClr val="FF5050"/>
                </a:solidFill>
              </a:rPr>
              <a:t>I have some exciting news for you today.</a:t>
            </a:r>
            <a:r>
              <a:rPr lang="en-US" altLang="en-US" b="1" dirty="0"/>
              <a:t> </a:t>
            </a:r>
            <a:r>
              <a:rPr lang="en-US" altLang="en-US" b="1" dirty="0">
                <a:solidFill>
                  <a:srgbClr val="FF5050"/>
                </a:solidFill>
              </a:rPr>
              <a:t>We are going to be</a:t>
            </a:r>
            <a:r>
              <a:rPr lang="en-US" altLang="en-US" b="1" dirty="0"/>
              <a:t> </a:t>
            </a:r>
            <a:r>
              <a:rPr lang="en-US" altLang="en-US" b="1" dirty="0">
                <a:solidFill>
                  <a:srgbClr val="FF5050"/>
                </a:solidFill>
              </a:rPr>
              <a:t>going on a field trip next week.</a:t>
            </a:r>
            <a:r>
              <a:rPr lang="en-US" altLang="en-US" b="1" dirty="0"/>
              <a:t> </a:t>
            </a:r>
            <a:r>
              <a:rPr lang="en-US" altLang="en-US" b="1" dirty="0">
                <a:solidFill>
                  <a:srgbClr val="FF5050"/>
                </a:solidFill>
              </a:rPr>
              <a:t>On Thursday</a:t>
            </a:r>
            <a:r>
              <a:rPr lang="en-US" altLang="en-US" dirty="0"/>
              <a:t> … </a:t>
            </a:r>
            <a:r>
              <a:rPr lang="en-US" altLang="en-US" b="1" dirty="0">
                <a:solidFill>
                  <a:srgbClr val="FF5050"/>
                </a:solidFill>
              </a:rPr>
              <a:t>we will load the buses</a:t>
            </a:r>
            <a:r>
              <a:rPr lang="en-US" altLang="en-US" b="1" dirty="0"/>
              <a:t> </a:t>
            </a:r>
            <a:r>
              <a:rPr lang="en-US" altLang="en-US" b="1" dirty="0">
                <a:solidFill>
                  <a:srgbClr val="FF5050"/>
                </a:solidFill>
              </a:rPr>
              <a:t>and be gone</a:t>
            </a:r>
            <a:r>
              <a:rPr lang="en-US" altLang="en-US" dirty="0"/>
              <a:t> … </a:t>
            </a:r>
            <a:r>
              <a:rPr lang="en-US" altLang="en-US" b="1" dirty="0">
                <a:solidFill>
                  <a:srgbClr val="FF5050"/>
                </a:solidFill>
              </a:rPr>
              <a:t>day</a:t>
            </a:r>
            <a:r>
              <a:rPr lang="en-US" altLang="en-US" dirty="0"/>
              <a:t> … </a:t>
            </a:r>
            <a:r>
              <a:rPr lang="en-US" altLang="en-US" b="1" dirty="0">
                <a:solidFill>
                  <a:srgbClr val="FF5050"/>
                </a:solidFill>
              </a:rPr>
              <a:t>to go,</a:t>
            </a:r>
            <a:r>
              <a:rPr lang="en-US" altLang="en-US" b="1" dirty="0"/>
              <a:t> </a:t>
            </a:r>
            <a:r>
              <a:rPr lang="en-US" altLang="en-US" b="1" dirty="0">
                <a:solidFill>
                  <a:srgbClr val="FF5050"/>
                </a:solidFill>
              </a:rPr>
              <a:t>you </a:t>
            </a:r>
            <a:r>
              <a:rPr lang="en-US" altLang="en-US" dirty="0"/>
              <a:t>…</a:t>
            </a:r>
            <a:r>
              <a:rPr lang="en-US" altLang="en-US" b="1" dirty="0">
                <a:solidFill>
                  <a:srgbClr val="FF5050"/>
                </a:solidFill>
              </a:rPr>
              <a:t> have</a:t>
            </a:r>
            <a:r>
              <a:rPr lang="en-US" altLang="en-US" b="1" dirty="0"/>
              <a:t> </a:t>
            </a:r>
            <a:r>
              <a:rPr lang="en-US" altLang="en-US" b="1" dirty="0">
                <a:solidFill>
                  <a:srgbClr val="FF5050"/>
                </a:solidFill>
              </a:rPr>
              <a:t>your parents read and sign</a:t>
            </a:r>
            <a:r>
              <a:rPr lang="en-US" altLang="en-US" b="1" dirty="0"/>
              <a:t> </a:t>
            </a:r>
            <a:r>
              <a:rPr lang="en-US" altLang="en-US" b="1" dirty="0">
                <a:solidFill>
                  <a:srgbClr val="FF5050"/>
                </a:solidFill>
              </a:rPr>
              <a:t>this permission slip.</a:t>
            </a:r>
            <a:r>
              <a:rPr lang="en-US" altLang="en-US" b="1" dirty="0"/>
              <a:t> </a:t>
            </a:r>
            <a:r>
              <a:rPr lang="en-US" altLang="en-US" b="1" dirty="0">
                <a:solidFill>
                  <a:srgbClr val="FF5050"/>
                </a:solidFill>
              </a:rPr>
              <a:t>If your parents would like</a:t>
            </a:r>
            <a:r>
              <a:rPr lang="en-US" altLang="en-US" dirty="0"/>
              <a:t> … </a:t>
            </a:r>
            <a:r>
              <a:rPr lang="en-US" altLang="en-US" b="1" dirty="0">
                <a:solidFill>
                  <a:srgbClr val="FF5050"/>
                </a:solidFill>
              </a:rPr>
              <a:t>there is a place on the form</a:t>
            </a:r>
            <a:r>
              <a:rPr lang="en-US" altLang="en-US" dirty="0"/>
              <a:t> … </a:t>
            </a:r>
            <a:r>
              <a:rPr lang="en-US" altLang="en-US" b="1" dirty="0">
                <a:solidFill>
                  <a:srgbClr val="FF5050"/>
                </a:solidFill>
              </a:rPr>
              <a:t>Please put this in your backpack</a:t>
            </a:r>
            <a:r>
              <a:rPr lang="en-US" altLang="en-US" dirty="0"/>
              <a:t> … </a:t>
            </a:r>
            <a:r>
              <a:rPr lang="en-US" altLang="en-US" b="1" dirty="0">
                <a:solidFill>
                  <a:srgbClr val="FF5050"/>
                </a:solidFill>
              </a:rPr>
              <a:t>take home</a:t>
            </a:r>
            <a:r>
              <a:rPr lang="en-US" altLang="en-US" b="1" dirty="0"/>
              <a:t> </a:t>
            </a:r>
            <a:r>
              <a:rPr lang="en-US" altLang="en-US" b="1" dirty="0">
                <a:solidFill>
                  <a:srgbClr val="FF5050"/>
                </a:solidFill>
              </a:rPr>
              <a:t>tonight.</a:t>
            </a:r>
            <a:r>
              <a:rPr lang="en-US" altLang="en-US" b="1" dirty="0"/>
              <a:t> </a:t>
            </a:r>
            <a:r>
              <a:rPr lang="en-US" altLang="en-US" b="1" dirty="0">
                <a:solidFill>
                  <a:srgbClr val="FF5050"/>
                </a:solidFill>
              </a:rPr>
              <a:t>Remember </a:t>
            </a:r>
            <a:r>
              <a:rPr lang="en-US" altLang="en-US" dirty="0"/>
              <a:t>… </a:t>
            </a:r>
            <a:r>
              <a:rPr lang="en-US" altLang="en-US" b="1" dirty="0">
                <a:solidFill>
                  <a:srgbClr val="FF5050"/>
                </a:solidFill>
              </a:rPr>
              <a:t>bring it </a:t>
            </a:r>
            <a:r>
              <a:rPr lang="en-US" altLang="en-US" dirty="0"/>
              <a:t>…</a:t>
            </a:r>
            <a:r>
              <a:rPr lang="en-US" altLang="en-US" b="1" dirty="0">
                <a:solidFill>
                  <a:srgbClr val="FF5050"/>
                </a:solidFill>
              </a:rPr>
              <a:t> or you will not </a:t>
            </a:r>
            <a:r>
              <a:rPr lang="en-US" altLang="en-US" dirty="0"/>
              <a:t>…</a:t>
            </a:r>
            <a:r>
              <a:rPr lang="en-US" altLang="en-US" b="1" dirty="0">
                <a:solidFill>
                  <a:srgbClr val="FF5050"/>
                </a:solidFill>
              </a:rPr>
              <a:t> go with us.</a:t>
            </a:r>
            <a:endParaRPr lang="en-US" altLang="en-US" dirty="0"/>
          </a:p>
          <a:p>
            <a:pPr>
              <a:lnSpc>
                <a:spcPct val="110000"/>
              </a:lnSpc>
            </a:pPr>
            <a:endParaRPr lang="en-US" altLang="en-US" sz="3000" b="1" dirty="0"/>
          </a:p>
          <a:p>
            <a:endParaRPr lang="en-US" sz="3000" dirty="0"/>
          </a:p>
        </p:txBody>
      </p:sp>
    </p:spTree>
    <p:extLst>
      <p:ext uri="{BB962C8B-B14F-4D97-AF65-F5344CB8AC3E}">
        <p14:creationId xmlns:p14="http://schemas.microsoft.com/office/powerpoint/2010/main" val="327896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390" y="239151"/>
            <a:ext cx="8451078" cy="943065"/>
          </a:xfrm>
        </p:spPr>
        <p:txBody>
          <a:bodyPr>
            <a:noAutofit/>
          </a:bodyPr>
          <a:lstStyle/>
          <a:p>
            <a:pPr algn="ctr"/>
            <a:r>
              <a:rPr lang="en-US" dirty="0">
                <a:solidFill>
                  <a:schemeClr val="accent5"/>
                </a:solidFill>
              </a:rPr>
              <a:t>Advanced High Listener</a:t>
            </a:r>
            <a:br>
              <a:rPr lang="en-US" dirty="0">
                <a:solidFill>
                  <a:schemeClr val="accent5"/>
                </a:solidFill>
              </a:rPr>
            </a:br>
            <a:r>
              <a:rPr lang="en-US" dirty="0">
                <a:solidFill>
                  <a:schemeClr val="accent5"/>
                </a:solidFill>
              </a:rPr>
              <a:t>Nonacademic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13</a:t>
            </a:fld>
            <a:endParaRPr lang="en-US" dirty="0"/>
          </a:p>
        </p:txBody>
      </p:sp>
      <p:sp>
        <p:nvSpPr>
          <p:cNvPr id="4" name="Content Placeholder 3"/>
          <p:cNvSpPr>
            <a:spLocks noGrp="1"/>
          </p:cNvSpPr>
          <p:nvPr>
            <p:ph sz="quarter" idx="13"/>
          </p:nvPr>
        </p:nvSpPr>
        <p:spPr>
          <a:xfrm>
            <a:off x="423863" y="1687515"/>
            <a:ext cx="11344274" cy="4841622"/>
          </a:xfrm>
        </p:spPr>
        <p:txBody>
          <a:bodyPr>
            <a:normAutofit fontScale="77500" lnSpcReduction="20000"/>
          </a:bodyPr>
          <a:lstStyle/>
          <a:p>
            <a:pPr algn="ctr"/>
            <a:r>
              <a:rPr lang="en-US" sz="3200" b="1" dirty="0"/>
              <a:t>What Might an </a:t>
            </a:r>
            <a:r>
              <a:rPr lang="en-US" sz="3200" b="1" u="sng" dirty="0"/>
              <a:t>Advanced High</a:t>
            </a:r>
            <a:r>
              <a:rPr lang="en-US" sz="3200" b="1" dirty="0"/>
              <a:t> Listener Understand?</a:t>
            </a:r>
            <a:br>
              <a:rPr lang="en-US" dirty="0"/>
            </a:br>
            <a:endParaRPr lang="en-US" dirty="0"/>
          </a:p>
          <a:p>
            <a:pPr>
              <a:lnSpc>
                <a:spcPct val="150000"/>
              </a:lnSpc>
            </a:pPr>
            <a:r>
              <a:rPr lang="en-US" altLang="en-US" sz="3100" b="1" dirty="0">
                <a:solidFill>
                  <a:srgbClr val="FF5050"/>
                </a:solidFill>
              </a:rPr>
              <a:t>I have some exciting news for you today. We are going to be going on a field trip next week. On Thursday</a:t>
            </a:r>
            <a:r>
              <a:rPr lang="en-US" altLang="en-US" sz="3100" dirty="0">
                <a:solidFill>
                  <a:srgbClr val="FF5050"/>
                </a:solidFill>
              </a:rPr>
              <a:t> </a:t>
            </a:r>
            <a:r>
              <a:rPr lang="en-US" altLang="en-US" sz="3100" b="1" dirty="0">
                <a:solidFill>
                  <a:srgbClr val="FF5050"/>
                </a:solidFill>
              </a:rPr>
              <a:t>after the announcements, we will load the buses and be gone the entire day. In order to be permitted to go, you must have your parents read and sign this permission slip. If your parents would like to</a:t>
            </a:r>
            <a:r>
              <a:rPr lang="en-US" altLang="en-US" sz="3100" dirty="0">
                <a:solidFill>
                  <a:srgbClr val="FF5050"/>
                </a:solidFill>
              </a:rPr>
              <a:t> </a:t>
            </a:r>
            <a:r>
              <a:rPr lang="en-US" altLang="en-US" sz="3100" dirty="0"/>
              <a:t>chaperone,</a:t>
            </a:r>
            <a:r>
              <a:rPr lang="en-US" altLang="en-US" sz="3100" dirty="0">
                <a:solidFill>
                  <a:srgbClr val="FF5050"/>
                </a:solidFill>
              </a:rPr>
              <a:t> </a:t>
            </a:r>
            <a:r>
              <a:rPr lang="en-US" altLang="en-US" sz="3100" b="1" dirty="0">
                <a:solidFill>
                  <a:srgbClr val="FF5050"/>
                </a:solidFill>
              </a:rPr>
              <a:t>there is a place on the form</a:t>
            </a:r>
            <a:r>
              <a:rPr lang="en-US" altLang="en-US" sz="3100" dirty="0">
                <a:solidFill>
                  <a:srgbClr val="FF5050"/>
                </a:solidFill>
              </a:rPr>
              <a:t> </a:t>
            </a:r>
            <a:r>
              <a:rPr lang="en-US" altLang="en-US" sz="3100" b="1" dirty="0">
                <a:solidFill>
                  <a:srgbClr val="FF5050"/>
                </a:solidFill>
              </a:rPr>
              <a:t>for them to volunteer. Please put this in your backpack to take home tonight. Remember, you have to bring it back signed or you will not be able to go with us.</a:t>
            </a:r>
          </a:p>
          <a:p>
            <a:endParaRPr lang="en-US" dirty="0"/>
          </a:p>
          <a:p>
            <a:endParaRPr lang="en-US" dirty="0"/>
          </a:p>
        </p:txBody>
      </p:sp>
    </p:spTree>
    <p:extLst>
      <p:ext uri="{BB962C8B-B14F-4D97-AF65-F5344CB8AC3E}">
        <p14:creationId xmlns:p14="http://schemas.microsoft.com/office/powerpoint/2010/main" val="4039769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096" y="287033"/>
            <a:ext cx="7433808" cy="964991"/>
          </a:xfrm>
        </p:spPr>
        <p:txBody>
          <a:bodyPr>
            <a:noAutofit/>
          </a:bodyPr>
          <a:lstStyle/>
          <a:p>
            <a:pPr algn="ctr"/>
            <a:r>
              <a:rPr lang="en-US" dirty="0">
                <a:solidFill>
                  <a:schemeClr val="accent5"/>
                </a:solidFill>
              </a:rPr>
              <a:t>Beginning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14</a:t>
            </a:fld>
            <a:endParaRPr lang="en-US" dirty="0"/>
          </a:p>
        </p:txBody>
      </p:sp>
      <p:sp>
        <p:nvSpPr>
          <p:cNvPr id="4" name="Content Placeholder 3"/>
          <p:cNvSpPr>
            <a:spLocks noGrp="1"/>
          </p:cNvSpPr>
          <p:nvPr>
            <p:ph sz="quarter" idx="13"/>
          </p:nvPr>
        </p:nvSpPr>
        <p:spPr>
          <a:xfrm>
            <a:off x="423863" y="1448790"/>
            <a:ext cx="11344274" cy="4500313"/>
          </a:xfrm>
        </p:spPr>
        <p:txBody>
          <a:bodyPr>
            <a:normAutofit fontScale="92500" lnSpcReduction="10000"/>
          </a:bodyPr>
          <a:lstStyle/>
          <a:p>
            <a:pPr algn="ctr"/>
            <a:r>
              <a:rPr lang="en-US" sz="3200" b="1" dirty="0"/>
              <a:t>What Might a </a:t>
            </a:r>
            <a:r>
              <a:rPr lang="en-US" sz="3200" b="1" u="sng" dirty="0"/>
              <a:t>Beginning</a:t>
            </a:r>
            <a:r>
              <a:rPr lang="en-US" sz="3200" b="1" dirty="0"/>
              <a:t> Listener Understand?</a:t>
            </a:r>
          </a:p>
          <a:p>
            <a:pPr>
              <a:lnSpc>
                <a:spcPct val="150000"/>
              </a:lnSpc>
            </a:pPr>
            <a:r>
              <a:rPr lang="en-US" altLang="en-US" b="1" dirty="0">
                <a:solidFill>
                  <a:srgbClr val="FF5050"/>
                </a:solidFill>
              </a:rPr>
              <a:t>Good morning</a:t>
            </a:r>
            <a:r>
              <a:rPr lang="en-US" altLang="en-US" dirty="0"/>
              <a:t>, class. </a:t>
            </a:r>
            <a:r>
              <a:rPr lang="en-US" altLang="en-US" b="1" dirty="0">
                <a:solidFill>
                  <a:srgbClr val="FF5050"/>
                </a:solidFill>
              </a:rPr>
              <a:t>Today</a:t>
            </a:r>
            <a:r>
              <a:rPr lang="en-US" altLang="en-US" dirty="0"/>
              <a:t> we are going to study something brand new. It’s difficult, so I’m going to need everyone’s undivided attention. </a:t>
            </a:r>
            <a:r>
              <a:rPr lang="en-US" altLang="en-US" b="1" dirty="0">
                <a:solidFill>
                  <a:srgbClr val="FF5050"/>
                </a:solidFill>
              </a:rPr>
              <a:t>Open your books</a:t>
            </a:r>
            <a:r>
              <a:rPr lang="en-US" altLang="en-US" b="1" dirty="0"/>
              <a:t> </a:t>
            </a:r>
            <a:r>
              <a:rPr lang="en-US" altLang="en-US" b="1" dirty="0">
                <a:solidFill>
                  <a:srgbClr val="FF5050"/>
                </a:solidFill>
              </a:rPr>
              <a:t>to page</a:t>
            </a:r>
            <a:r>
              <a:rPr lang="en-US" altLang="en-US" b="1" dirty="0"/>
              <a:t> </a:t>
            </a:r>
            <a:r>
              <a:rPr lang="en-US" altLang="en-US" b="1" dirty="0">
                <a:solidFill>
                  <a:srgbClr val="FF5050"/>
                </a:solidFill>
              </a:rPr>
              <a:t>one</a:t>
            </a:r>
            <a:r>
              <a:rPr lang="en-US" altLang="en-US" dirty="0"/>
              <a:t> hundred seventy-two. At the </a:t>
            </a:r>
            <a:r>
              <a:rPr lang="en-US" altLang="en-US" b="1" dirty="0">
                <a:solidFill>
                  <a:srgbClr val="FF5050"/>
                </a:solidFill>
              </a:rPr>
              <a:t>top</a:t>
            </a:r>
            <a:r>
              <a:rPr lang="en-US" altLang="en-US" dirty="0"/>
              <a:t> of the </a:t>
            </a:r>
            <a:r>
              <a:rPr lang="en-US" altLang="en-US" b="1" dirty="0">
                <a:solidFill>
                  <a:srgbClr val="FF5050"/>
                </a:solidFill>
              </a:rPr>
              <a:t>page</a:t>
            </a:r>
            <a:r>
              <a:rPr lang="en-US" altLang="en-US" dirty="0"/>
              <a:t> is the word “net.” </a:t>
            </a:r>
            <a:r>
              <a:rPr lang="en-US" altLang="en-US" b="1" dirty="0">
                <a:solidFill>
                  <a:srgbClr val="FF5050"/>
                </a:solidFill>
              </a:rPr>
              <a:t>Today’s</a:t>
            </a:r>
            <a:r>
              <a:rPr lang="en-US" altLang="en-US" dirty="0"/>
              <a:t> lesson is about net. As it says in the definition in your </a:t>
            </a:r>
            <a:r>
              <a:rPr lang="en-US" altLang="en-US" b="1" dirty="0">
                <a:solidFill>
                  <a:srgbClr val="FF5050"/>
                </a:solidFill>
              </a:rPr>
              <a:t>book</a:t>
            </a:r>
            <a:r>
              <a:rPr lang="en-US" altLang="en-US" dirty="0"/>
              <a:t>, in </a:t>
            </a:r>
            <a:r>
              <a:rPr lang="en-US" altLang="en-US" b="1" dirty="0">
                <a:solidFill>
                  <a:srgbClr val="FF5050"/>
                </a:solidFill>
              </a:rPr>
              <a:t>math</a:t>
            </a:r>
            <a:r>
              <a:rPr lang="en-US" altLang="en-US" dirty="0"/>
              <a:t>, net is a </a:t>
            </a:r>
            <a:r>
              <a:rPr lang="en-US" altLang="en-US" b="1" dirty="0">
                <a:solidFill>
                  <a:srgbClr val="FF5050"/>
                </a:solidFill>
              </a:rPr>
              <a:t>two-</a:t>
            </a:r>
            <a:r>
              <a:rPr lang="en-US" altLang="en-US" dirty="0"/>
              <a:t>dimensional model. The net of a cylinder is shown in your text</a:t>
            </a:r>
            <a:r>
              <a:rPr lang="en-US" altLang="en-US" b="1" dirty="0">
                <a:solidFill>
                  <a:srgbClr val="FF5050"/>
                </a:solidFill>
              </a:rPr>
              <a:t>book</a:t>
            </a:r>
            <a:r>
              <a:rPr lang="en-US" altLang="en-US" dirty="0"/>
              <a:t>. Does everyone see the </a:t>
            </a:r>
            <a:r>
              <a:rPr lang="en-US" altLang="en-US" b="1" dirty="0">
                <a:solidFill>
                  <a:srgbClr val="FF5050"/>
                </a:solidFill>
              </a:rPr>
              <a:t>rectangle</a:t>
            </a:r>
            <a:r>
              <a:rPr lang="en-US" altLang="en-US" dirty="0"/>
              <a:t> and </a:t>
            </a:r>
            <a:r>
              <a:rPr lang="en-US" altLang="en-US" b="1" dirty="0">
                <a:solidFill>
                  <a:srgbClr val="FF5050"/>
                </a:solidFill>
              </a:rPr>
              <a:t>two circles</a:t>
            </a:r>
            <a:r>
              <a:rPr lang="en-US" altLang="en-US" dirty="0"/>
              <a:t>? That’s the net of the cylinder.</a:t>
            </a:r>
          </a:p>
          <a:p>
            <a:endParaRPr lang="en-US" b="1" dirty="0">
              <a:solidFill>
                <a:srgbClr val="006666"/>
              </a:solidFill>
            </a:endParaRPr>
          </a:p>
          <a:p>
            <a:endParaRPr lang="en-US" dirty="0"/>
          </a:p>
        </p:txBody>
      </p:sp>
    </p:spTree>
    <p:extLst>
      <p:ext uri="{BB962C8B-B14F-4D97-AF65-F5344CB8AC3E}">
        <p14:creationId xmlns:p14="http://schemas.microsoft.com/office/powerpoint/2010/main" val="4288339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348208" cy="710206"/>
          </a:xfrm>
        </p:spPr>
        <p:txBody>
          <a:bodyPr/>
          <a:lstStyle/>
          <a:p>
            <a:pPr algn="ctr"/>
            <a:r>
              <a:rPr lang="en-US" dirty="0">
                <a:solidFill>
                  <a:schemeClr val="accent5"/>
                </a:solidFill>
              </a:rPr>
              <a:t>In Other Words (Beginning Listener) </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15</a:t>
            </a:fld>
            <a:endParaRPr lang="en-US" dirty="0"/>
          </a:p>
        </p:txBody>
      </p:sp>
      <p:sp>
        <p:nvSpPr>
          <p:cNvPr id="4" name="Content Placeholder 3"/>
          <p:cNvSpPr>
            <a:spLocks noGrp="1"/>
          </p:cNvSpPr>
          <p:nvPr>
            <p:ph sz="quarter" idx="13"/>
          </p:nvPr>
        </p:nvSpPr>
        <p:spPr>
          <a:xfrm>
            <a:off x="1231583" y="2170182"/>
            <a:ext cx="8750617" cy="4358955"/>
          </a:xfrm>
        </p:spPr>
        <p:txBody>
          <a:bodyPr>
            <a:normAutofit/>
          </a:bodyPr>
          <a:lstStyle/>
          <a:p>
            <a:pPr>
              <a:lnSpc>
                <a:spcPct val="150000"/>
              </a:lnSpc>
            </a:pPr>
            <a:r>
              <a:rPr lang="en-US" altLang="en-US" sz="3600" b="1" dirty="0">
                <a:solidFill>
                  <a:srgbClr val="FF5050"/>
                </a:solidFill>
              </a:rPr>
              <a:t>Good morning</a:t>
            </a:r>
            <a:r>
              <a:rPr lang="en-US" altLang="en-US" sz="3600" dirty="0"/>
              <a:t> … </a:t>
            </a:r>
            <a:r>
              <a:rPr lang="en-US" altLang="en-US" sz="3600" b="1" dirty="0">
                <a:solidFill>
                  <a:srgbClr val="FF5050"/>
                </a:solidFill>
              </a:rPr>
              <a:t>Today</a:t>
            </a:r>
            <a:r>
              <a:rPr lang="en-US" altLang="en-US" sz="3600" dirty="0"/>
              <a:t> … </a:t>
            </a:r>
            <a:r>
              <a:rPr lang="en-US" altLang="en-US" sz="3600" b="1" dirty="0">
                <a:solidFill>
                  <a:srgbClr val="FF5050"/>
                </a:solidFill>
              </a:rPr>
              <a:t>Open your books</a:t>
            </a:r>
            <a:r>
              <a:rPr lang="en-US" altLang="en-US" sz="3600" b="1" dirty="0"/>
              <a:t> </a:t>
            </a:r>
            <a:r>
              <a:rPr lang="en-US" altLang="en-US" sz="3600" b="1" dirty="0">
                <a:solidFill>
                  <a:srgbClr val="FF5050"/>
                </a:solidFill>
              </a:rPr>
              <a:t>to page</a:t>
            </a:r>
            <a:r>
              <a:rPr lang="en-US" altLang="en-US" sz="3600" b="1" dirty="0"/>
              <a:t> </a:t>
            </a:r>
            <a:r>
              <a:rPr lang="en-US" altLang="en-US" sz="3600" b="1" dirty="0">
                <a:solidFill>
                  <a:srgbClr val="FF5050"/>
                </a:solidFill>
              </a:rPr>
              <a:t>one</a:t>
            </a:r>
            <a:r>
              <a:rPr lang="en-US" altLang="en-US" sz="3600" dirty="0"/>
              <a:t> … </a:t>
            </a:r>
            <a:r>
              <a:rPr lang="en-US" altLang="en-US" sz="3600" b="1" dirty="0">
                <a:solidFill>
                  <a:srgbClr val="FF5050"/>
                </a:solidFill>
              </a:rPr>
              <a:t>top</a:t>
            </a:r>
            <a:r>
              <a:rPr lang="en-US" altLang="en-US" sz="3600" dirty="0"/>
              <a:t> … </a:t>
            </a:r>
            <a:r>
              <a:rPr lang="en-US" altLang="en-US" sz="3600" b="1" dirty="0">
                <a:solidFill>
                  <a:srgbClr val="FF5050"/>
                </a:solidFill>
              </a:rPr>
              <a:t>page</a:t>
            </a:r>
            <a:r>
              <a:rPr lang="en-US" altLang="en-US" sz="3600" dirty="0"/>
              <a:t> …  </a:t>
            </a:r>
            <a:r>
              <a:rPr lang="en-US" altLang="en-US" sz="3600" b="1" dirty="0">
                <a:solidFill>
                  <a:srgbClr val="FF5050"/>
                </a:solidFill>
              </a:rPr>
              <a:t>Today’s</a:t>
            </a:r>
            <a:r>
              <a:rPr lang="en-US" altLang="en-US" sz="3600" dirty="0"/>
              <a:t> … </a:t>
            </a:r>
            <a:r>
              <a:rPr lang="en-US" altLang="en-US" sz="3600" b="1" dirty="0">
                <a:solidFill>
                  <a:srgbClr val="FF5050"/>
                </a:solidFill>
              </a:rPr>
              <a:t>book</a:t>
            </a:r>
            <a:r>
              <a:rPr lang="en-US" altLang="en-US" sz="3600" dirty="0"/>
              <a:t> … </a:t>
            </a:r>
            <a:r>
              <a:rPr lang="en-US" altLang="en-US" sz="3600" b="1" dirty="0">
                <a:solidFill>
                  <a:srgbClr val="FF5050"/>
                </a:solidFill>
              </a:rPr>
              <a:t>math</a:t>
            </a:r>
            <a:r>
              <a:rPr lang="en-US" altLang="en-US" sz="3600" dirty="0"/>
              <a:t> … </a:t>
            </a:r>
            <a:r>
              <a:rPr lang="en-US" altLang="en-US" sz="3600" b="1" dirty="0">
                <a:solidFill>
                  <a:srgbClr val="FF5050"/>
                </a:solidFill>
              </a:rPr>
              <a:t>two </a:t>
            </a:r>
            <a:r>
              <a:rPr lang="en-US" altLang="en-US" sz="3600" dirty="0"/>
              <a:t>… </a:t>
            </a:r>
            <a:r>
              <a:rPr lang="en-US" altLang="en-US" sz="3600" b="1" dirty="0">
                <a:solidFill>
                  <a:srgbClr val="FF5050"/>
                </a:solidFill>
              </a:rPr>
              <a:t>book</a:t>
            </a:r>
            <a:r>
              <a:rPr lang="en-US" altLang="en-US" sz="3600" dirty="0"/>
              <a:t> … </a:t>
            </a:r>
            <a:r>
              <a:rPr lang="en-US" altLang="en-US" sz="3600" b="1" dirty="0">
                <a:solidFill>
                  <a:srgbClr val="FF5050"/>
                </a:solidFill>
              </a:rPr>
              <a:t>rectangle</a:t>
            </a:r>
            <a:r>
              <a:rPr lang="en-US" altLang="en-US" sz="3600" dirty="0"/>
              <a:t> … </a:t>
            </a:r>
            <a:r>
              <a:rPr lang="en-US" altLang="en-US" sz="3600" b="1" dirty="0">
                <a:solidFill>
                  <a:srgbClr val="FF5050"/>
                </a:solidFill>
              </a:rPr>
              <a:t>two circles </a:t>
            </a:r>
            <a:r>
              <a:rPr lang="en-US" altLang="en-US" sz="3600" dirty="0"/>
              <a:t>…</a:t>
            </a:r>
          </a:p>
          <a:p>
            <a:endParaRPr lang="en-US" sz="3500" dirty="0"/>
          </a:p>
        </p:txBody>
      </p:sp>
    </p:spTree>
    <p:extLst>
      <p:ext uri="{BB962C8B-B14F-4D97-AF65-F5344CB8AC3E}">
        <p14:creationId xmlns:p14="http://schemas.microsoft.com/office/powerpoint/2010/main" val="963236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140677"/>
            <a:ext cx="9597887" cy="1111348"/>
          </a:xfrm>
        </p:spPr>
        <p:txBody>
          <a:bodyPr>
            <a:normAutofit/>
          </a:bodyPr>
          <a:lstStyle/>
          <a:p>
            <a:pPr algn="ctr"/>
            <a:r>
              <a:rPr lang="en-US" dirty="0">
                <a:solidFill>
                  <a:schemeClr val="accent5"/>
                </a:solidFill>
              </a:rPr>
              <a:t>Intermediate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16</a:t>
            </a:fld>
            <a:endParaRPr lang="en-US" dirty="0"/>
          </a:p>
        </p:txBody>
      </p:sp>
      <p:sp>
        <p:nvSpPr>
          <p:cNvPr id="4" name="Content Placeholder 3"/>
          <p:cNvSpPr>
            <a:spLocks noGrp="1"/>
          </p:cNvSpPr>
          <p:nvPr>
            <p:ph sz="quarter" idx="13"/>
          </p:nvPr>
        </p:nvSpPr>
        <p:spPr>
          <a:xfrm>
            <a:off x="423863" y="1687514"/>
            <a:ext cx="11344274" cy="4642033"/>
          </a:xfrm>
        </p:spPr>
        <p:txBody>
          <a:bodyPr>
            <a:normAutofit fontScale="92500" lnSpcReduction="20000"/>
          </a:bodyPr>
          <a:lstStyle/>
          <a:p>
            <a:pPr algn="ctr"/>
            <a:r>
              <a:rPr lang="en-US" sz="3200" b="1" dirty="0"/>
              <a:t>What Might an </a:t>
            </a:r>
            <a:r>
              <a:rPr lang="en-US" sz="3200" b="1" u="sng" dirty="0"/>
              <a:t>Intermediate</a:t>
            </a:r>
            <a:r>
              <a:rPr lang="en-US" sz="3200" b="1" dirty="0"/>
              <a:t> Listener Understand?</a:t>
            </a:r>
            <a:br>
              <a:rPr lang="en-US" dirty="0"/>
            </a:br>
            <a:endParaRPr lang="en-US" dirty="0"/>
          </a:p>
          <a:p>
            <a:pPr>
              <a:lnSpc>
                <a:spcPct val="150000"/>
              </a:lnSpc>
            </a:pPr>
            <a:r>
              <a:rPr lang="en-US" altLang="en-US" b="1" dirty="0">
                <a:solidFill>
                  <a:srgbClr val="FF5050"/>
                </a:solidFill>
              </a:rPr>
              <a:t>Good morning, class.</a:t>
            </a:r>
            <a:r>
              <a:rPr lang="en-US" altLang="en-US" b="1" dirty="0"/>
              <a:t> </a:t>
            </a:r>
            <a:r>
              <a:rPr lang="en-US" altLang="en-US" b="1" dirty="0">
                <a:solidFill>
                  <a:srgbClr val="FF5050"/>
                </a:solidFill>
              </a:rPr>
              <a:t>Today we are going to study</a:t>
            </a:r>
            <a:r>
              <a:rPr lang="en-US" altLang="en-US" dirty="0">
                <a:solidFill>
                  <a:srgbClr val="FF5050"/>
                </a:solidFill>
              </a:rPr>
              <a:t> </a:t>
            </a:r>
            <a:r>
              <a:rPr lang="en-US" altLang="en-US" dirty="0"/>
              <a:t>something brand new. </a:t>
            </a:r>
            <a:r>
              <a:rPr lang="en-US" altLang="en-US" b="1" dirty="0">
                <a:solidFill>
                  <a:srgbClr val="FF5050"/>
                </a:solidFill>
              </a:rPr>
              <a:t>It’s difficult</a:t>
            </a:r>
            <a:r>
              <a:rPr lang="en-US" altLang="en-US" dirty="0"/>
              <a:t>, so I’m</a:t>
            </a:r>
            <a:r>
              <a:rPr lang="en-US" altLang="en-US" b="1" dirty="0">
                <a:solidFill>
                  <a:srgbClr val="FF5050"/>
                </a:solidFill>
              </a:rPr>
              <a:t> going to need everyone’s</a:t>
            </a:r>
            <a:r>
              <a:rPr lang="en-US" altLang="en-US" dirty="0"/>
              <a:t> undivided attention. </a:t>
            </a:r>
            <a:r>
              <a:rPr lang="en-US" altLang="en-US" b="1" dirty="0">
                <a:solidFill>
                  <a:srgbClr val="FF5050"/>
                </a:solidFill>
              </a:rPr>
              <a:t>Open your books to page one hundred</a:t>
            </a:r>
            <a:r>
              <a:rPr lang="en-US" altLang="en-US" dirty="0"/>
              <a:t> seventy-two. At the </a:t>
            </a:r>
            <a:r>
              <a:rPr lang="en-US" altLang="en-US" b="1" dirty="0">
                <a:solidFill>
                  <a:srgbClr val="FF5050"/>
                </a:solidFill>
              </a:rPr>
              <a:t>top of the page</a:t>
            </a:r>
            <a:r>
              <a:rPr lang="en-US" altLang="en-US" dirty="0"/>
              <a:t> is the word “net.” </a:t>
            </a:r>
            <a:r>
              <a:rPr lang="en-US" altLang="en-US" b="1" dirty="0">
                <a:solidFill>
                  <a:srgbClr val="FF5050"/>
                </a:solidFill>
              </a:rPr>
              <a:t>Today’s lesson</a:t>
            </a:r>
            <a:r>
              <a:rPr lang="en-US" altLang="en-US" dirty="0"/>
              <a:t> is about net. As it says in the definition in</a:t>
            </a:r>
            <a:r>
              <a:rPr lang="en-US" altLang="en-US" b="1" dirty="0">
                <a:solidFill>
                  <a:srgbClr val="FF5050"/>
                </a:solidFill>
              </a:rPr>
              <a:t> your book, in math</a:t>
            </a:r>
            <a:r>
              <a:rPr lang="en-US" altLang="en-US" dirty="0"/>
              <a:t>, net is a </a:t>
            </a:r>
            <a:r>
              <a:rPr lang="en-US" altLang="en-US" b="1" dirty="0">
                <a:solidFill>
                  <a:srgbClr val="FF5050"/>
                </a:solidFill>
              </a:rPr>
              <a:t>two</a:t>
            </a:r>
            <a:r>
              <a:rPr lang="en-US" altLang="en-US" dirty="0"/>
              <a:t>-dimensional model. The net of a </a:t>
            </a:r>
            <a:r>
              <a:rPr lang="en-US" altLang="en-US" b="1" dirty="0">
                <a:solidFill>
                  <a:srgbClr val="FF5050"/>
                </a:solidFill>
              </a:rPr>
              <a:t>cylinder</a:t>
            </a:r>
            <a:r>
              <a:rPr lang="en-US" altLang="en-US" dirty="0">
                <a:solidFill>
                  <a:srgbClr val="FF5050"/>
                </a:solidFill>
              </a:rPr>
              <a:t> </a:t>
            </a:r>
            <a:r>
              <a:rPr lang="en-US" altLang="en-US" dirty="0"/>
              <a:t>is shown in your</a:t>
            </a:r>
            <a:r>
              <a:rPr lang="en-US" altLang="en-US" dirty="0">
                <a:solidFill>
                  <a:srgbClr val="FF5050"/>
                </a:solidFill>
              </a:rPr>
              <a:t> </a:t>
            </a:r>
            <a:r>
              <a:rPr lang="en-US" altLang="en-US" dirty="0"/>
              <a:t>text</a:t>
            </a:r>
            <a:r>
              <a:rPr lang="en-US" altLang="en-US" b="1" dirty="0">
                <a:solidFill>
                  <a:srgbClr val="FF5050"/>
                </a:solidFill>
              </a:rPr>
              <a:t>book</a:t>
            </a:r>
            <a:r>
              <a:rPr lang="en-US" altLang="en-US" dirty="0"/>
              <a:t>. Does everyone see</a:t>
            </a:r>
            <a:r>
              <a:rPr lang="en-US" altLang="en-US" dirty="0">
                <a:solidFill>
                  <a:srgbClr val="FF5050"/>
                </a:solidFill>
              </a:rPr>
              <a:t> </a:t>
            </a:r>
            <a:r>
              <a:rPr lang="en-US" altLang="en-US" dirty="0"/>
              <a:t>the</a:t>
            </a:r>
            <a:r>
              <a:rPr lang="en-US" altLang="en-US" dirty="0">
                <a:solidFill>
                  <a:srgbClr val="FF5050"/>
                </a:solidFill>
              </a:rPr>
              <a:t> </a:t>
            </a:r>
            <a:r>
              <a:rPr lang="en-US" altLang="en-US" b="1" dirty="0">
                <a:solidFill>
                  <a:srgbClr val="FF5050"/>
                </a:solidFill>
              </a:rPr>
              <a:t>rectangle and two circles</a:t>
            </a:r>
            <a:r>
              <a:rPr lang="en-US" altLang="en-US" dirty="0"/>
              <a:t>? That’s the net of the </a:t>
            </a:r>
            <a:r>
              <a:rPr lang="en-US" altLang="en-US" b="1" dirty="0">
                <a:solidFill>
                  <a:srgbClr val="FF5050"/>
                </a:solidFill>
              </a:rPr>
              <a:t>cylinder.</a:t>
            </a:r>
            <a:endParaRPr lang="en-US" altLang="en-US" dirty="0"/>
          </a:p>
          <a:p>
            <a:endParaRPr lang="en-US" dirty="0"/>
          </a:p>
        </p:txBody>
      </p:sp>
    </p:spTree>
    <p:extLst>
      <p:ext uri="{BB962C8B-B14F-4D97-AF65-F5344CB8AC3E}">
        <p14:creationId xmlns:p14="http://schemas.microsoft.com/office/powerpoint/2010/main" val="355295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9034008" cy="710206"/>
          </a:xfrm>
        </p:spPr>
        <p:txBody>
          <a:bodyPr/>
          <a:lstStyle/>
          <a:p>
            <a:pPr algn="ctr"/>
            <a:r>
              <a:rPr lang="en-US" dirty="0">
                <a:solidFill>
                  <a:schemeClr val="accent5"/>
                </a:solidFill>
              </a:rPr>
              <a:t>In Other Words (Intermediate Listener) </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17</a:t>
            </a:fld>
            <a:endParaRPr lang="en-US" dirty="0"/>
          </a:p>
        </p:txBody>
      </p:sp>
      <p:sp>
        <p:nvSpPr>
          <p:cNvPr id="4" name="Content Placeholder 3"/>
          <p:cNvSpPr>
            <a:spLocks noGrp="1"/>
          </p:cNvSpPr>
          <p:nvPr>
            <p:ph sz="quarter" idx="13"/>
          </p:nvPr>
        </p:nvSpPr>
        <p:spPr/>
        <p:txBody>
          <a:bodyPr>
            <a:normAutofit fontScale="92500"/>
          </a:bodyPr>
          <a:lstStyle/>
          <a:p>
            <a:pPr>
              <a:lnSpc>
                <a:spcPct val="140000"/>
              </a:lnSpc>
            </a:pPr>
            <a:r>
              <a:rPr lang="en-US" altLang="en-US" sz="3600" b="1" dirty="0">
                <a:solidFill>
                  <a:srgbClr val="FF5050"/>
                </a:solidFill>
              </a:rPr>
              <a:t>Good morning, class.</a:t>
            </a:r>
            <a:r>
              <a:rPr lang="en-US" altLang="en-US" sz="3600" b="1" dirty="0"/>
              <a:t> </a:t>
            </a:r>
            <a:r>
              <a:rPr lang="en-US" altLang="en-US" sz="3600" b="1" dirty="0">
                <a:solidFill>
                  <a:srgbClr val="FF5050"/>
                </a:solidFill>
              </a:rPr>
              <a:t>Today we are going to study</a:t>
            </a:r>
            <a:r>
              <a:rPr lang="en-US" altLang="en-US" sz="3600" dirty="0">
                <a:solidFill>
                  <a:srgbClr val="FF5050"/>
                </a:solidFill>
              </a:rPr>
              <a:t> </a:t>
            </a:r>
            <a:r>
              <a:rPr lang="en-US" altLang="en-US" sz="3600" dirty="0"/>
              <a:t>… </a:t>
            </a:r>
            <a:r>
              <a:rPr lang="en-US" altLang="en-US" sz="3600" b="1" dirty="0">
                <a:solidFill>
                  <a:srgbClr val="FF5050"/>
                </a:solidFill>
              </a:rPr>
              <a:t>It’s difficult</a:t>
            </a:r>
            <a:r>
              <a:rPr lang="en-US" altLang="en-US" sz="3600" dirty="0"/>
              <a:t> …</a:t>
            </a:r>
            <a:r>
              <a:rPr lang="en-US" altLang="en-US" sz="3600" b="1" dirty="0">
                <a:solidFill>
                  <a:srgbClr val="FF5050"/>
                </a:solidFill>
              </a:rPr>
              <a:t> going to need everyone’s </a:t>
            </a:r>
            <a:r>
              <a:rPr lang="en-US" altLang="en-US" sz="3600" dirty="0"/>
              <a:t>… </a:t>
            </a:r>
            <a:r>
              <a:rPr lang="en-US" altLang="en-US" sz="3600" b="1" dirty="0">
                <a:solidFill>
                  <a:srgbClr val="FF5050"/>
                </a:solidFill>
              </a:rPr>
              <a:t>Open your books to page one hundred</a:t>
            </a:r>
            <a:r>
              <a:rPr lang="en-US" altLang="en-US" sz="3600" dirty="0"/>
              <a:t> … </a:t>
            </a:r>
            <a:r>
              <a:rPr lang="en-US" altLang="en-US" sz="3600" b="1" dirty="0">
                <a:solidFill>
                  <a:srgbClr val="FF5050"/>
                </a:solidFill>
              </a:rPr>
              <a:t>top of the page</a:t>
            </a:r>
            <a:r>
              <a:rPr lang="en-US" altLang="en-US" sz="3600" dirty="0"/>
              <a:t> … </a:t>
            </a:r>
            <a:r>
              <a:rPr lang="en-US" altLang="en-US" sz="3600" b="1" dirty="0">
                <a:solidFill>
                  <a:srgbClr val="FF5050"/>
                </a:solidFill>
              </a:rPr>
              <a:t>Today’s lesson</a:t>
            </a:r>
            <a:r>
              <a:rPr lang="en-US" altLang="en-US" sz="3600" dirty="0"/>
              <a:t> … </a:t>
            </a:r>
            <a:r>
              <a:rPr lang="en-US" altLang="en-US" sz="3600" b="1" dirty="0">
                <a:solidFill>
                  <a:srgbClr val="FF5050"/>
                </a:solidFill>
              </a:rPr>
              <a:t>your book, in math</a:t>
            </a:r>
            <a:r>
              <a:rPr lang="en-US" altLang="en-US" sz="3600" dirty="0"/>
              <a:t> … </a:t>
            </a:r>
            <a:r>
              <a:rPr lang="en-US" altLang="en-US" sz="3600" b="1" dirty="0">
                <a:solidFill>
                  <a:srgbClr val="FF5050"/>
                </a:solidFill>
              </a:rPr>
              <a:t>two</a:t>
            </a:r>
            <a:r>
              <a:rPr lang="en-US" altLang="en-US" sz="3600" dirty="0"/>
              <a:t> … </a:t>
            </a:r>
            <a:r>
              <a:rPr lang="en-US" altLang="en-US" sz="3600" b="1" dirty="0">
                <a:solidFill>
                  <a:srgbClr val="FF5050"/>
                </a:solidFill>
              </a:rPr>
              <a:t>cylinder</a:t>
            </a:r>
            <a:r>
              <a:rPr lang="en-US" altLang="en-US" sz="3600" dirty="0">
                <a:solidFill>
                  <a:srgbClr val="FF5050"/>
                </a:solidFill>
              </a:rPr>
              <a:t> </a:t>
            </a:r>
            <a:r>
              <a:rPr lang="en-US" altLang="en-US" sz="3600" dirty="0"/>
              <a:t>…</a:t>
            </a:r>
            <a:r>
              <a:rPr lang="en-US" altLang="en-US" sz="3600" dirty="0">
                <a:solidFill>
                  <a:srgbClr val="FF5050"/>
                </a:solidFill>
              </a:rPr>
              <a:t> </a:t>
            </a:r>
            <a:r>
              <a:rPr lang="en-US" altLang="en-US" sz="3600" b="1" dirty="0">
                <a:solidFill>
                  <a:srgbClr val="FF5050"/>
                </a:solidFill>
              </a:rPr>
              <a:t>book</a:t>
            </a:r>
            <a:r>
              <a:rPr lang="en-US" altLang="en-US" sz="3600" dirty="0"/>
              <a:t> …</a:t>
            </a:r>
            <a:r>
              <a:rPr lang="en-US" altLang="en-US" sz="3600" dirty="0">
                <a:solidFill>
                  <a:srgbClr val="FF5050"/>
                </a:solidFill>
              </a:rPr>
              <a:t> </a:t>
            </a:r>
            <a:r>
              <a:rPr lang="en-US" altLang="en-US" sz="3600" b="1" dirty="0">
                <a:solidFill>
                  <a:srgbClr val="FF5050"/>
                </a:solidFill>
              </a:rPr>
              <a:t>rectangle and two circles  </a:t>
            </a:r>
            <a:r>
              <a:rPr lang="en-US" altLang="en-US" sz="3600" dirty="0"/>
              <a:t>… </a:t>
            </a:r>
            <a:r>
              <a:rPr lang="en-US" altLang="en-US" sz="3600" b="1" dirty="0">
                <a:solidFill>
                  <a:srgbClr val="FF5050"/>
                </a:solidFill>
              </a:rPr>
              <a:t>cylinder.</a:t>
            </a:r>
            <a:endParaRPr lang="en-US" altLang="en-US" sz="3600" dirty="0">
              <a:solidFill>
                <a:srgbClr val="FF5050"/>
              </a:solidFill>
            </a:endParaRPr>
          </a:p>
          <a:p>
            <a:endParaRPr lang="en-US" altLang="en-US" dirty="0"/>
          </a:p>
          <a:p>
            <a:endParaRPr lang="en-US" dirty="0"/>
          </a:p>
        </p:txBody>
      </p:sp>
    </p:spTree>
    <p:extLst>
      <p:ext uri="{BB962C8B-B14F-4D97-AF65-F5344CB8AC3E}">
        <p14:creationId xmlns:p14="http://schemas.microsoft.com/office/powerpoint/2010/main" val="649868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126610"/>
            <a:ext cx="9597887" cy="1290062"/>
          </a:xfrm>
        </p:spPr>
        <p:txBody>
          <a:bodyPr>
            <a:normAutofit/>
          </a:bodyPr>
          <a:lstStyle/>
          <a:p>
            <a:pPr algn="ctr"/>
            <a:r>
              <a:rPr lang="en-US" dirty="0">
                <a:solidFill>
                  <a:schemeClr val="accent5"/>
                </a:solidFill>
              </a:rPr>
              <a:t>Advanced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18</a:t>
            </a:fld>
            <a:endParaRPr lang="en-US" dirty="0"/>
          </a:p>
        </p:txBody>
      </p:sp>
      <p:sp>
        <p:nvSpPr>
          <p:cNvPr id="4" name="Content Placeholder 3"/>
          <p:cNvSpPr>
            <a:spLocks noGrp="1"/>
          </p:cNvSpPr>
          <p:nvPr>
            <p:ph sz="quarter" idx="13"/>
          </p:nvPr>
        </p:nvSpPr>
        <p:spPr>
          <a:xfrm>
            <a:off x="423863" y="1687514"/>
            <a:ext cx="11344274" cy="4570781"/>
          </a:xfrm>
        </p:spPr>
        <p:txBody>
          <a:bodyPr>
            <a:normAutofit fontScale="85000" lnSpcReduction="20000"/>
          </a:bodyPr>
          <a:lstStyle/>
          <a:p>
            <a:pPr algn="ctr"/>
            <a:r>
              <a:rPr lang="en-US" sz="3500" b="1" dirty="0"/>
              <a:t>What Might an </a:t>
            </a:r>
            <a:r>
              <a:rPr lang="en-US" sz="3500" b="1" u="sng" dirty="0"/>
              <a:t>Advanced</a:t>
            </a:r>
            <a:r>
              <a:rPr lang="en-US" sz="3500" b="1" dirty="0"/>
              <a:t> Listener Understand?</a:t>
            </a:r>
          </a:p>
          <a:p>
            <a:endParaRPr lang="en-US" b="1" dirty="0"/>
          </a:p>
          <a:p>
            <a:pPr>
              <a:lnSpc>
                <a:spcPct val="150000"/>
              </a:lnSpc>
            </a:pPr>
            <a:r>
              <a:rPr lang="en-US" altLang="en-US" b="1" dirty="0">
                <a:solidFill>
                  <a:srgbClr val="FF5050"/>
                </a:solidFill>
              </a:rPr>
              <a:t>Good morning, class. Today we are going to study something </a:t>
            </a:r>
            <a:r>
              <a:rPr lang="en-US" altLang="en-US" dirty="0"/>
              <a:t>brand</a:t>
            </a:r>
            <a:r>
              <a:rPr lang="en-US" altLang="en-US" b="1" dirty="0">
                <a:solidFill>
                  <a:srgbClr val="FF5050"/>
                </a:solidFill>
              </a:rPr>
              <a:t> new.</a:t>
            </a:r>
            <a:r>
              <a:rPr lang="en-US" altLang="en-US" b="1" dirty="0"/>
              <a:t> </a:t>
            </a:r>
            <a:r>
              <a:rPr lang="en-US" altLang="en-US" b="1" dirty="0">
                <a:solidFill>
                  <a:srgbClr val="FF5050"/>
                </a:solidFill>
              </a:rPr>
              <a:t>It’s difficult, so I’m going to need everyone’s</a:t>
            </a:r>
            <a:r>
              <a:rPr lang="en-US" altLang="en-US" dirty="0"/>
              <a:t> undivided attention. </a:t>
            </a:r>
            <a:r>
              <a:rPr lang="en-US" altLang="en-US" b="1" dirty="0">
                <a:solidFill>
                  <a:srgbClr val="FF5050"/>
                </a:solidFill>
              </a:rPr>
              <a:t>Open your books to page one hundred seventy-two.</a:t>
            </a:r>
            <a:r>
              <a:rPr lang="en-US" altLang="en-US" b="1" dirty="0"/>
              <a:t> </a:t>
            </a:r>
            <a:r>
              <a:rPr lang="en-US" altLang="en-US" b="1" dirty="0">
                <a:solidFill>
                  <a:srgbClr val="FF5050"/>
                </a:solidFill>
              </a:rPr>
              <a:t>At the top of the page is the word</a:t>
            </a:r>
            <a:r>
              <a:rPr lang="en-US" altLang="en-US" dirty="0"/>
              <a:t> “net.” </a:t>
            </a:r>
            <a:r>
              <a:rPr lang="en-US" altLang="en-US" b="1" dirty="0">
                <a:solidFill>
                  <a:srgbClr val="FF5050"/>
                </a:solidFill>
              </a:rPr>
              <a:t>Today’s lesson is </a:t>
            </a:r>
            <a:r>
              <a:rPr lang="en-US" altLang="en-US" dirty="0"/>
              <a:t>about net.  As it says in the </a:t>
            </a:r>
            <a:r>
              <a:rPr lang="en-US" altLang="en-US" b="1" dirty="0">
                <a:solidFill>
                  <a:srgbClr val="FF5050"/>
                </a:solidFill>
              </a:rPr>
              <a:t>definition in your book, in math, net is a</a:t>
            </a:r>
            <a:r>
              <a:rPr lang="en-US" altLang="en-US" dirty="0">
                <a:solidFill>
                  <a:srgbClr val="FF5050"/>
                </a:solidFill>
              </a:rPr>
              <a:t> </a:t>
            </a:r>
            <a:r>
              <a:rPr lang="en-US" altLang="en-US" b="1" dirty="0">
                <a:solidFill>
                  <a:srgbClr val="FF5050"/>
                </a:solidFill>
              </a:rPr>
              <a:t>two</a:t>
            </a:r>
            <a:r>
              <a:rPr lang="en-US" altLang="en-US" dirty="0"/>
              <a:t>-dimensional model. The net of</a:t>
            </a:r>
            <a:r>
              <a:rPr lang="en-US" altLang="en-US" dirty="0">
                <a:solidFill>
                  <a:srgbClr val="FF5050"/>
                </a:solidFill>
              </a:rPr>
              <a:t> </a:t>
            </a:r>
            <a:r>
              <a:rPr lang="en-US" altLang="en-US" b="1" dirty="0">
                <a:solidFill>
                  <a:srgbClr val="FF5050"/>
                </a:solidFill>
              </a:rPr>
              <a:t>a cylinder is </a:t>
            </a:r>
            <a:r>
              <a:rPr lang="en-US" altLang="en-US" dirty="0"/>
              <a:t>shown</a:t>
            </a:r>
            <a:r>
              <a:rPr lang="en-US" altLang="en-US" b="1" dirty="0">
                <a:solidFill>
                  <a:srgbClr val="FF5050"/>
                </a:solidFill>
              </a:rPr>
              <a:t> in your textbook. Does everyone see the rectangle and two circles?</a:t>
            </a:r>
            <a:r>
              <a:rPr lang="en-US" altLang="en-US" dirty="0"/>
              <a:t>  That’s the net of the </a:t>
            </a:r>
            <a:r>
              <a:rPr lang="en-US" altLang="en-US" b="1" dirty="0">
                <a:solidFill>
                  <a:srgbClr val="FF5050"/>
                </a:solidFill>
              </a:rPr>
              <a:t>cylinder.</a:t>
            </a:r>
          </a:p>
          <a:p>
            <a:endParaRPr lang="en-US" b="1" dirty="0"/>
          </a:p>
          <a:p>
            <a:endParaRPr lang="en-US" dirty="0"/>
          </a:p>
        </p:txBody>
      </p:sp>
    </p:spTree>
    <p:extLst>
      <p:ext uri="{BB962C8B-B14F-4D97-AF65-F5344CB8AC3E}">
        <p14:creationId xmlns:p14="http://schemas.microsoft.com/office/powerpoint/2010/main" val="1962119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solidFill>
              </a:rPr>
              <a:t>In Other Words (Advanced Listener) </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19</a:t>
            </a:fld>
            <a:endParaRPr lang="en-US" dirty="0"/>
          </a:p>
        </p:txBody>
      </p:sp>
      <p:sp>
        <p:nvSpPr>
          <p:cNvPr id="4" name="Content Placeholder 3"/>
          <p:cNvSpPr>
            <a:spLocks noGrp="1"/>
          </p:cNvSpPr>
          <p:nvPr>
            <p:ph sz="quarter" idx="13"/>
          </p:nvPr>
        </p:nvSpPr>
        <p:spPr/>
        <p:txBody>
          <a:bodyPr/>
          <a:lstStyle/>
          <a:p>
            <a:pPr>
              <a:lnSpc>
                <a:spcPct val="150000"/>
              </a:lnSpc>
            </a:pPr>
            <a:r>
              <a:rPr lang="en-US" altLang="en-US" b="1" dirty="0">
                <a:solidFill>
                  <a:srgbClr val="FF5050"/>
                </a:solidFill>
              </a:rPr>
              <a:t>Good morning, class. Today we are going to study something </a:t>
            </a:r>
            <a:r>
              <a:rPr lang="en-US" altLang="en-US" dirty="0"/>
              <a:t>…</a:t>
            </a:r>
            <a:r>
              <a:rPr lang="en-US" altLang="en-US" b="1" dirty="0">
                <a:solidFill>
                  <a:srgbClr val="FF5050"/>
                </a:solidFill>
              </a:rPr>
              <a:t> new.</a:t>
            </a:r>
            <a:r>
              <a:rPr lang="en-US" altLang="en-US" b="1" dirty="0"/>
              <a:t> </a:t>
            </a:r>
            <a:r>
              <a:rPr lang="en-US" altLang="en-US" b="1" dirty="0">
                <a:solidFill>
                  <a:srgbClr val="FF5050"/>
                </a:solidFill>
              </a:rPr>
              <a:t>It’s difficult, so I’m going to need everyone’s</a:t>
            </a:r>
            <a:r>
              <a:rPr lang="en-US" altLang="en-US" dirty="0"/>
              <a:t> … </a:t>
            </a:r>
            <a:r>
              <a:rPr lang="en-US" altLang="en-US" b="1" dirty="0">
                <a:solidFill>
                  <a:srgbClr val="FF5050"/>
                </a:solidFill>
              </a:rPr>
              <a:t>Open your books to page one hundred seventy-two.</a:t>
            </a:r>
            <a:r>
              <a:rPr lang="en-US" altLang="en-US" b="1" dirty="0"/>
              <a:t> </a:t>
            </a:r>
            <a:r>
              <a:rPr lang="en-US" altLang="en-US" b="1" dirty="0">
                <a:solidFill>
                  <a:srgbClr val="FF5050"/>
                </a:solidFill>
              </a:rPr>
              <a:t>At the top of the page is the word</a:t>
            </a:r>
            <a:r>
              <a:rPr lang="en-US" altLang="en-US" dirty="0"/>
              <a:t> … </a:t>
            </a:r>
            <a:r>
              <a:rPr lang="en-US" altLang="en-US" b="1" dirty="0">
                <a:solidFill>
                  <a:srgbClr val="FF5050"/>
                </a:solidFill>
              </a:rPr>
              <a:t>Today’s lesson is </a:t>
            </a:r>
            <a:r>
              <a:rPr lang="en-US" altLang="en-US" dirty="0"/>
              <a:t>… </a:t>
            </a:r>
            <a:r>
              <a:rPr lang="en-US" altLang="en-US" b="1" dirty="0">
                <a:solidFill>
                  <a:srgbClr val="FF5050"/>
                </a:solidFill>
              </a:rPr>
              <a:t>definition in your book, in math, net is a</a:t>
            </a:r>
            <a:r>
              <a:rPr lang="en-US" altLang="en-US" dirty="0">
                <a:solidFill>
                  <a:srgbClr val="FF5050"/>
                </a:solidFill>
              </a:rPr>
              <a:t> </a:t>
            </a:r>
            <a:r>
              <a:rPr lang="en-US" altLang="en-US" b="1" dirty="0">
                <a:solidFill>
                  <a:srgbClr val="FF5050"/>
                </a:solidFill>
              </a:rPr>
              <a:t>two</a:t>
            </a:r>
            <a:r>
              <a:rPr lang="en-US" altLang="en-US" dirty="0"/>
              <a:t> … </a:t>
            </a:r>
            <a:r>
              <a:rPr lang="en-US" altLang="en-US" b="1" dirty="0">
                <a:solidFill>
                  <a:srgbClr val="FF5050"/>
                </a:solidFill>
              </a:rPr>
              <a:t>a cylinder is </a:t>
            </a:r>
            <a:r>
              <a:rPr lang="en-US" altLang="en-US" dirty="0"/>
              <a:t>…</a:t>
            </a:r>
            <a:r>
              <a:rPr lang="en-US" altLang="en-US" b="1" dirty="0">
                <a:solidFill>
                  <a:srgbClr val="FF5050"/>
                </a:solidFill>
              </a:rPr>
              <a:t> in your textbook. Does everyone see the rectangle and two circles?</a:t>
            </a:r>
            <a:r>
              <a:rPr lang="en-US" altLang="en-US" dirty="0"/>
              <a:t> … </a:t>
            </a:r>
            <a:r>
              <a:rPr lang="en-US" altLang="en-US" b="1" dirty="0">
                <a:solidFill>
                  <a:srgbClr val="FF5050"/>
                </a:solidFill>
              </a:rPr>
              <a:t>cylinder.</a:t>
            </a:r>
          </a:p>
          <a:p>
            <a:pPr>
              <a:lnSpc>
                <a:spcPct val="80000"/>
              </a:lnSpc>
            </a:pPr>
            <a:endParaRPr lang="en-US" altLang="en-US" dirty="0"/>
          </a:p>
          <a:p>
            <a:endParaRPr lang="en-US" dirty="0"/>
          </a:p>
        </p:txBody>
      </p:sp>
    </p:spTree>
    <p:extLst>
      <p:ext uri="{BB962C8B-B14F-4D97-AF65-F5344CB8AC3E}">
        <p14:creationId xmlns:p14="http://schemas.microsoft.com/office/powerpoint/2010/main" val="401212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682" y="289671"/>
            <a:ext cx="9597887" cy="710206"/>
          </a:xfrm>
        </p:spPr>
        <p:txBody>
          <a:bodyPr/>
          <a:lstStyle/>
          <a:p>
            <a:r>
              <a:rPr lang="en-US" altLang="en-US" dirty="0">
                <a:solidFill>
                  <a:schemeClr val="accent5"/>
                </a:solidFill>
              </a:rPr>
              <a:t>Proficiency Level Descriptors (PLDs)</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t>2</a:t>
            </a:fld>
            <a:endParaRPr lang="en-US" dirty="0"/>
          </a:p>
        </p:txBody>
      </p:sp>
      <p:sp>
        <p:nvSpPr>
          <p:cNvPr id="4" name="Content Placeholder 3"/>
          <p:cNvSpPr>
            <a:spLocks noGrp="1"/>
          </p:cNvSpPr>
          <p:nvPr>
            <p:ph idx="13"/>
          </p:nvPr>
        </p:nvSpPr>
        <p:spPr>
          <a:xfrm>
            <a:off x="851533" y="2099945"/>
            <a:ext cx="10515599" cy="4302459"/>
          </a:xfrm>
        </p:spPr>
        <p:txBody>
          <a:bodyPr/>
          <a:lstStyle/>
          <a:p>
            <a:pPr>
              <a:spcAft>
                <a:spcPct val="30000"/>
              </a:spcAft>
              <a:buClr>
                <a:schemeClr val="accent2"/>
              </a:buClr>
              <a:buFont typeface="Wingdings" panose="05000000000000000000" pitchFamily="2" charset="2"/>
              <a:buChar char="§"/>
            </a:pPr>
            <a:r>
              <a:rPr lang="en-US" altLang="en-US" dirty="0"/>
              <a:t>The PLDs are the rubrics teachers use to determine students’ English language proficiency for ongoing formative assessment and the spring TELPAS administration. </a:t>
            </a:r>
          </a:p>
          <a:p>
            <a:pPr>
              <a:spcAft>
                <a:spcPct val="30000"/>
              </a:spcAft>
              <a:buClr>
                <a:schemeClr val="accent2"/>
              </a:buClr>
              <a:buFont typeface="Wingdings" panose="05000000000000000000" pitchFamily="2" charset="2"/>
              <a:buChar char="§"/>
            </a:pPr>
            <a:r>
              <a:rPr lang="en-US" altLang="en-US" dirty="0"/>
              <a:t>Originally developed for TELPAS, the PLDs were incorporated into the Texas English language proficiency standards (ELPS) in the 2007-2008 school year to reinforce their use in instruction.</a:t>
            </a:r>
          </a:p>
          <a:p>
            <a:pPr marL="0" indent="0">
              <a:buNone/>
            </a:pPr>
            <a:endParaRPr lang="en-US" dirty="0"/>
          </a:p>
        </p:txBody>
      </p:sp>
      <p:pic>
        <p:nvPicPr>
          <p:cNvPr id="5" name="Picture 6" descr="ELPS - English language proficiency standard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5420" y="1281623"/>
            <a:ext cx="11525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The graphic shows the acronyms ELPS and TELPAS which are joined together with the links of a chain.&#10;&#10;The links of the chain are used to illustrate that the ELPS and TELPAS work together.        "/>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8722" y="999877"/>
            <a:ext cx="1070610" cy="104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TELPAS - Texas English Language Proficiency Assessment System"/>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53759" y="1281623"/>
            <a:ext cx="15176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600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0"/>
            <a:ext cx="9597887" cy="1294227"/>
          </a:xfrm>
        </p:spPr>
        <p:txBody>
          <a:bodyPr>
            <a:normAutofit/>
          </a:bodyPr>
          <a:lstStyle/>
          <a:p>
            <a:pPr algn="ctr"/>
            <a:r>
              <a:rPr lang="en-US" dirty="0">
                <a:solidFill>
                  <a:schemeClr val="accent5"/>
                </a:solidFill>
              </a:rPr>
              <a:t>Advanced High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20</a:t>
            </a:fld>
            <a:endParaRPr lang="en-US" dirty="0"/>
          </a:p>
        </p:txBody>
      </p:sp>
      <p:sp>
        <p:nvSpPr>
          <p:cNvPr id="4" name="Content Placeholder 3"/>
          <p:cNvSpPr>
            <a:spLocks noGrp="1"/>
          </p:cNvSpPr>
          <p:nvPr>
            <p:ph sz="quarter" idx="13"/>
          </p:nvPr>
        </p:nvSpPr>
        <p:spPr>
          <a:xfrm>
            <a:off x="423863" y="1687515"/>
            <a:ext cx="11344274" cy="4841622"/>
          </a:xfrm>
        </p:spPr>
        <p:txBody>
          <a:bodyPr>
            <a:normAutofit fontScale="85000" lnSpcReduction="10000"/>
          </a:bodyPr>
          <a:lstStyle/>
          <a:p>
            <a:pPr algn="ctr"/>
            <a:r>
              <a:rPr lang="en-US" sz="3500" b="1" dirty="0"/>
              <a:t>What Might an </a:t>
            </a:r>
            <a:r>
              <a:rPr lang="en-US" sz="3500" b="1" u="sng" dirty="0"/>
              <a:t>Advanced High</a:t>
            </a:r>
            <a:r>
              <a:rPr lang="en-US" sz="3500" b="1" dirty="0"/>
              <a:t> Listener Understand?</a:t>
            </a:r>
          </a:p>
          <a:p>
            <a:endParaRPr lang="en-US" altLang="en-US" b="1" dirty="0">
              <a:solidFill>
                <a:srgbClr val="FF5050"/>
              </a:solidFill>
            </a:endParaRPr>
          </a:p>
          <a:p>
            <a:pPr>
              <a:lnSpc>
                <a:spcPct val="150000"/>
              </a:lnSpc>
            </a:pPr>
            <a:r>
              <a:rPr lang="en-US" altLang="en-US" b="1" dirty="0">
                <a:solidFill>
                  <a:srgbClr val="FF5050"/>
                </a:solidFill>
              </a:rPr>
              <a:t>Good morning, class. Today we are going to study something </a:t>
            </a:r>
            <a:r>
              <a:rPr lang="en-US" altLang="en-US" b="1" dirty="0">
                <a:solidFill>
                  <a:srgbClr val="FF3300"/>
                </a:solidFill>
              </a:rPr>
              <a:t>brand</a:t>
            </a:r>
            <a:r>
              <a:rPr lang="en-US" altLang="en-US" b="1" dirty="0">
                <a:solidFill>
                  <a:srgbClr val="FF5050"/>
                </a:solidFill>
              </a:rPr>
              <a:t> new.</a:t>
            </a:r>
            <a:r>
              <a:rPr lang="en-US" altLang="en-US" b="1" dirty="0"/>
              <a:t> </a:t>
            </a:r>
            <a:r>
              <a:rPr lang="en-US" altLang="en-US" b="1" dirty="0">
                <a:solidFill>
                  <a:srgbClr val="FF5050"/>
                </a:solidFill>
              </a:rPr>
              <a:t>It’s difficult, so I’m going to need everyone’s</a:t>
            </a:r>
            <a:r>
              <a:rPr lang="en-US" altLang="en-US" dirty="0"/>
              <a:t> undivided </a:t>
            </a:r>
            <a:r>
              <a:rPr lang="en-US" altLang="en-US" b="1" dirty="0">
                <a:solidFill>
                  <a:srgbClr val="FF5050"/>
                </a:solidFill>
              </a:rPr>
              <a:t>attention.</a:t>
            </a:r>
            <a:r>
              <a:rPr lang="en-US" altLang="en-US" dirty="0"/>
              <a:t> </a:t>
            </a:r>
            <a:r>
              <a:rPr lang="en-US" altLang="en-US" b="1" dirty="0">
                <a:solidFill>
                  <a:srgbClr val="FF5050"/>
                </a:solidFill>
              </a:rPr>
              <a:t>Open your books to page one hundred seventy-two.</a:t>
            </a:r>
            <a:r>
              <a:rPr lang="en-US" altLang="en-US" b="1" dirty="0"/>
              <a:t> </a:t>
            </a:r>
            <a:r>
              <a:rPr lang="en-US" altLang="en-US" b="1" dirty="0">
                <a:solidFill>
                  <a:srgbClr val="FF5050"/>
                </a:solidFill>
              </a:rPr>
              <a:t>At the top of the page is the word</a:t>
            </a:r>
            <a:r>
              <a:rPr lang="en-US" altLang="en-US" dirty="0"/>
              <a:t> </a:t>
            </a:r>
            <a:r>
              <a:rPr lang="en-US" altLang="en-US" b="1" dirty="0">
                <a:solidFill>
                  <a:srgbClr val="FF5050"/>
                </a:solidFill>
              </a:rPr>
              <a:t>“net.”</a:t>
            </a:r>
            <a:r>
              <a:rPr lang="en-US" altLang="en-US" dirty="0">
                <a:solidFill>
                  <a:srgbClr val="FF5050"/>
                </a:solidFill>
              </a:rPr>
              <a:t> </a:t>
            </a:r>
            <a:r>
              <a:rPr lang="en-US" altLang="en-US" b="1" dirty="0">
                <a:solidFill>
                  <a:srgbClr val="FF5050"/>
                </a:solidFill>
              </a:rPr>
              <a:t>Today’s lesson is about net.  As it says in the definition in your book, in math, net is a two-dimensional model. The</a:t>
            </a:r>
            <a:r>
              <a:rPr lang="en-US" altLang="en-US" dirty="0">
                <a:solidFill>
                  <a:srgbClr val="FF5050"/>
                </a:solidFill>
              </a:rPr>
              <a:t> </a:t>
            </a:r>
            <a:r>
              <a:rPr lang="en-US" altLang="en-US" dirty="0"/>
              <a:t>net</a:t>
            </a:r>
            <a:r>
              <a:rPr lang="en-US" altLang="en-US" dirty="0">
                <a:solidFill>
                  <a:srgbClr val="FF5050"/>
                </a:solidFill>
              </a:rPr>
              <a:t> </a:t>
            </a:r>
            <a:r>
              <a:rPr lang="en-US" altLang="en-US" b="1" dirty="0">
                <a:solidFill>
                  <a:srgbClr val="FF5050"/>
                </a:solidFill>
              </a:rPr>
              <a:t>of a cylinder is shown in your textbook. Does everyone see the rectangle and two circles?  That’s the net of the cylinder.</a:t>
            </a:r>
          </a:p>
          <a:p>
            <a:endParaRPr lang="en-US" b="1" dirty="0">
              <a:solidFill>
                <a:srgbClr val="006666"/>
              </a:solidFill>
            </a:endParaRPr>
          </a:p>
          <a:p>
            <a:endParaRPr lang="en-US" dirty="0"/>
          </a:p>
        </p:txBody>
      </p:sp>
    </p:spTree>
    <p:extLst>
      <p:ext uri="{BB962C8B-B14F-4D97-AF65-F5344CB8AC3E}">
        <p14:creationId xmlns:p14="http://schemas.microsoft.com/office/powerpoint/2010/main" val="227754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2586" y="298787"/>
            <a:ext cx="9597887" cy="710206"/>
          </a:xfrm>
        </p:spPr>
        <p:txBody>
          <a:bodyPr>
            <a:noAutofit/>
          </a:bodyPr>
          <a:lstStyle/>
          <a:p>
            <a:pPr algn="ctr"/>
            <a:r>
              <a:rPr lang="en-US" altLang="en-US" sz="3200" dirty="0">
                <a:solidFill>
                  <a:schemeClr val="accent5"/>
                </a:solidFill>
              </a:rPr>
              <a:t>ELPS-TELPAS Proficiency Level Descriptors  </a:t>
            </a:r>
            <a:br>
              <a:rPr lang="en-US" altLang="en-US" sz="3200" dirty="0">
                <a:solidFill>
                  <a:schemeClr val="accent5"/>
                </a:solidFill>
              </a:rPr>
            </a:br>
            <a:r>
              <a:rPr lang="en-US" altLang="en-US" sz="3200" dirty="0">
                <a:solidFill>
                  <a:schemeClr val="accent5"/>
                </a:solidFill>
              </a:rPr>
              <a:t>Grades K–12 Speaking</a:t>
            </a:r>
            <a:endParaRPr lang="en-US" sz="3200" dirty="0">
              <a:solidFill>
                <a:schemeClr val="accent5"/>
              </a:solidFill>
            </a:endParaRPr>
          </a:p>
        </p:txBody>
      </p:sp>
      <p:pic>
        <p:nvPicPr>
          <p:cNvPr id="5" name="Content Placeholder 4" descr="ELPS-TELPAS Proficiency Level Descriptors Grades K-12 Speaking "/>
          <p:cNvPicPr>
            <a:picLocks noGrp="1" noChangeAspect="1"/>
          </p:cNvPicPr>
          <p:nvPr>
            <p:ph sz="quarter" idx="13"/>
          </p:nvPr>
        </p:nvPicPr>
        <p:blipFill>
          <a:blip r:embed="rId3"/>
          <a:stretch>
            <a:fillRect/>
          </a:stretch>
        </p:blipFill>
        <p:spPr>
          <a:xfrm>
            <a:off x="2916482" y="1201331"/>
            <a:ext cx="6719260" cy="5327806"/>
          </a:xfrm>
          <a:prstGeom prst="rect">
            <a:avLst/>
          </a:prstGeom>
        </p:spPr>
      </p:pic>
      <p:sp>
        <p:nvSpPr>
          <p:cNvPr id="3" name="Slide Number Placeholder 2"/>
          <p:cNvSpPr>
            <a:spLocks noGrp="1"/>
          </p:cNvSpPr>
          <p:nvPr>
            <p:ph type="sldNum" sz="quarter" idx="12"/>
          </p:nvPr>
        </p:nvSpPr>
        <p:spPr/>
        <p:txBody>
          <a:bodyPr/>
          <a:lstStyle/>
          <a:p>
            <a:fld id="{0088AB57-2DBE-44A3-AE96-942C49E954BF}" type="slidenum">
              <a:rPr lang="en-US" smtClean="0"/>
              <a:pPr/>
              <a:t>21</a:t>
            </a:fld>
            <a:endParaRPr lang="en-US" dirty="0"/>
          </a:p>
        </p:txBody>
      </p:sp>
    </p:spTree>
    <p:extLst>
      <p:ext uri="{BB962C8B-B14F-4D97-AF65-F5344CB8AC3E}">
        <p14:creationId xmlns:p14="http://schemas.microsoft.com/office/powerpoint/2010/main" val="179152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dirty="0">
                <a:solidFill>
                  <a:schemeClr val="accent5"/>
                </a:solidFill>
              </a:rPr>
              <a:t>Reflect on how well the student speaks English during activities such as:</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22</a:t>
            </a:fld>
            <a:endParaRPr lang="en-US" dirty="0"/>
          </a:p>
        </p:txBody>
      </p:sp>
      <p:sp>
        <p:nvSpPr>
          <p:cNvPr id="4" name="Content Placeholder 3"/>
          <p:cNvSpPr>
            <a:spLocks noGrp="1"/>
          </p:cNvSpPr>
          <p:nvPr>
            <p:ph sz="quarter" idx="13"/>
          </p:nvPr>
        </p:nvSpPr>
        <p:spPr/>
        <p:txBody>
          <a:bodyPr/>
          <a:lstStyle/>
          <a:p>
            <a:pPr marL="457200" indent="-457200">
              <a:buClr>
                <a:schemeClr val="accent2"/>
              </a:buClr>
              <a:buFont typeface="Wingdings" panose="05000000000000000000" pitchFamily="2" charset="2"/>
              <a:buChar char="§"/>
            </a:pPr>
            <a:r>
              <a:rPr lang="en-US" altLang="en-US" dirty="0"/>
              <a:t>Cooperative group work</a:t>
            </a:r>
          </a:p>
          <a:p>
            <a:pPr marL="457200" indent="-457200">
              <a:buClr>
                <a:schemeClr val="accent2"/>
              </a:buClr>
              <a:buFont typeface="Wingdings" panose="05000000000000000000" pitchFamily="2" charset="2"/>
              <a:buChar char="§"/>
            </a:pPr>
            <a:r>
              <a:rPr lang="en-US" altLang="en-US" dirty="0"/>
              <a:t>Oral presentations</a:t>
            </a:r>
          </a:p>
          <a:p>
            <a:pPr marL="457200" indent="-457200">
              <a:buClr>
                <a:schemeClr val="accent2"/>
              </a:buClr>
              <a:buFont typeface="Wingdings" panose="05000000000000000000" pitchFamily="2" charset="2"/>
              <a:buChar char="§"/>
            </a:pPr>
            <a:r>
              <a:rPr lang="en-US" altLang="en-US" dirty="0"/>
              <a:t>Informal interactions with peers</a:t>
            </a:r>
          </a:p>
          <a:p>
            <a:pPr marL="457200" indent="-457200">
              <a:buClr>
                <a:schemeClr val="accent2"/>
              </a:buClr>
              <a:buFont typeface="Wingdings" panose="05000000000000000000" pitchFamily="2" charset="2"/>
              <a:buChar char="§"/>
            </a:pPr>
            <a:r>
              <a:rPr lang="en-US" altLang="en-US" dirty="0"/>
              <a:t>Large-group and small-group instructional interactions </a:t>
            </a:r>
          </a:p>
          <a:p>
            <a:pPr marL="457200" indent="-457200">
              <a:buClr>
                <a:schemeClr val="accent2"/>
              </a:buClr>
              <a:buFont typeface="Wingdings" panose="05000000000000000000" pitchFamily="2" charset="2"/>
              <a:buChar char="§"/>
            </a:pPr>
            <a:r>
              <a:rPr lang="en-US" altLang="en-US" dirty="0"/>
              <a:t>One-on-one interviews</a:t>
            </a:r>
          </a:p>
          <a:p>
            <a:pPr marL="457200" indent="-457200">
              <a:buClr>
                <a:schemeClr val="accent2"/>
              </a:buClr>
              <a:buFont typeface="Wingdings" panose="05000000000000000000" pitchFamily="2" charset="2"/>
              <a:buChar char="§"/>
            </a:pPr>
            <a:r>
              <a:rPr lang="en-US" altLang="en-US" dirty="0"/>
              <a:t>Classroom discussions</a:t>
            </a:r>
          </a:p>
          <a:p>
            <a:pPr marL="457200" indent="-457200">
              <a:buClr>
                <a:schemeClr val="accent2"/>
              </a:buClr>
              <a:buFont typeface="Wingdings" panose="05000000000000000000" pitchFamily="2" charset="2"/>
              <a:buChar char="§"/>
            </a:pPr>
            <a:r>
              <a:rPr lang="en-US" altLang="en-US" dirty="0"/>
              <a:t>Articulation of problem-solving strategies</a:t>
            </a:r>
          </a:p>
          <a:p>
            <a:pPr marL="457200" indent="-457200">
              <a:buClr>
                <a:schemeClr val="accent2"/>
              </a:buClr>
              <a:buFont typeface="Wingdings" panose="05000000000000000000" pitchFamily="2" charset="2"/>
              <a:buChar char="§"/>
            </a:pPr>
            <a:r>
              <a:rPr lang="en-US" altLang="en-US" dirty="0"/>
              <a:t>Individual student conferences</a:t>
            </a:r>
          </a:p>
          <a:p>
            <a:pPr>
              <a:lnSpc>
                <a:spcPct val="80000"/>
              </a:lnSpc>
            </a:pPr>
            <a:endParaRPr lang="en-US" altLang="en-US" dirty="0"/>
          </a:p>
          <a:p>
            <a:endParaRPr lang="en-US" dirty="0"/>
          </a:p>
        </p:txBody>
      </p:sp>
    </p:spTree>
    <p:extLst>
      <p:ext uri="{BB962C8B-B14F-4D97-AF65-F5344CB8AC3E}">
        <p14:creationId xmlns:p14="http://schemas.microsoft.com/office/powerpoint/2010/main" val="3957378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en-US" dirty="0">
                <a:solidFill>
                  <a:schemeClr val="accent5"/>
                </a:solidFill>
              </a:rPr>
              <a:t>Beginning Speaker (Grade 8)</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23</a:t>
            </a:fld>
            <a:endParaRPr lang="en-US" dirty="0"/>
          </a:p>
        </p:txBody>
      </p:sp>
      <p:sp>
        <p:nvSpPr>
          <p:cNvPr id="4" name="Content Placeholder 3"/>
          <p:cNvSpPr>
            <a:spLocks noGrp="1"/>
          </p:cNvSpPr>
          <p:nvPr>
            <p:ph sz="quarter" idx="13"/>
          </p:nvPr>
        </p:nvSpPr>
        <p:spPr>
          <a:xfrm>
            <a:off x="1151906" y="1380610"/>
            <a:ext cx="9725581" cy="4319546"/>
          </a:xfrm>
        </p:spPr>
        <p:txBody>
          <a:bodyPr>
            <a:noAutofit/>
          </a:bodyPr>
          <a:lstStyle/>
          <a:p>
            <a:pPr marL="114300" algn="ctr"/>
            <a:r>
              <a:rPr lang="en-US" altLang="en-US" b="1" dirty="0">
                <a:solidFill>
                  <a:srgbClr val="DA456B"/>
                </a:solidFill>
              </a:rPr>
              <a:t>Tell me about yourself.</a:t>
            </a:r>
          </a:p>
          <a:p>
            <a:pPr marL="114300">
              <a:lnSpc>
                <a:spcPct val="150000"/>
              </a:lnSpc>
            </a:pPr>
            <a:r>
              <a:rPr lang="en-US" altLang="en-US" dirty="0"/>
              <a:t>My name is An. I am 13 year old from Korea. I hair is long. I tall, thin … have black eye. Favorite color yellow, pink, blue. Favorite food chicken … Favorite sport volleyball and basketball. I like read romance book … I like go my mom supermarket.</a:t>
            </a:r>
          </a:p>
          <a:p>
            <a:endParaRPr lang="en-US" sz="1400" dirty="0"/>
          </a:p>
        </p:txBody>
      </p:sp>
    </p:spTree>
    <p:extLst>
      <p:ext uri="{BB962C8B-B14F-4D97-AF65-F5344CB8AC3E}">
        <p14:creationId xmlns:p14="http://schemas.microsoft.com/office/powerpoint/2010/main" val="163647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Beginning Speaker, Example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24</a:t>
            </a:fld>
            <a:endParaRPr lang="en-US" dirty="0"/>
          </a:p>
        </p:txBody>
      </p:sp>
      <p:sp>
        <p:nvSpPr>
          <p:cNvPr id="4" name="Content Placeholder 3"/>
          <p:cNvSpPr>
            <a:spLocks noGrp="1"/>
          </p:cNvSpPr>
          <p:nvPr>
            <p:ph sz="quarter" idx="13"/>
          </p:nvPr>
        </p:nvSpPr>
        <p:spPr>
          <a:xfrm>
            <a:off x="423863" y="1428750"/>
            <a:ext cx="11344274" cy="4732020"/>
          </a:xfrm>
        </p:spPr>
        <p:txBody>
          <a:bodyPr>
            <a:normAutofit/>
          </a:bodyPr>
          <a:lstStyle/>
          <a:p>
            <a:pPr marL="114300" algn="ctr"/>
            <a:r>
              <a:rPr lang="en-US" altLang="en-US" sz="3600" b="1" dirty="0">
                <a:solidFill>
                  <a:srgbClr val="DA456B"/>
                </a:solidFill>
              </a:rPr>
              <a:t>Tell me about your school.</a:t>
            </a:r>
          </a:p>
          <a:p>
            <a:pPr marL="114300" algn="ctr"/>
            <a:endParaRPr lang="en-US" altLang="en-US" sz="3600" b="1" dirty="0">
              <a:solidFill>
                <a:srgbClr val="DA456B"/>
              </a:solidFill>
            </a:endParaRPr>
          </a:p>
          <a:p>
            <a:pPr marL="114300">
              <a:lnSpc>
                <a:spcPct val="150000"/>
              </a:lnSpc>
            </a:pPr>
            <a:r>
              <a:rPr lang="en-US" altLang="en-US" sz="3600" dirty="0"/>
              <a:t>My school name An. I am good student. My project is math. Helper me … interesting. I have new teachers, new friends. My teacher is nice. I happy at school. I read two or three books. That very good.</a:t>
            </a:r>
          </a:p>
          <a:p>
            <a:endParaRPr lang="en-US" dirty="0"/>
          </a:p>
        </p:txBody>
      </p:sp>
    </p:spTree>
    <p:extLst>
      <p:ext uri="{BB962C8B-B14F-4D97-AF65-F5344CB8AC3E}">
        <p14:creationId xmlns:p14="http://schemas.microsoft.com/office/powerpoint/2010/main" val="2814152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Beginning Speaker, Example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25</a:t>
            </a:fld>
            <a:endParaRPr lang="en-US" dirty="0"/>
          </a:p>
        </p:txBody>
      </p:sp>
      <p:sp>
        <p:nvSpPr>
          <p:cNvPr id="4" name="Content Placeholder 3"/>
          <p:cNvSpPr>
            <a:spLocks noGrp="1"/>
          </p:cNvSpPr>
          <p:nvPr>
            <p:ph sz="quarter" idx="13"/>
          </p:nvPr>
        </p:nvSpPr>
        <p:spPr>
          <a:xfrm>
            <a:off x="423863" y="1296319"/>
            <a:ext cx="11344274" cy="5328987"/>
          </a:xfrm>
        </p:spPr>
        <p:txBody>
          <a:bodyPr>
            <a:normAutofit fontScale="92500"/>
          </a:bodyPr>
          <a:lstStyle/>
          <a:p>
            <a:pPr marL="171450" algn="ctr"/>
            <a:r>
              <a:rPr lang="en-US" altLang="en-US" sz="3600" b="1" dirty="0">
                <a:solidFill>
                  <a:srgbClr val="DA456B"/>
                </a:solidFill>
              </a:rPr>
              <a:t>Tell me what you have learned about earthquakes.</a:t>
            </a:r>
          </a:p>
          <a:p>
            <a:pPr marL="171450"/>
            <a:endParaRPr lang="en-US" altLang="en-US" sz="3600" b="1" dirty="0">
              <a:solidFill>
                <a:srgbClr val="DA456B"/>
              </a:solidFill>
            </a:endParaRPr>
          </a:p>
          <a:p>
            <a:pPr marL="171450">
              <a:lnSpc>
                <a:spcPct val="150000"/>
              </a:lnSpc>
            </a:pPr>
            <a:r>
              <a:rPr lang="en-US" altLang="en-US" sz="3600" dirty="0"/>
              <a:t>Earthquakes is important. Is shake Earth … energy very faster. Earthquake came is ten or fifteen minute. People not know come. … People … die. Houses is … fire. Cars go … road cut… one half. … Earthquakes very bad.</a:t>
            </a:r>
          </a:p>
          <a:p>
            <a:pPr marL="171450">
              <a:lnSpc>
                <a:spcPct val="80000"/>
              </a:lnSpc>
            </a:pPr>
            <a:endParaRPr lang="en-US" altLang="en-US" sz="3600" b="1" dirty="0">
              <a:solidFill>
                <a:srgbClr val="DA466D"/>
              </a:solidFill>
            </a:endParaRPr>
          </a:p>
          <a:p>
            <a:endParaRPr lang="en-US" dirty="0"/>
          </a:p>
        </p:txBody>
      </p:sp>
    </p:spTree>
    <p:extLst>
      <p:ext uri="{BB962C8B-B14F-4D97-AF65-F5344CB8AC3E}">
        <p14:creationId xmlns:p14="http://schemas.microsoft.com/office/powerpoint/2010/main" val="4211209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Beginning Speaker, Example 4</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26</a:t>
            </a:fld>
            <a:endParaRPr lang="en-US" dirty="0"/>
          </a:p>
        </p:txBody>
      </p:sp>
      <p:sp>
        <p:nvSpPr>
          <p:cNvPr id="4" name="Content Placeholder 3"/>
          <p:cNvSpPr>
            <a:spLocks noGrp="1"/>
          </p:cNvSpPr>
          <p:nvPr>
            <p:ph sz="quarter" idx="13"/>
          </p:nvPr>
        </p:nvSpPr>
        <p:spPr>
          <a:xfrm>
            <a:off x="423863" y="1303020"/>
            <a:ext cx="11344274" cy="5226117"/>
          </a:xfrm>
        </p:spPr>
        <p:txBody>
          <a:bodyPr>
            <a:normAutofit fontScale="92500" lnSpcReduction="10000"/>
          </a:bodyPr>
          <a:lstStyle/>
          <a:p>
            <a:pPr marL="114300" algn="ctr"/>
            <a:r>
              <a:rPr lang="en-US" altLang="en-US" sz="3600" b="1" dirty="0">
                <a:solidFill>
                  <a:srgbClr val="DA456B"/>
                </a:solidFill>
              </a:rPr>
              <a:t>What did you learn today about </a:t>
            </a:r>
            <a:br>
              <a:rPr lang="en-US" altLang="en-US" sz="3600" b="1" dirty="0">
                <a:solidFill>
                  <a:srgbClr val="DA456B"/>
                </a:solidFill>
              </a:rPr>
            </a:br>
            <a:r>
              <a:rPr lang="en-US" altLang="en-US" sz="3600" b="1" dirty="0">
                <a:solidFill>
                  <a:srgbClr val="DA456B"/>
                </a:solidFill>
              </a:rPr>
              <a:t>Christopher Columbus?</a:t>
            </a:r>
          </a:p>
          <a:p>
            <a:pPr marL="114300" algn="ctr"/>
            <a:endParaRPr lang="en-US" altLang="en-US" sz="3600" b="1" dirty="0">
              <a:solidFill>
                <a:srgbClr val="DA456B"/>
              </a:solidFill>
            </a:endParaRPr>
          </a:p>
          <a:p>
            <a:pPr marL="114300">
              <a:lnSpc>
                <a:spcPct val="150000"/>
              </a:lnSpc>
              <a:spcBef>
                <a:spcPct val="0"/>
              </a:spcBef>
            </a:pPr>
            <a:r>
              <a:rPr lang="en-US" altLang="en-US" sz="3600" dirty="0"/>
              <a:t>Christopher not happy because … no more food. Christopher cry … he do the sail. Queen Elizabeth say Christopher… name important… Christopher went on bowl when is sail … Thirty-one day come Christopher … America.</a:t>
            </a:r>
          </a:p>
          <a:p>
            <a:endParaRPr lang="en-US" dirty="0"/>
          </a:p>
        </p:txBody>
      </p:sp>
    </p:spTree>
    <p:extLst>
      <p:ext uri="{BB962C8B-B14F-4D97-AF65-F5344CB8AC3E}">
        <p14:creationId xmlns:p14="http://schemas.microsoft.com/office/powerpoint/2010/main" val="3595256354"/>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Intermediate Speaker (Grade 5)</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27</a:t>
            </a:fld>
            <a:endParaRPr lang="en-US" dirty="0"/>
          </a:p>
        </p:txBody>
      </p:sp>
      <p:sp>
        <p:nvSpPr>
          <p:cNvPr id="4" name="Content Placeholder 3"/>
          <p:cNvSpPr>
            <a:spLocks noGrp="1"/>
          </p:cNvSpPr>
          <p:nvPr>
            <p:ph sz="quarter" idx="13"/>
          </p:nvPr>
        </p:nvSpPr>
        <p:spPr>
          <a:xfrm>
            <a:off x="423863" y="1483928"/>
            <a:ext cx="11344274" cy="5237547"/>
          </a:xfrm>
        </p:spPr>
        <p:txBody>
          <a:bodyPr>
            <a:normAutofit fontScale="85000" lnSpcReduction="20000"/>
          </a:bodyPr>
          <a:lstStyle/>
          <a:p>
            <a:pPr marL="114300" algn="ctr"/>
            <a:r>
              <a:rPr lang="en-US" altLang="en-US" sz="3200" b="1" dirty="0">
                <a:solidFill>
                  <a:srgbClr val="DA456B"/>
                </a:solidFill>
              </a:rPr>
              <a:t>Tell me about yourself and your family.</a:t>
            </a:r>
          </a:p>
          <a:p>
            <a:pPr marL="114300"/>
            <a:endParaRPr lang="en-US" altLang="en-US" sz="3200" b="1" dirty="0">
              <a:solidFill>
                <a:srgbClr val="DA456B"/>
              </a:solidFill>
            </a:endParaRPr>
          </a:p>
          <a:p>
            <a:pPr marL="114300">
              <a:lnSpc>
                <a:spcPct val="150000"/>
              </a:lnSpc>
              <a:spcBef>
                <a:spcPct val="0"/>
              </a:spcBef>
            </a:pPr>
            <a:r>
              <a:rPr lang="en-US" altLang="en-US" sz="3200" dirty="0"/>
              <a:t>My name is Lorenzo. I have two sisters. The name of my sister are Marisa and Ariana. I have my mother and father. I am the baby of family. Now later my mom her … other baby 7 months. I want boy because for play video games. I have a cat. The name is Michi and play of running in the house. My colored favorite is black because my friend he weared all black. I like everybody but one girl. When I grow, I want capitán of army. The army is good for me because I want fly over the state.</a:t>
            </a:r>
            <a:endParaRPr lang="en-US" altLang="en-US" sz="3200" b="1" dirty="0"/>
          </a:p>
          <a:p>
            <a:endParaRPr lang="en-US" dirty="0"/>
          </a:p>
        </p:txBody>
      </p:sp>
    </p:spTree>
    <p:extLst>
      <p:ext uri="{BB962C8B-B14F-4D97-AF65-F5344CB8AC3E}">
        <p14:creationId xmlns:p14="http://schemas.microsoft.com/office/powerpoint/2010/main" val="3562038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Intermediate Speaker, Example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28</a:t>
            </a:fld>
            <a:endParaRPr lang="en-US" dirty="0"/>
          </a:p>
        </p:txBody>
      </p:sp>
      <p:sp>
        <p:nvSpPr>
          <p:cNvPr id="4" name="Content Placeholder 3"/>
          <p:cNvSpPr>
            <a:spLocks noGrp="1"/>
          </p:cNvSpPr>
          <p:nvPr>
            <p:ph sz="quarter" idx="13"/>
          </p:nvPr>
        </p:nvSpPr>
        <p:spPr>
          <a:xfrm>
            <a:off x="423863" y="1325880"/>
            <a:ext cx="11344274" cy="4789170"/>
          </a:xfrm>
        </p:spPr>
        <p:txBody>
          <a:bodyPr>
            <a:normAutofit fontScale="92500" lnSpcReduction="10000"/>
          </a:bodyPr>
          <a:lstStyle/>
          <a:p>
            <a:pPr marL="114300" algn="ctr"/>
            <a:r>
              <a:rPr lang="en-US" altLang="en-US" sz="3600" b="1" dirty="0">
                <a:solidFill>
                  <a:srgbClr val="DA456B"/>
                </a:solidFill>
              </a:rPr>
              <a:t>Tell me about a place where you used to live.</a:t>
            </a:r>
          </a:p>
          <a:p>
            <a:pPr marL="114300"/>
            <a:endParaRPr lang="en-US" altLang="en-US" sz="3600" b="1" dirty="0">
              <a:solidFill>
                <a:srgbClr val="DA456B"/>
              </a:solidFill>
            </a:endParaRPr>
          </a:p>
          <a:p>
            <a:pPr marL="114300">
              <a:lnSpc>
                <a:spcPct val="150000"/>
              </a:lnSpc>
              <a:spcBef>
                <a:spcPct val="0"/>
              </a:spcBef>
            </a:pPr>
            <a:r>
              <a:rPr lang="en-US" altLang="en-US" sz="3600" dirty="0"/>
              <a:t>I born in Puerto Rico. Close my house is a river. The name is a arroyo. I go swimming to river with my cousin and friends for 3 hours. After, everybody go to house. In the morning I go to school at 7:30. This is what I make every day.</a:t>
            </a:r>
            <a:endParaRPr lang="en-US" altLang="en-US" sz="3600" b="1" dirty="0"/>
          </a:p>
          <a:p>
            <a:pPr marL="114300">
              <a:spcAft>
                <a:spcPct val="20000"/>
              </a:spcAft>
            </a:pPr>
            <a:endParaRPr lang="en-US" altLang="en-US" i="1" dirty="0"/>
          </a:p>
          <a:p>
            <a:endParaRPr lang="en-US" dirty="0"/>
          </a:p>
        </p:txBody>
      </p:sp>
    </p:spTree>
    <p:extLst>
      <p:ext uri="{BB962C8B-B14F-4D97-AF65-F5344CB8AC3E}">
        <p14:creationId xmlns:p14="http://schemas.microsoft.com/office/powerpoint/2010/main" val="3776844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Intermediate Speaker, Example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29</a:t>
            </a:fld>
            <a:endParaRPr lang="en-US" dirty="0"/>
          </a:p>
        </p:txBody>
      </p:sp>
      <p:sp>
        <p:nvSpPr>
          <p:cNvPr id="4" name="Content Placeholder 3"/>
          <p:cNvSpPr>
            <a:spLocks noGrp="1"/>
          </p:cNvSpPr>
          <p:nvPr>
            <p:ph sz="quarter" idx="13"/>
          </p:nvPr>
        </p:nvSpPr>
        <p:spPr>
          <a:xfrm>
            <a:off x="423863" y="1389413"/>
            <a:ext cx="11344274" cy="4916384"/>
          </a:xfrm>
        </p:spPr>
        <p:txBody>
          <a:bodyPr>
            <a:normAutofit fontScale="62500" lnSpcReduction="20000"/>
          </a:bodyPr>
          <a:lstStyle/>
          <a:p>
            <a:pPr marL="114300" algn="ctr"/>
            <a:r>
              <a:rPr lang="en-US" altLang="en-US" sz="4600" b="1" dirty="0">
                <a:solidFill>
                  <a:srgbClr val="DA456B"/>
                </a:solidFill>
              </a:rPr>
              <a:t>Tell me what you see in this picture.</a:t>
            </a:r>
          </a:p>
          <a:p>
            <a:pPr marL="114300"/>
            <a:endParaRPr lang="en-US" altLang="en-US" sz="4600" dirty="0">
              <a:solidFill>
                <a:srgbClr val="DA456B"/>
              </a:solidFill>
            </a:endParaRPr>
          </a:p>
          <a:p>
            <a:pPr marL="114300">
              <a:lnSpc>
                <a:spcPct val="170000"/>
              </a:lnSpc>
            </a:pPr>
            <a:r>
              <a:rPr lang="en-US" altLang="en-US" sz="4600" dirty="0"/>
              <a:t>The man hunting ducks with rifle. He has hat up on the hair and has jacket of square black and white. The man looks the duck what is swimming in a lake. The others duck is flying. The ducks looking the man with gun. The ducks on the lake said, “No, no kill my family. Please no, no, no.”</a:t>
            </a:r>
          </a:p>
          <a:p>
            <a:pPr marL="114300">
              <a:spcAft>
                <a:spcPct val="20000"/>
              </a:spcAft>
            </a:pPr>
            <a:endParaRPr lang="en-US" altLang="en-US" sz="2400" i="1" dirty="0"/>
          </a:p>
          <a:p>
            <a:endParaRPr lang="en-US" dirty="0"/>
          </a:p>
        </p:txBody>
      </p:sp>
    </p:spTree>
    <p:extLst>
      <p:ext uri="{BB962C8B-B14F-4D97-AF65-F5344CB8AC3E}">
        <p14:creationId xmlns:p14="http://schemas.microsoft.com/office/powerpoint/2010/main" val="589615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131038" cy="710206"/>
          </a:xfrm>
        </p:spPr>
        <p:txBody>
          <a:bodyPr/>
          <a:lstStyle/>
          <a:p>
            <a:pPr algn="ctr"/>
            <a:r>
              <a:rPr lang="en-US" altLang="en-US" dirty="0">
                <a:solidFill>
                  <a:schemeClr val="accent5"/>
                </a:solidFill>
              </a:rPr>
              <a:t>6 Sets of PLDs</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t>3</a:t>
            </a:fld>
            <a:endParaRPr lang="en-US" dirty="0"/>
          </a:p>
        </p:txBody>
      </p:sp>
      <p:sp>
        <p:nvSpPr>
          <p:cNvPr id="4" name="Content Placeholder 3"/>
          <p:cNvSpPr>
            <a:spLocks noGrp="1"/>
          </p:cNvSpPr>
          <p:nvPr>
            <p:ph idx="13"/>
          </p:nvPr>
        </p:nvSpPr>
        <p:spPr>
          <a:xfrm>
            <a:off x="838201" y="1414145"/>
            <a:ext cx="10515599" cy="4472305"/>
          </a:xfrm>
        </p:spPr>
        <p:txBody>
          <a:bodyPr>
            <a:normAutofit/>
          </a:bodyPr>
          <a:lstStyle/>
          <a:p>
            <a:pPr>
              <a:buClr>
                <a:schemeClr val="accent2"/>
              </a:buClr>
              <a:buFont typeface="Wingdings" panose="05000000000000000000" pitchFamily="2" charset="2"/>
              <a:buChar char="§"/>
            </a:pPr>
            <a:r>
              <a:rPr lang="en-US" altLang="en-US" dirty="0"/>
              <a:t>Listening		Grades K</a:t>
            </a:r>
            <a:r>
              <a:rPr lang="en-US" altLang="en-US" dirty="0">
                <a:cs typeface="Arial" panose="020B0604020202020204" pitchFamily="34" charset="0"/>
              </a:rPr>
              <a:t>–</a:t>
            </a:r>
            <a:r>
              <a:rPr lang="en-US" altLang="en-US" dirty="0"/>
              <a:t>12</a:t>
            </a:r>
          </a:p>
          <a:p>
            <a:pPr>
              <a:buClr>
                <a:schemeClr val="accent2"/>
              </a:buClr>
              <a:buFont typeface="Wingdings" panose="05000000000000000000" pitchFamily="2" charset="2"/>
              <a:buChar char="§"/>
            </a:pPr>
            <a:endParaRPr lang="en-US" altLang="en-US" dirty="0"/>
          </a:p>
          <a:p>
            <a:pPr>
              <a:buClr>
                <a:schemeClr val="accent2"/>
              </a:buClr>
              <a:buFont typeface="Wingdings" panose="05000000000000000000" pitchFamily="2" charset="2"/>
              <a:buChar char="§"/>
            </a:pPr>
            <a:r>
              <a:rPr lang="en-US" altLang="en-US" dirty="0"/>
              <a:t>Speaking		Grades K</a:t>
            </a:r>
            <a:r>
              <a:rPr lang="en-US" altLang="en-US" dirty="0">
                <a:cs typeface="Arial" panose="020B0604020202020204" pitchFamily="34" charset="0"/>
              </a:rPr>
              <a:t>–</a:t>
            </a:r>
            <a:r>
              <a:rPr lang="en-US" altLang="en-US" dirty="0"/>
              <a:t>12</a:t>
            </a:r>
          </a:p>
          <a:p>
            <a:pPr>
              <a:buClr>
                <a:schemeClr val="accent2"/>
              </a:buClr>
              <a:buFont typeface="Wingdings" panose="05000000000000000000" pitchFamily="2" charset="2"/>
              <a:buChar char="§"/>
            </a:pPr>
            <a:endParaRPr lang="en-US" altLang="en-US" sz="2400" dirty="0"/>
          </a:p>
          <a:p>
            <a:pPr>
              <a:buClr>
                <a:schemeClr val="accent2"/>
              </a:buClr>
              <a:buFont typeface="Wingdings" panose="05000000000000000000" pitchFamily="2" charset="2"/>
              <a:buChar char="§"/>
            </a:pPr>
            <a:r>
              <a:rPr lang="en-US" altLang="en-US" dirty="0"/>
              <a:t>Reading         	Grades K</a:t>
            </a:r>
            <a:r>
              <a:rPr lang="en-US" altLang="en-US" dirty="0">
                <a:cs typeface="Arial" panose="020B0604020202020204" pitchFamily="34" charset="0"/>
              </a:rPr>
              <a:t>–</a:t>
            </a:r>
            <a:r>
              <a:rPr lang="en-US" altLang="en-US" dirty="0"/>
              <a:t>1</a:t>
            </a:r>
          </a:p>
          <a:p>
            <a:pPr marL="0" indent="0">
              <a:buClr>
                <a:schemeClr val="accent2"/>
              </a:buClr>
              <a:buNone/>
            </a:pPr>
            <a:r>
              <a:rPr lang="en-US" altLang="en-US" dirty="0"/>
              <a:t>          		Grades 2–12</a:t>
            </a:r>
          </a:p>
          <a:p>
            <a:pPr>
              <a:buClr>
                <a:schemeClr val="accent2"/>
              </a:buClr>
              <a:buFont typeface="Wingdings" panose="05000000000000000000" pitchFamily="2" charset="2"/>
              <a:buChar char="§"/>
            </a:pPr>
            <a:endParaRPr lang="en-US" altLang="en-US" dirty="0"/>
          </a:p>
          <a:p>
            <a:pPr>
              <a:buClr>
                <a:schemeClr val="accent2"/>
              </a:buClr>
              <a:buFont typeface="Wingdings" panose="05000000000000000000" pitchFamily="2" charset="2"/>
              <a:buChar char="§"/>
            </a:pPr>
            <a:r>
              <a:rPr lang="en-US" altLang="en-US" dirty="0"/>
              <a:t>Writing 		Grades K</a:t>
            </a:r>
            <a:r>
              <a:rPr lang="en-US" altLang="en-US" dirty="0">
                <a:cs typeface="Arial" panose="020B0604020202020204" pitchFamily="34" charset="0"/>
              </a:rPr>
              <a:t>–</a:t>
            </a:r>
            <a:r>
              <a:rPr lang="en-US" altLang="en-US" dirty="0"/>
              <a:t>1 </a:t>
            </a:r>
          </a:p>
          <a:p>
            <a:pPr lvl="4">
              <a:buNone/>
            </a:pPr>
            <a:r>
              <a:rPr lang="en-US" altLang="en-US" sz="2800" b="1" dirty="0"/>
              <a:t>		</a:t>
            </a:r>
            <a:r>
              <a:rPr lang="en-US" altLang="en-US" sz="2800" b="1" dirty="0">
                <a:latin typeface="Open Sans Semibold" panose="020B0606030504020204"/>
              </a:rPr>
              <a:t>Grades 2</a:t>
            </a:r>
            <a:r>
              <a:rPr lang="en-US" altLang="en-US" sz="2800" b="1" dirty="0">
                <a:latin typeface="Open Sans Semibold" panose="020B0606030504020204"/>
                <a:cs typeface="Arial" panose="020B0604020202020204" pitchFamily="34" charset="0"/>
              </a:rPr>
              <a:t>–</a:t>
            </a:r>
            <a:r>
              <a:rPr lang="en-US" altLang="en-US" sz="2800" b="1" dirty="0">
                <a:latin typeface="Open Sans Semibold" panose="020B0606030504020204"/>
              </a:rPr>
              <a:t>12</a:t>
            </a:r>
          </a:p>
          <a:p>
            <a:pPr lvl="4">
              <a:buNone/>
            </a:pPr>
            <a:endParaRPr lang="en-US" altLang="en-US" sz="2800" b="1" dirty="0"/>
          </a:p>
          <a:p>
            <a:pPr marL="0" indent="0">
              <a:buNone/>
            </a:pPr>
            <a:endParaRPr lang="en-US" dirty="0"/>
          </a:p>
        </p:txBody>
      </p:sp>
    </p:spTree>
    <p:extLst>
      <p:ext uri="{BB962C8B-B14F-4D97-AF65-F5344CB8AC3E}">
        <p14:creationId xmlns:p14="http://schemas.microsoft.com/office/powerpoint/2010/main" val="3652245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Intermediate Speaker, Example 4</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30</a:t>
            </a:fld>
            <a:endParaRPr lang="en-US" dirty="0"/>
          </a:p>
        </p:txBody>
      </p:sp>
      <p:sp>
        <p:nvSpPr>
          <p:cNvPr id="4" name="Content Placeholder 3"/>
          <p:cNvSpPr>
            <a:spLocks noGrp="1"/>
          </p:cNvSpPr>
          <p:nvPr>
            <p:ph sz="quarter" idx="13"/>
          </p:nvPr>
        </p:nvSpPr>
        <p:spPr>
          <a:xfrm>
            <a:off x="423863" y="1377538"/>
            <a:ext cx="11344274" cy="4833257"/>
          </a:xfrm>
        </p:spPr>
        <p:txBody>
          <a:bodyPr>
            <a:normAutofit fontScale="92500" lnSpcReduction="20000"/>
          </a:bodyPr>
          <a:lstStyle/>
          <a:p>
            <a:pPr marL="114300" algn="ctr"/>
            <a:r>
              <a:rPr lang="en-US" altLang="en-US" sz="3200" b="1" dirty="0">
                <a:solidFill>
                  <a:srgbClr val="DA456B"/>
                </a:solidFill>
              </a:rPr>
              <a:t>Tell me about the rock cycle you have drawn.</a:t>
            </a:r>
          </a:p>
          <a:p>
            <a:pPr marL="114300"/>
            <a:endParaRPr lang="en-US" altLang="en-US" sz="3200" b="1" dirty="0">
              <a:solidFill>
                <a:srgbClr val="DA456B"/>
              </a:solidFill>
            </a:endParaRPr>
          </a:p>
          <a:p>
            <a:pPr marL="114300">
              <a:lnSpc>
                <a:spcPct val="160000"/>
              </a:lnSpc>
              <a:spcBef>
                <a:spcPct val="0"/>
              </a:spcBef>
            </a:pPr>
            <a:r>
              <a:rPr lang="en-US" altLang="en-US" sz="3200" dirty="0"/>
              <a:t>The magma has 1000º. Is very hot. When the volcano … erosion, the magma is go outside … and the name is lava with rocks. The lava and the rocks called igneous rock. After … the earth is erosion. Also after … phase … then also the period sedimentary rock. When continue, pressure and heat is when the earth … water and ice pressure the rocks…</a:t>
            </a:r>
          </a:p>
          <a:p>
            <a:pPr marL="114300">
              <a:spcAft>
                <a:spcPct val="20000"/>
              </a:spcAft>
            </a:pPr>
            <a:endParaRPr lang="en-US" altLang="en-US" sz="2600" i="1" dirty="0"/>
          </a:p>
          <a:p>
            <a:endParaRPr lang="en-US" dirty="0"/>
          </a:p>
        </p:txBody>
      </p:sp>
    </p:spTree>
    <p:extLst>
      <p:ext uri="{BB962C8B-B14F-4D97-AF65-F5344CB8AC3E}">
        <p14:creationId xmlns:p14="http://schemas.microsoft.com/office/powerpoint/2010/main" val="3075006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Advanced Speaker (Grade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31</a:t>
            </a:fld>
            <a:endParaRPr lang="en-US" dirty="0"/>
          </a:p>
        </p:txBody>
      </p:sp>
      <p:sp>
        <p:nvSpPr>
          <p:cNvPr id="4" name="Content Placeholder 3"/>
          <p:cNvSpPr>
            <a:spLocks noGrp="1"/>
          </p:cNvSpPr>
          <p:nvPr>
            <p:ph sz="quarter" idx="13"/>
          </p:nvPr>
        </p:nvSpPr>
        <p:spPr>
          <a:xfrm>
            <a:off x="423863" y="1436914"/>
            <a:ext cx="11344274" cy="4940135"/>
          </a:xfrm>
        </p:spPr>
        <p:txBody>
          <a:bodyPr>
            <a:normAutofit fontScale="62500" lnSpcReduction="20000"/>
          </a:bodyPr>
          <a:lstStyle/>
          <a:p>
            <a:pPr marL="114300" algn="ctr">
              <a:lnSpc>
                <a:spcPct val="160000"/>
              </a:lnSpc>
            </a:pPr>
            <a:r>
              <a:rPr lang="en-US" altLang="en-US" sz="4000" b="1" dirty="0">
                <a:solidFill>
                  <a:srgbClr val="DA456B"/>
                </a:solidFill>
              </a:rPr>
              <a:t>How are you and your friend alike and different?</a:t>
            </a:r>
          </a:p>
          <a:p>
            <a:pPr marL="114300">
              <a:lnSpc>
                <a:spcPct val="160000"/>
              </a:lnSpc>
            </a:pPr>
            <a:endParaRPr lang="en-US" altLang="en-US" sz="1000" b="1" dirty="0">
              <a:solidFill>
                <a:srgbClr val="DA456B"/>
              </a:solidFill>
            </a:endParaRPr>
          </a:p>
          <a:p>
            <a:pPr marL="114300">
              <a:lnSpc>
                <a:spcPct val="160000"/>
              </a:lnSpc>
              <a:spcBef>
                <a:spcPct val="0"/>
              </a:spcBef>
            </a:pPr>
            <a:r>
              <a:rPr lang="en-US" altLang="en-US" sz="3400" dirty="0"/>
              <a:t>My friend is tall and I am short. I have long hair and she has short hair. I have curly hair and she has thin hair. My tooth fell but hers didn’t … I have one bracelets but she has much more. I bring a sweater to school but she does not bring one. I don’t collect stickers but she does.</a:t>
            </a:r>
          </a:p>
          <a:p>
            <a:pPr marL="114300">
              <a:lnSpc>
                <a:spcPct val="160000"/>
              </a:lnSpc>
              <a:spcBef>
                <a:spcPct val="0"/>
              </a:spcBef>
            </a:pPr>
            <a:endParaRPr lang="en-US" altLang="en-US" sz="3400" dirty="0"/>
          </a:p>
          <a:p>
            <a:pPr marL="114300">
              <a:lnSpc>
                <a:spcPct val="160000"/>
              </a:lnSpc>
              <a:spcBef>
                <a:spcPct val="0"/>
              </a:spcBef>
            </a:pPr>
            <a:r>
              <a:rPr lang="en-US" altLang="en-US" sz="3400" dirty="0"/>
              <a:t>We have alike because we are girls and have brown eyes. We both like to play a lot. Both have the same friends. We always come to school and always bring our homework. That’s how we are different and alike.</a:t>
            </a:r>
          </a:p>
          <a:p>
            <a:pPr marL="114300">
              <a:spcAft>
                <a:spcPct val="20000"/>
              </a:spcAft>
            </a:pPr>
            <a:endParaRPr lang="en-US" altLang="en-US" sz="3400" i="1" dirty="0"/>
          </a:p>
          <a:p>
            <a:pPr marL="114300">
              <a:spcAft>
                <a:spcPct val="20000"/>
              </a:spcAft>
            </a:pPr>
            <a:endParaRPr lang="en-US" altLang="en-US" sz="2200" i="1" dirty="0"/>
          </a:p>
          <a:p>
            <a:endParaRPr lang="en-US" dirty="0"/>
          </a:p>
        </p:txBody>
      </p:sp>
    </p:spTree>
    <p:extLst>
      <p:ext uri="{BB962C8B-B14F-4D97-AF65-F5344CB8AC3E}">
        <p14:creationId xmlns:p14="http://schemas.microsoft.com/office/powerpoint/2010/main" val="416819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Advanced Speaker, Example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32</a:t>
            </a:fld>
            <a:endParaRPr lang="en-US" dirty="0"/>
          </a:p>
        </p:txBody>
      </p:sp>
      <p:sp>
        <p:nvSpPr>
          <p:cNvPr id="4" name="Content Placeholder 3"/>
          <p:cNvSpPr>
            <a:spLocks noGrp="1"/>
          </p:cNvSpPr>
          <p:nvPr>
            <p:ph sz="quarter" idx="13"/>
          </p:nvPr>
        </p:nvSpPr>
        <p:spPr>
          <a:xfrm>
            <a:off x="423863" y="1294410"/>
            <a:ext cx="11344274" cy="5035138"/>
          </a:xfrm>
        </p:spPr>
        <p:txBody>
          <a:bodyPr>
            <a:normAutofit fontScale="85000" lnSpcReduction="10000"/>
          </a:bodyPr>
          <a:lstStyle/>
          <a:p>
            <a:pPr marL="114300" algn="ctr"/>
            <a:r>
              <a:rPr lang="en-US" altLang="en-US" sz="3200" b="1" dirty="0">
                <a:solidFill>
                  <a:srgbClr val="DA456B"/>
                </a:solidFill>
              </a:rPr>
              <a:t>Tell me something you did that was fun.</a:t>
            </a:r>
          </a:p>
          <a:p>
            <a:pPr marL="114300"/>
            <a:endParaRPr lang="en-US" altLang="en-US" sz="600" b="1" dirty="0">
              <a:solidFill>
                <a:srgbClr val="DA456B"/>
              </a:solidFill>
            </a:endParaRPr>
          </a:p>
          <a:p>
            <a:pPr marL="114300">
              <a:lnSpc>
                <a:spcPct val="150000"/>
              </a:lnSpc>
              <a:spcBef>
                <a:spcPct val="0"/>
              </a:spcBef>
            </a:pPr>
            <a:r>
              <a:rPr lang="en-US" altLang="en-US" dirty="0"/>
              <a:t>This weekend it was raining and my cousins came at my house. We couldn’t do nothing. My cousin told me, “Ask your mom if we can play in the rain and in the mud.” I went and ask my mom and she said yes but not with that clothes, so I changed my clothes and my mom looked for old clothes for my cousins. Outside was wet and slippery. First we got on my trampoline. We were slipping a lot. Then we got down and were playing with the mud. My cousin drop me on the mud and I said, “Help me up.” He helped me, then I drop him. He said that felt so good and we were laughing…</a:t>
            </a:r>
          </a:p>
          <a:p>
            <a:endParaRPr lang="en-US" dirty="0"/>
          </a:p>
        </p:txBody>
      </p:sp>
    </p:spTree>
    <p:extLst>
      <p:ext uri="{BB962C8B-B14F-4D97-AF65-F5344CB8AC3E}">
        <p14:creationId xmlns:p14="http://schemas.microsoft.com/office/powerpoint/2010/main" val="207985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Advanced Speaker, Example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33</a:t>
            </a:fld>
            <a:endParaRPr lang="en-US" dirty="0"/>
          </a:p>
        </p:txBody>
      </p:sp>
      <p:sp>
        <p:nvSpPr>
          <p:cNvPr id="4" name="Content Placeholder 3"/>
          <p:cNvSpPr>
            <a:spLocks noGrp="1"/>
          </p:cNvSpPr>
          <p:nvPr>
            <p:ph sz="quarter" idx="13"/>
          </p:nvPr>
        </p:nvSpPr>
        <p:spPr>
          <a:xfrm>
            <a:off x="423863" y="1377538"/>
            <a:ext cx="11344274" cy="5151599"/>
          </a:xfrm>
        </p:spPr>
        <p:txBody>
          <a:bodyPr>
            <a:normAutofit fontScale="92500" lnSpcReduction="20000"/>
          </a:bodyPr>
          <a:lstStyle/>
          <a:p>
            <a:pPr marL="114300" algn="ctr"/>
            <a:r>
              <a:rPr lang="en-US" altLang="en-US" sz="3200" b="1" dirty="0">
                <a:solidFill>
                  <a:srgbClr val="DA456B"/>
                </a:solidFill>
              </a:rPr>
              <a:t>What have you learned about tepees?</a:t>
            </a:r>
          </a:p>
          <a:p>
            <a:pPr marL="114300"/>
            <a:endParaRPr lang="en-US" altLang="en-US" sz="3200" b="1" dirty="0">
              <a:solidFill>
                <a:srgbClr val="DA456B"/>
              </a:solidFill>
            </a:endParaRPr>
          </a:p>
          <a:p>
            <a:pPr marL="114300">
              <a:lnSpc>
                <a:spcPct val="150000"/>
              </a:lnSpc>
              <a:spcBef>
                <a:spcPct val="0"/>
              </a:spcBef>
            </a:pPr>
            <a:r>
              <a:rPr lang="en-US" altLang="en-US" sz="3200" dirty="0"/>
              <a:t>The tepee is a little house that is made of bricks, and it has like brown paper around … but it is the buffalo skin. The Native Americans live in the tepee. They kill the buffalo and use the skin to make clothes … and more things. The Native Americans have pictures around the buffalo skin. The Native Americans have to live just with two beds. Their beds are made of buffalo skin and are not the same like our beds. </a:t>
            </a:r>
          </a:p>
          <a:p>
            <a:pPr marL="114300"/>
            <a:endParaRPr lang="en-US" altLang="en-US" sz="2400" b="1" dirty="0">
              <a:solidFill>
                <a:srgbClr val="DA466D"/>
              </a:solidFill>
            </a:endParaRPr>
          </a:p>
          <a:p>
            <a:endParaRPr lang="en-US" dirty="0"/>
          </a:p>
        </p:txBody>
      </p:sp>
    </p:spTree>
    <p:extLst>
      <p:ext uri="{BB962C8B-B14F-4D97-AF65-F5344CB8AC3E}">
        <p14:creationId xmlns:p14="http://schemas.microsoft.com/office/powerpoint/2010/main" val="2201270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Advanced High Speaker (Grade 6)</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34</a:t>
            </a:fld>
            <a:endParaRPr lang="en-US" dirty="0"/>
          </a:p>
        </p:txBody>
      </p:sp>
      <p:sp>
        <p:nvSpPr>
          <p:cNvPr id="4" name="Content Placeholder 3"/>
          <p:cNvSpPr>
            <a:spLocks noGrp="1"/>
          </p:cNvSpPr>
          <p:nvPr>
            <p:ph sz="quarter" idx="13"/>
          </p:nvPr>
        </p:nvSpPr>
        <p:spPr>
          <a:xfrm>
            <a:off x="423863" y="1306286"/>
            <a:ext cx="11344274" cy="5222851"/>
          </a:xfrm>
        </p:spPr>
        <p:txBody>
          <a:bodyPr>
            <a:normAutofit fontScale="77500" lnSpcReduction="20000"/>
          </a:bodyPr>
          <a:lstStyle/>
          <a:p>
            <a:pPr algn="ctr"/>
            <a:r>
              <a:rPr lang="en-US" altLang="en-US" sz="3200" b="1" dirty="0">
                <a:solidFill>
                  <a:srgbClr val="DA456B"/>
                </a:solidFill>
              </a:rPr>
              <a:t>Tell what you have learned about dinosaurs.</a:t>
            </a:r>
          </a:p>
          <a:p>
            <a:endParaRPr lang="en-US" altLang="en-US" sz="1000" b="1" dirty="0">
              <a:solidFill>
                <a:srgbClr val="DA456B"/>
              </a:solidFill>
            </a:endParaRPr>
          </a:p>
          <a:p>
            <a:pPr>
              <a:lnSpc>
                <a:spcPct val="150000"/>
              </a:lnSpc>
              <a:spcBef>
                <a:spcPct val="0"/>
              </a:spcBef>
            </a:pPr>
            <a:r>
              <a:rPr lang="en-US" altLang="en-US" dirty="0"/>
              <a:t>Most male dinosaurs mostly ate other dinosaurs to feed the female dinosaurs. I learned that their babies didn’t have to learn how to walk. This is a difference of other baby animals. Most flying dinosaurs got food in the water and ate only fish. They dive down in the water and then went back up. Most female dinosaurs picked some leaves to keep them warm over the night. The same as most animals, they got on top of their eggs so the eggs can stay warm and hatch faster. They had to hatch fast because other animals will eat them. That is why most female dinosaurs stayed most of their time on top of their eggs. Dinosaurs lived good until the humans came and started killing them. Now scientist find skeletons....</a:t>
            </a:r>
          </a:p>
          <a:p>
            <a:endParaRPr lang="en-US" dirty="0"/>
          </a:p>
        </p:txBody>
      </p:sp>
    </p:spTree>
    <p:extLst>
      <p:ext uri="{BB962C8B-B14F-4D97-AF65-F5344CB8AC3E}">
        <p14:creationId xmlns:p14="http://schemas.microsoft.com/office/powerpoint/2010/main" val="2224525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Advanced High Speaker, Example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35</a:t>
            </a:fld>
            <a:endParaRPr lang="en-US" dirty="0"/>
          </a:p>
        </p:txBody>
      </p:sp>
      <p:sp>
        <p:nvSpPr>
          <p:cNvPr id="4" name="Content Placeholder 3"/>
          <p:cNvSpPr>
            <a:spLocks noGrp="1"/>
          </p:cNvSpPr>
          <p:nvPr>
            <p:ph sz="quarter" idx="13"/>
          </p:nvPr>
        </p:nvSpPr>
        <p:spPr>
          <a:xfrm>
            <a:off x="249382" y="1306286"/>
            <a:ext cx="11661569" cy="5222851"/>
          </a:xfrm>
        </p:spPr>
        <p:txBody>
          <a:bodyPr>
            <a:normAutofit fontScale="85000" lnSpcReduction="20000"/>
          </a:bodyPr>
          <a:lstStyle/>
          <a:p>
            <a:pPr algn="ctr"/>
            <a:r>
              <a:rPr lang="en-US" altLang="en-US" sz="3500" b="1" dirty="0">
                <a:solidFill>
                  <a:srgbClr val="DA456B"/>
                </a:solidFill>
              </a:rPr>
              <a:t>Tell me about something that was difficult for you.</a:t>
            </a:r>
          </a:p>
          <a:p>
            <a:endParaRPr lang="en-US" altLang="en-US" sz="1000" b="1" dirty="0">
              <a:solidFill>
                <a:srgbClr val="DA456B"/>
              </a:solidFill>
            </a:endParaRPr>
          </a:p>
          <a:p>
            <a:pPr>
              <a:lnSpc>
                <a:spcPct val="150000"/>
              </a:lnSpc>
              <a:spcBef>
                <a:spcPct val="0"/>
              </a:spcBef>
            </a:pPr>
            <a:r>
              <a:rPr lang="en-US" altLang="en-US" dirty="0"/>
              <a:t>Well, I have plenty of problems to get up in the morning really early…Then when I go to school I have reading for my first period, but reading is the only subject I don’t get. I don’t get it because of the coding and going back and finding the answers. It takes a long time to read the whole story three times. The only thing I scored low on the test last year was on the reading. I got a 75 because I read it one time and I got an answer but I read it two more times and I get two more different answers. I couldn’t decide what answer to pick. That happened in almost all the stories. But I’m learning more about reading and now I am getting high scores. I hope I get a better grade than what I got last year.</a:t>
            </a:r>
          </a:p>
          <a:p>
            <a:endParaRPr lang="en-US" dirty="0"/>
          </a:p>
        </p:txBody>
      </p:sp>
    </p:spTree>
    <p:extLst>
      <p:ext uri="{BB962C8B-B14F-4D97-AF65-F5344CB8AC3E}">
        <p14:creationId xmlns:p14="http://schemas.microsoft.com/office/powerpoint/2010/main" val="2504300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Advanced High Speaker, Example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36</a:t>
            </a:fld>
            <a:endParaRPr lang="en-US" dirty="0"/>
          </a:p>
        </p:txBody>
      </p:sp>
      <p:sp>
        <p:nvSpPr>
          <p:cNvPr id="4" name="Content Placeholder 3"/>
          <p:cNvSpPr>
            <a:spLocks noGrp="1"/>
          </p:cNvSpPr>
          <p:nvPr>
            <p:ph sz="quarter" idx="13"/>
          </p:nvPr>
        </p:nvSpPr>
        <p:spPr>
          <a:xfrm>
            <a:off x="388237" y="1282535"/>
            <a:ext cx="11522714" cy="5153891"/>
          </a:xfrm>
        </p:spPr>
        <p:txBody>
          <a:bodyPr>
            <a:normAutofit fontScale="77500" lnSpcReduction="20000"/>
          </a:bodyPr>
          <a:lstStyle/>
          <a:p>
            <a:pPr algn="ctr"/>
            <a:r>
              <a:rPr lang="en-US" altLang="en-US" sz="3500" b="1" dirty="0">
                <a:solidFill>
                  <a:srgbClr val="DA456B"/>
                </a:solidFill>
              </a:rPr>
              <a:t>Tell me what you think of the school rules.</a:t>
            </a:r>
          </a:p>
          <a:p>
            <a:endParaRPr lang="en-US" altLang="en-US" sz="200" b="1" dirty="0">
              <a:solidFill>
                <a:srgbClr val="DA456B"/>
              </a:solidFill>
            </a:endParaRPr>
          </a:p>
          <a:p>
            <a:pPr>
              <a:lnSpc>
                <a:spcPct val="150000"/>
              </a:lnSpc>
            </a:pPr>
            <a:r>
              <a:rPr lang="en-US" altLang="en-US" dirty="0"/>
              <a:t>Well, at our school we have a lot of rules. Most rules are not fair. For example, people run to the lunch line because it gets full really fast. Some people come out of the restroom with their shirts tucked out, and if a teacher sees you, you have to do jump squads. Well, sometimes students are uncomfortable having their shirts tucked. Also, you have to watch yourself because if you get 16 tallies you won’t go on a field trip. If you get that much tallies, you can get a detention. If you get a referral, you don’t get to go on the field trip for the nine weeks. If you get in ISS, you have to sit and just do work. Most people like to get that because they don’t want to go to class and do homework. Some people think it is fun but it’s not.</a:t>
            </a:r>
          </a:p>
          <a:p>
            <a:endParaRPr lang="en-US" dirty="0"/>
          </a:p>
        </p:txBody>
      </p:sp>
    </p:spTree>
    <p:extLst>
      <p:ext uri="{BB962C8B-B14F-4D97-AF65-F5344CB8AC3E}">
        <p14:creationId xmlns:p14="http://schemas.microsoft.com/office/powerpoint/2010/main" val="754933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ltLang="en-US" dirty="0">
                <a:solidFill>
                  <a:schemeClr val="accent5"/>
                </a:solidFill>
              </a:rPr>
              <a:t>ELPS-TELPAS Proficiency Level Descriptors  </a:t>
            </a:r>
            <a:br>
              <a:rPr lang="en-US" altLang="en-US" dirty="0">
                <a:solidFill>
                  <a:schemeClr val="accent5"/>
                </a:solidFill>
              </a:rPr>
            </a:br>
            <a:r>
              <a:rPr lang="en-US" altLang="en-US" dirty="0">
                <a:solidFill>
                  <a:schemeClr val="accent5"/>
                </a:solidFill>
              </a:rPr>
              <a:t>Grades 2–12 Writing</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37</a:t>
            </a:fld>
            <a:endParaRPr lang="en-US" dirty="0"/>
          </a:p>
        </p:txBody>
      </p:sp>
      <p:pic>
        <p:nvPicPr>
          <p:cNvPr id="5" name="Content Placeholder 4" descr="ELPS-TELPAS Proficiency Level Descriptors Grades 2-12 Writing"/>
          <p:cNvPicPr>
            <a:picLocks noGrp="1" noChangeAspect="1"/>
          </p:cNvPicPr>
          <p:nvPr>
            <p:ph sz="quarter" idx="13"/>
          </p:nvPr>
        </p:nvPicPr>
        <p:blipFill>
          <a:blip r:embed="rId3"/>
          <a:stretch>
            <a:fillRect/>
          </a:stretch>
        </p:blipFill>
        <p:spPr>
          <a:xfrm>
            <a:off x="2369316" y="1096963"/>
            <a:ext cx="8020554" cy="5432174"/>
          </a:xfrm>
          <a:prstGeom prst="rect">
            <a:avLst/>
          </a:prstGeom>
        </p:spPr>
      </p:pic>
    </p:spTree>
    <p:extLst>
      <p:ext uri="{BB962C8B-B14F-4D97-AF65-F5344CB8AC3E}">
        <p14:creationId xmlns:p14="http://schemas.microsoft.com/office/powerpoint/2010/main" val="1680804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9597887" cy="990489"/>
          </a:xfrm>
        </p:spPr>
        <p:txBody>
          <a:bodyPr>
            <a:noAutofit/>
          </a:bodyPr>
          <a:lstStyle/>
          <a:p>
            <a:pPr algn="ctr"/>
            <a:r>
              <a:rPr lang="en-US" altLang="en-US" dirty="0">
                <a:solidFill>
                  <a:schemeClr val="accent5"/>
                </a:solidFill>
              </a:rPr>
              <a:t>Writing in Grades 2</a:t>
            </a:r>
            <a:r>
              <a:rPr lang="en-US" altLang="en-US" dirty="0">
                <a:solidFill>
                  <a:schemeClr val="accent5"/>
                </a:solidFill>
                <a:cs typeface="Arial" panose="020B0604020202020204" pitchFamily="34" charset="0"/>
              </a:rPr>
              <a:t>–</a:t>
            </a:r>
            <a:r>
              <a:rPr lang="en-US" altLang="en-US" dirty="0">
                <a:solidFill>
                  <a:schemeClr val="accent5"/>
                </a:solidFill>
              </a:rPr>
              <a:t>12</a:t>
            </a:r>
            <a:endParaRPr lang="en-US" sz="34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38</a:t>
            </a:fld>
            <a:endParaRPr lang="en-US" dirty="0"/>
          </a:p>
        </p:txBody>
      </p:sp>
      <p:sp>
        <p:nvSpPr>
          <p:cNvPr id="4" name="Content Placeholder 3"/>
          <p:cNvSpPr>
            <a:spLocks noGrp="1"/>
          </p:cNvSpPr>
          <p:nvPr>
            <p:ph sz="quarter" idx="13"/>
          </p:nvPr>
        </p:nvSpPr>
        <p:spPr>
          <a:xfrm>
            <a:off x="637619" y="1735015"/>
            <a:ext cx="10929936" cy="3988891"/>
          </a:xfrm>
        </p:spPr>
        <p:txBody>
          <a:bodyPr/>
          <a:lstStyle/>
          <a:p>
            <a:pPr indent="4763">
              <a:lnSpc>
                <a:spcPct val="140000"/>
              </a:lnSpc>
              <a:spcAft>
                <a:spcPct val="30000"/>
              </a:spcAft>
            </a:pPr>
            <a:r>
              <a:rPr lang="en-US" altLang="en-US" sz="4000" dirty="0"/>
              <a:t>Remember that the writing ratings of students in grades 2</a:t>
            </a:r>
            <a:r>
              <a:rPr lang="en-US" altLang="en-US" sz="4000" dirty="0">
                <a:cs typeface="Arial" panose="020B0604020202020204" pitchFamily="34" charset="0"/>
              </a:rPr>
              <a:t>–</a:t>
            </a:r>
            <a:r>
              <a:rPr lang="en-US" altLang="en-US" sz="4000" dirty="0"/>
              <a:t>12 are based on collections of their writing from a variety of content areas.  </a:t>
            </a:r>
          </a:p>
          <a:p>
            <a:endParaRPr lang="en-US" altLang="en-US" dirty="0"/>
          </a:p>
          <a:p>
            <a:pPr>
              <a:lnSpc>
                <a:spcPct val="80000"/>
              </a:lnSpc>
            </a:pPr>
            <a:endParaRPr lang="en-US" altLang="en-US" dirty="0"/>
          </a:p>
          <a:p>
            <a:endParaRPr lang="en-US" dirty="0"/>
          </a:p>
        </p:txBody>
      </p:sp>
    </p:spTree>
    <p:extLst>
      <p:ext uri="{BB962C8B-B14F-4D97-AF65-F5344CB8AC3E}">
        <p14:creationId xmlns:p14="http://schemas.microsoft.com/office/powerpoint/2010/main" val="2791960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Writing and Speaking</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39</a:t>
            </a:fld>
            <a:endParaRPr lang="en-US" dirty="0"/>
          </a:p>
        </p:txBody>
      </p:sp>
      <p:sp>
        <p:nvSpPr>
          <p:cNvPr id="4" name="Content Placeholder 3"/>
          <p:cNvSpPr>
            <a:spLocks noGrp="1"/>
          </p:cNvSpPr>
          <p:nvPr>
            <p:ph sz="quarter" idx="13"/>
          </p:nvPr>
        </p:nvSpPr>
        <p:spPr/>
        <p:txBody>
          <a:bodyPr/>
          <a:lstStyle/>
          <a:p>
            <a:pPr marL="681038" indent="3175">
              <a:lnSpc>
                <a:spcPct val="120000"/>
              </a:lnSpc>
              <a:spcBef>
                <a:spcPct val="0"/>
              </a:spcBef>
            </a:pPr>
            <a:r>
              <a:rPr lang="en-US" altLang="en-US" sz="3200" dirty="0"/>
              <a:t>Remember that incorporating appropriate writing and speaking activities in subject matter instruction helps ELs </a:t>
            </a:r>
            <a:r>
              <a:rPr lang="en-US" altLang="en-US" sz="3200" b="1" dirty="0">
                <a:solidFill>
                  <a:schemeClr val="accent2"/>
                </a:solidFill>
              </a:rPr>
              <a:t>internalize</a:t>
            </a:r>
            <a:r>
              <a:rPr lang="en-US" altLang="en-US" sz="3200" dirty="0"/>
              <a:t> new English vocabulary and language structures. This helps them – </a:t>
            </a:r>
          </a:p>
          <a:p>
            <a:pPr marL="1268413" lvl="1" indent="-469900">
              <a:lnSpc>
                <a:spcPct val="120000"/>
              </a:lnSpc>
              <a:spcBef>
                <a:spcPct val="0"/>
              </a:spcBef>
              <a:buClr>
                <a:schemeClr val="accent2"/>
              </a:buClr>
              <a:buFont typeface="Wingdings" panose="05000000000000000000" pitchFamily="2" charset="2"/>
              <a:buChar char="§"/>
            </a:pPr>
            <a:r>
              <a:rPr lang="en-US" altLang="en-US" sz="3200" dirty="0">
                <a:latin typeface="Open Sans" panose="020B0606030504020204"/>
              </a:rPr>
              <a:t>improve their command of academic English </a:t>
            </a:r>
            <a:r>
              <a:rPr lang="en-US" altLang="en-US" sz="3200" u="sng" dirty="0">
                <a:latin typeface="Open Sans" panose="020B0606030504020204"/>
              </a:rPr>
              <a:t>and</a:t>
            </a:r>
            <a:r>
              <a:rPr lang="en-US" altLang="en-US" sz="3200" dirty="0">
                <a:latin typeface="Open Sans" panose="020B0606030504020204"/>
              </a:rPr>
              <a:t> </a:t>
            </a:r>
          </a:p>
          <a:p>
            <a:pPr marL="1268413" lvl="1" indent="-469900">
              <a:lnSpc>
                <a:spcPct val="120000"/>
              </a:lnSpc>
              <a:spcBef>
                <a:spcPct val="0"/>
              </a:spcBef>
              <a:buClr>
                <a:schemeClr val="accent2"/>
              </a:buClr>
              <a:buFont typeface="Wingdings" panose="05000000000000000000" pitchFamily="2" charset="2"/>
              <a:buChar char="§"/>
            </a:pPr>
            <a:r>
              <a:rPr lang="en-US" altLang="en-US" sz="3200" dirty="0">
                <a:latin typeface="Open Sans" panose="020B0606030504020204"/>
              </a:rPr>
              <a:t>learn the content taught in their classes.</a:t>
            </a:r>
          </a:p>
          <a:p>
            <a:endParaRPr lang="en-US" dirty="0"/>
          </a:p>
        </p:txBody>
      </p:sp>
    </p:spTree>
    <p:extLst>
      <p:ext uri="{BB962C8B-B14F-4D97-AF65-F5344CB8AC3E}">
        <p14:creationId xmlns:p14="http://schemas.microsoft.com/office/powerpoint/2010/main" val="223323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963" y="369681"/>
            <a:ext cx="8908278" cy="710206"/>
          </a:xfrm>
        </p:spPr>
        <p:txBody>
          <a:bodyPr/>
          <a:lstStyle/>
          <a:p>
            <a:r>
              <a:rPr lang="en-US" altLang="en-US" dirty="0">
                <a:solidFill>
                  <a:schemeClr val="accent5"/>
                </a:solidFill>
              </a:rPr>
              <a:t>Key Features of Each Proficiency Level</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t>4</a:t>
            </a:fld>
            <a:endParaRPr lang="en-US" dirty="0"/>
          </a:p>
        </p:txBody>
      </p:sp>
      <p:sp>
        <p:nvSpPr>
          <p:cNvPr id="4" name="Content Placeholder 3"/>
          <p:cNvSpPr>
            <a:spLocks noGrp="1"/>
          </p:cNvSpPr>
          <p:nvPr>
            <p:ph idx="13"/>
          </p:nvPr>
        </p:nvSpPr>
        <p:spPr>
          <a:xfrm>
            <a:off x="838199" y="1603169"/>
            <a:ext cx="10515599" cy="4797631"/>
          </a:xfrm>
        </p:spPr>
        <p:txBody>
          <a:bodyPr/>
          <a:lstStyle/>
          <a:p>
            <a:pPr>
              <a:buClr>
                <a:schemeClr val="accent2"/>
              </a:buClr>
              <a:buFont typeface="Wingdings" panose="05000000000000000000" pitchFamily="2" charset="2"/>
              <a:buChar char="§"/>
            </a:pPr>
            <a:r>
              <a:rPr lang="en-US" altLang="en-US" sz="2400" dirty="0"/>
              <a:t>Beginning</a:t>
            </a:r>
          </a:p>
          <a:p>
            <a:pPr lvl="1">
              <a:buClr>
                <a:schemeClr val="accent5"/>
              </a:buClr>
              <a:buFont typeface="Arial" panose="020B0604020202020204" pitchFamily="34" charset="0"/>
              <a:buChar char="•"/>
            </a:pPr>
            <a:r>
              <a:rPr lang="en-US" altLang="en-US" sz="2200" b="1" dirty="0"/>
              <a:t>Little or no English ability</a:t>
            </a:r>
          </a:p>
          <a:p>
            <a:pPr>
              <a:buClr>
                <a:schemeClr val="accent2"/>
              </a:buClr>
              <a:buFont typeface="Wingdings" panose="05000000000000000000" pitchFamily="2" charset="2"/>
              <a:buChar char="§"/>
            </a:pPr>
            <a:r>
              <a:rPr lang="en-US" altLang="en-US" sz="2400" dirty="0"/>
              <a:t>Intermediate</a:t>
            </a:r>
          </a:p>
          <a:p>
            <a:pPr lvl="1">
              <a:buClr>
                <a:schemeClr val="accent5"/>
              </a:buClr>
              <a:buFont typeface="Arial" panose="020B0604020202020204" pitchFamily="34" charset="0"/>
              <a:buChar char="•"/>
            </a:pPr>
            <a:r>
              <a:rPr lang="en-US" altLang="en-US" sz="2200" b="1" dirty="0"/>
              <a:t>Limited ability, simple language structures, </a:t>
            </a:r>
            <a:br>
              <a:rPr lang="en-US" altLang="en-US" sz="2200" b="1" dirty="0"/>
            </a:br>
            <a:r>
              <a:rPr lang="en-US" altLang="en-US" sz="2200" b="1" dirty="0"/>
              <a:t>high-frequency vocabulary, routine contexts</a:t>
            </a:r>
          </a:p>
          <a:p>
            <a:pPr>
              <a:buClr>
                <a:schemeClr val="accent2"/>
              </a:buClr>
              <a:buFont typeface="Wingdings" panose="05000000000000000000" pitchFamily="2" charset="2"/>
              <a:buChar char="§"/>
            </a:pPr>
            <a:r>
              <a:rPr lang="en-US" altLang="en-US" sz="2400" dirty="0"/>
              <a:t>Advanced</a:t>
            </a:r>
          </a:p>
          <a:p>
            <a:pPr lvl="1">
              <a:buClr>
                <a:schemeClr val="accent5"/>
              </a:buClr>
              <a:buFont typeface="Arial" panose="020B0604020202020204" pitchFamily="34" charset="0"/>
              <a:buChar char="•"/>
            </a:pPr>
            <a:r>
              <a:rPr lang="en-US" altLang="en-US" sz="2200" b="1" dirty="0"/>
              <a:t>Grade appropriate, with second language acquisition support</a:t>
            </a:r>
          </a:p>
          <a:p>
            <a:pPr>
              <a:buClr>
                <a:schemeClr val="accent2"/>
              </a:buClr>
              <a:buFont typeface="Wingdings" panose="05000000000000000000" pitchFamily="2" charset="2"/>
              <a:buChar char="§"/>
            </a:pPr>
            <a:r>
              <a:rPr lang="en-US" altLang="en-US" sz="2400" dirty="0"/>
              <a:t>Advanced High </a:t>
            </a:r>
          </a:p>
          <a:p>
            <a:pPr lvl="1">
              <a:buClr>
                <a:schemeClr val="accent5"/>
              </a:buClr>
              <a:buFont typeface="Arial" panose="020B0604020202020204" pitchFamily="34" charset="0"/>
              <a:buChar char="•"/>
            </a:pPr>
            <a:r>
              <a:rPr lang="en-US" altLang="en-US" sz="2200" b="1" dirty="0"/>
              <a:t>Grade appropriate, with minimal second language acquisition support</a:t>
            </a:r>
          </a:p>
          <a:p>
            <a:pPr marL="0" indent="0">
              <a:buNone/>
            </a:pPr>
            <a:endParaRPr lang="en-US" dirty="0"/>
          </a:p>
        </p:txBody>
      </p:sp>
    </p:spTree>
    <p:extLst>
      <p:ext uri="{BB962C8B-B14F-4D97-AF65-F5344CB8AC3E}">
        <p14:creationId xmlns:p14="http://schemas.microsoft.com/office/powerpoint/2010/main" val="96803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981200" y="0"/>
            <a:ext cx="8229600" cy="1417638"/>
          </a:xfrm>
        </p:spPr>
        <p:txBody>
          <a:bodyPr/>
          <a:lstStyle/>
          <a:p>
            <a:pPr algn="ctr"/>
            <a:r>
              <a:rPr lang="en-US" altLang="en-US" dirty="0">
                <a:solidFill>
                  <a:schemeClr val="accent5"/>
                </a:solidFill>
                <a:cs typeface="Tahoma" panose="020B0604030504040204" pitchFamily="34" charset="0"/>
              </a:rPr>
              <a:t>Writing in Content Areas</a:t>
            </a:r>
            <a:br>
              <a:rPr lang="en-US" altLang="en-US" dirty="0">
                <a:solidFill>
                  <a:schemeClr val="accent5"/>
                </a:solidFill>
                <a:cs typeface="Tahoma" panose="020B0604030504040204" pitchFamily="34" charset="0"/>
              </a:rPr>
            </a:br>
            <a:r>
              <a:rPr lang="en-US" altLang="en-US" dirty="0">
                <a:solidFill>
                  <a:schemeClr val="accent5"/>
                </a:solidFill>
                <a:cs typeface="Tahoma" panose="020B0604030504040204" pitchFamily="34" charset="0"/>
              </a:rPr>
              <a:t>Sample ELPS Student Expectations</a:t>
            </a:r>
          </a:p>
        </p:txBody>
      </p:sp>
      <p:sp>
        <p:nvSpPr>
          <p:cNvPr id="84995" name="Text Placeholder 4"/>
          <p:cNvSpPr>
            <a:spLocks noGrp="1"/>
          </p:cNvSpPr>
          <p:nvPr>
            <p:ph type="body" idx="1"/>
          </p:nvPr>
        </p:nvSpPr>
        <p:spPr>
          <a:xfrm>
            <a:off x="2141620" y="1504866"/>
            <a:ext cx="7515726" cy="727333"/>
          </a:xfrm>
          <a:ln w="28575">
            <a:solidFill>
              <a:srgbClr val="1D2AA3"/>
            </a:solidFill>
            <a:miter lim="800000"/>
            <a:headEnd/>
            <a:tailEnd/>
          </a:ln>
        </p:spPr>
        <p:txBody>
          <a:bodyPr/>
          <a:lstStyle/>
          <a:p>
            <a:r>
              <a:rPr lang="en-US" altLang="en-US" sz="2000" dirty="0">
                <a:solidFill>
                  <a:srgbClr val="1D2AA3"/>
                </a:solidFill>
                <a:cs typeface="Tahoma" panose="020B0604030504040204" pitchFamily="34" charset="0"/>
              </a:rPr>
              <a:t>Narrate, describe, and explain with increasing specificity and detail to fulfill content area writing needs as more English is acquired (c)(5)(G)</a:t>
            </a:r>
          </a:p>
        </p:txBody>
      </p:sp>
      <p:sp>
        <p:nvSpPr>
          <p:cNvPr id="84996" name="Text Placeholder 2"/>
          <p:cNvSpPr>
            <a:spLocks noGrp="1"/>
          </p:cNvSpPr>
          <p:nvPr>
            <p:ph sz="half" idx="2"/>
          </p:nvPr>
        </p:nvSpPr>
        <p:spPr>
          <a:xfrm>
            <a:off x="1604211" y="2535659"/>
            <a:ext cx="8939461" cy="1066800"/>
          </a:xfrm>
        </p:spPr>
        <p:txBody>
          <a:bodyPr>
            <a:noAutofit/>
          </a:bodyPr>
          <a:lstStyle/>
          <a:p>
            <a:pPr>
              <a:lnSpc>
                <a:spcPct val="100000"/>
              </a:lnSpc>
              <a:spcBef>
                <a:spcPts val="0"/>
              </a:spcBef>
              <a:buFontTx/>
              <a:buNone/>
            </a:pPr>
            <a:r>
              <a:rPr lang="en-US" altLang="en-US" sz="2200" dirty="0">
                <a:cs typeface="Tahoma" panose="020B0604030504040204" pitchFamily="34" charset="0"/>
              </a:rPr>
              <a:t>   In science, this expectation can be addressed through writing assignments in which students, for example, observe, describe, and compare physical properties.</a:t>
            </a:r>
          </a:p>
        </p:txBody>
      </p:sp>
      <p:sp>
        <p:nvSpPr>
          <p:cNvPr id="84997" name="Content Placeholder 3"/>
          <p:cNvSpPr>
            <a:spLocks noGrp="1"/>
          </p:cNvSpPr>
          <p:nvPr>
            <p:ph type="body" sz="quarter" idx="3"/>
          </p:nvPr>
        </p:nvSpPr>
        <p:spPr>
          <a:xfrm>
            <a:off x="2213811" y="4203032"/>
            <a:ext cx="7443535" cy="798632"/>
          </a:xfrm>
          <a:ln w="28575">
            <a:solidFill>
              <a:srgbClr val="1D2AA3"/>
            </a:solidFill>
            <a:miter lim="800000"/>
            <a:headEnd/>
            <a:tailEnd/>
          </a:ln>
        </p:spPr>
        <p:txBody>
          <a:bodyPr>
            <a:normAutofit/>
          </a:bodyPr>
          <a:lstStyle/>
          <a:p>
            <a:pPr>
              <a:spcBef>
                <a:spcPts val="0"/>
              </a:spcBef>
            </a:pPr>
            <a:r>
              <a:rPr lang="en-US" altLang="en-US" sz="2000" dirty="0">
                <a:solidFill>
                  <a:srgbClr val="1D2AA3"/>
                </a:solidFill>
                <a:cs typeface="Tahoma" panose="020B0604030504040204" pitchFamily="34" charset="0"/>
              </a:rPr>
              <a:t>Write using newly acquired basic vocabulary and content-based </a:t>
            </a:r>
          </a:p>
          <a:p>
            <a:pPr>
              <a:spcBef>
                <a:spcPts val="0"/>
              </a:spcBef>
            </a:pPr>
            <a:r>
              <a:rPr lang="en-US" altLang="en-US" sz="2000" dirty="0">
                <a:solidFill>
                  <a:srgbClr val="1D2AA3"/>
                </a:solidFill>
                <a:cs typeface="Tahoma" panose="020B0604030504040204" pitchFamily="34" charset="0"/>
              </a:rPr>
              <a:t>grade-level vocabulary (c)(5)(B)</a:t>
            </a:r>
          </a:p>
        </p:txBody>
      </p:sp>
      <p:sp>
        <p:nvSpPr>
          <p:cNvPr id="84998" name="Content Placeholder 5"/>
          <p:cNvSpPr>
            <a:spLocks noGrp="1"/>
          </p:cNvSpPr>
          <p:nvPr>
            <p:ph sz="quarter" idx="4"/>
          </p:nvPr>
        </p:nvSpPr>
        <p:spPr>
          <a:xfrm>
            <a:off x="1652337" y="5194804"/>
            <a:ext cx="9368589" cy="1066800"/>
          </a:xfrm>
        </p:spPr>
        <p:txBody>
          <a:bodyPr>
            <a:normAutofit/>
          </a:bodyPr>
          <a:lstStyle/>
          <a:p>
            <a:pPr>
              <a:spcBef>
                <a:spcPts val="0"/>
              </a:spcBef>
              <a:buFontTx/>
              <a:buNone/>
            </a:pPr>
            <a:r>
              <a:rPr lang="en-US" altLang="en-US" sz="2200" dirty="0">
                <a:cs typeface="Tahoma" panose="020B0604030504040204" pitchFamily="34" charset="0"/>
              </a:rPr>
              <a:t>    In math, this expectation can be addressed by having students, for example, write about the shapes they are studying and name items at home that are the same shapes.</a:t>
            </a:r>
          </a:p>
        </p:txBody>
      </p:sp>
      <p:sp>
        <p:nvSpPr>
          <p:cNvPr id="8499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solidFill>
                  <a:schemeClr val="bg1"/>
                </a:solidFill>
              </a:rPr>
              <a:t>41</a:t>
            </a:r>
          </a:p>
        </p:txBody>
      </p:sp>
    </p:spTree>
    <p:extLst>
      <p:ext uri="{BB962C8B-B14F-4D97-AF65-F5344CB8AC3E}">
        <p14:creationId xmlns:p14="http://schemas.microsoft.com/office/powerpoint/2010/main" val="2039045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dirty="0">
                <a:solidFill>
                  <a:schemeClr val="accent5"/>
                </a:solidFill>
              </a:rPr>
              <a:t>STAAR Writing vs. TELPAS Writing</a:t>
            </a:r>
            <a:endParaRPr lang="en-US" sz="32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41</a:t>
            </a:fld>
            <a:endParaRPr lang="en-US" dirty="0"/>
          </a:p>
        </p:txBody>
      </p:sp>
      <p:sp>
        <p:nvSpPr>
          <p:cNvPr id="4" name="Content Placeholder 3"/>
          <p:cNvSpPr>
            <a:spLocks noGrp="1"/>
          </p:cNvSpPr>
          <p:nvPr>
            <p:ph sz="quarter" idx="13"/>
          </p:nvPr>
        </p:nvSpPr>
        <p:spPr>
          <a:xfrm>
            <a:off x="423863" y="1330036"/>
            <a:ext cx="11344274" cy="5094515"/>
          </a:xfrm>
        </p:spPr>
        <p:txBody>
          <a:bodyPr>
            <a:normAutofit fontScale="92500" lnSpcReduction="10000"/>
          </a:bodyPr>
          <a:lstStyle/>
          <a:p>
            <a:pPr>
              <a:lnSpc>
                <a:spcPct val="150000"/>
              </a:lnSpc>
              <a:spcAft>
                <a:spcPct val="20000"/>
              </a:spcAft>
            </a:pPr>
            <a:r>
              <a:rPr lang="en-US" altLang="en-US" dirty="0"/>
              <a:t>STAAR measures how well students compose, revise, and edit texts as required by the TEKS language arts standards. STAAR measures the ability to compose texts with clear, controlling ideas, coherent organization, sufficient development, and appropriate word choice, style, and mechanics. </a:t>
            </a:r>
          </a:p>
          <a:p>
            <a:pPr>
              <a:lnSpc>
                <a:spcPct val="150000"/>
              </a:lnSpc>
              <a:spcAft>
                <a:spcPct val="20000"/>
              </a:spcAft>
            </a:pPr>
            <a:r>
              <a:rPr lang="en-US" altLang="en-US" dirty="0"/>
              <a:t>TELPAS measures how well ELs are able to use English to express their ideas in order to learn the writing skills above and fulfill grade-appropriate writing assignments in all their classes. </a:t>
            </a:r>
          </a:p>
          <a:p>
            <a:endParaRPr lang="en-US" dirty="0"/>
          </a:p>
        </p:txBody>
      </p:sp>
    </p:spTree>
    <p:extLst>
      <p:ext uri="{BB962C8B-B14F-4D97-AF65-F5344CB8AC3E}">
        <p14:creationId xmlns:p14="http://schemas.microsoft.com/office/powerpoint/2010/main" val="3469989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dirty="0">
                <a:solidFill>
                  <a:schemeClr val="accent5"/>
                </a:solidFill>
              </a:rPr>
              <a:t>Introductory Resources for Writing</a:t>
            </a:r>
            <a:endParaRPr lang="en-US" sz="32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42</a:t>
            </a:fld>
            <a:endParaRPr lang="en-US" dirty="0"/>
          </a:p>
        </p:txBody>
      </p:sp>
      <p:sp>
        <p:nvSpPr>
          <p:cNvPr id="4" name="Content Placeholder 3"/>
          <p:cNvSpPr>
            <a:spLocks noGrp="1"/>
          </p:cNvSpPr>
          <p:nvPr>
            <p:ph sz="quarter" idx="13"/>
          </p:nvPr>
        </p:nvSpPr>
        <p:spPr>
          <a:xfrm>
            <a:off x="400113" y="1223157"/>
            <a:ext cx="11344274" cy="5390891"/>
          </a:xfrm>
        </p:spPr>
        <p:txBody>
          <a:bodyPr>
            <a:normAutofit fontScale="77500" lnSpcReduction="20000"/>
          </a:bodyPr>
          <a:lstStyle/>
          <a:p>
            <a:pPr indent="4763">
              <a:defRPr/>
            </a:pPr>
            <a:r>
              <a:rPr lang="en-US" sz="2600" dirty="0"/>
              <a:t>Several resources support introductory training for this domain:</a:t>
            </a:r>
          </a:p>
          <a:p>
            <a:pPr indent="4763">
              <a:defRPr/>
            </a:pPr>
            <a:endParaRPr lang="en-US" sz="2600" dirty="0"/>
          </a:p>
          <a:p>
            <a:pPr marL="682625" lvl="1" indent="-563563">
              <a:lnSpc>
                <a:spcPct val="120000"/>
              </a:lnSpc>
              <a:buClr>
                <a:schemeClr val="accent2"/>
              </a:buClr>
              <a:buFont typeface="Wingdings" panose="05000000000000000000" pitchFamily="2" charset="2"/>
              <a:buChar char="§"/>
              <a:defRPr/>
            </a:pPr>
            <a:r>
              <a:rPr lang="en-US" sz="2600" b="1" dirty="0">
                <a:latin typeface="Open Sans" panose="020B0606030504020204"/>
              </a:rPr>
              <a:t>Grades 2–12 Writing Collection Overview PowerPoint </a:t>
            </a:r>
            <a:br>
              <a:rPr lang="en-US" sz="2600" b="1" dirty="0">
                <a:latin typeface="Open Sans" panose="020B0606030504020204"/>
              </a:rPr>
            </a:br>
            <a:r>
              <a:rPr lang="en-US" sz="2600" dirty="0">
                <a:latin typeface="Open Sans" panose="020B0606030504020204"/>
              </a:rPr>
              <a:t>Explains how to assemble writing collections that portray the overall English language proficiency of ELs </a:t>
            </a:r>
          </a:p>
          <a:p>
            <a:pPr marL="682625" lvl="1" indent="-563563">
              <a:buFont typeface="Wingdings" pitchFamily="2" charset="2"/>
              <a:buChar char="Ø"/>
              <a:defRPr/>
            </a:pPr>
            <a:endParaRPr lang="en-US" sz="2600" dirty="0">
              <a:latin typeface="Open Sans" panose="020B0606030504020204"/>
            </a:endParaRPr>
          </a:p>
          <a:p>
            <a:pPr marL="682625" lvl="1" indent="-563563">
              <a:lnSpc>
                <a:spcPct val="120000"/>
              </a:lnSpc>
              <a:buClr>
                <a:schemeClr val="accent2"/>
              </a:buClr>
              <a:buFont typeface="Wingdings" panose="05000000000000000000" pitchFamily="2" charset="2"/>
              <a:buChar char="§"/>
              <a:defRPr/>
            </a:pPr>
            <a:r>
              <a:rPr lang="en-US" sz="2600" b="1" dirty="0">
                <a:latin typeface="Open Sans" panose="020B0606030504020204"/>
              </a:rPr>
              <a:t>Annotated Examples of Student Writing </a:t>
            </a:r>
            <a:br>
              <a:rPr lang="en-US" sz="2600" b="1" dirty="0">
                <a:latin typeface="Open Sans" panose="020B0606030504020204"/>
              </a:rPr>
            </a:br>
            <a:r>
              <a:rPr lang="en-US" sz="2600" dirty="0">
                <a:latin typeface="Open Sans" panose="020B0606030504020204"/>
              </a:rPr>
              <a:t>6 writing collections representing a variety of grade levels and English language proficiency levels; each collection includes detailed rating annotations</a:t>
            </a:r>
          </a:p>
          <a:p>
            <a:pPr marL="119062" lvl="1" indent="0">
              <a:buNone/>
              <a:defRPr/>
            </a:pPr>
            <a:endParaRPr lang="en-US" sz="2600" dirty="0">
              <a:latin typeface="Open Sans" panose="020B0606030504020204"/>
            </a:endParaRPr>
          </a:p>
          <a:p>
            <a:pPr marL="682625" lvl="1" indent="-563563">
              <a:lnSpc>
                <a:spcPct val="120000"/>
              </a:lnSpc>
              <a:buClr>
                <a:schemeClr val="accent2"/>
              </a:buClr>
              <a:buFont typeface="Wingdings" panose="05000000000000000000" pitchFamily="2" charset="2"/>
              <a:buChar char="§"/>
              <a:defRPr/>
            </a:pPr>
            <a:r>
              <a:rPr lang="en-US" sz="2600" b="1" dirty="0">
                <a:latin typeface="Open Sans" panose="020B0606030504020204"/>
              </a:rPr>
              <a:t>TELPAS and TELPAS Alternate Educator Guide</a:t>
            </a:r>
            <a:br>
              <a:rPr lang="en-US" sz="2600" dirty="0">
                <a:latin typeface="Open Sans" panose="020B0606030504020204"/>
              </a:rPr>
            </a:br>
            <a:r>
              <a:rPr lang="en-US" sz="2600" dirty="0">
                <a:latin typeface="Open Sans" panose="020B0606030504020204"/>
              </a:rPr>
              <a:t>Contains several annotated writing samples for grades 2-12</a:t>
            </a:r>
          </a:p>
          <a:p>
            <a:pPr marL="119062" lvl="1" indent="0">
              <a:buNone/>
              <a:defRPr/>
            </a:pPr>
            <a:endParaRPr lang="en-US" sz="2600" dirty="0">
              <a:latin typeface="Open Sans" panose="020B0606030504020204"/>
            </a:endParaRPr>
          </a:p>
          <a:p>
            <a:pPr marL="682625" lvl="1" indent="-563563" algn="ctr">
              <a:buFont typeface="Wingdings" pitchFamily="2" charset="2"/>
              <a:buNone/>
              <a:defRPr/>
            </a:pPr>
            <a:r>
              <a:rPr lang="en-US" sz="2600" dirty="0">
                <a:latin typeface="Open Sans" panose="020B0606030504020204"/>
              </a:rPr>
              <a:t>All resources available on TEA’s </a:t>
            </a:r>
            <a:r>
              <a:rPr lang="en-US" sz="2600" dirty="0">
                <a:latin typeface="Open Sans" panose="020B0606030504020204"/>
                <a:hlinkClick r:id="rId3"/>
              </a:rPr>
              <a:t>TELPAS Resources </a:t>
            </a:r>
            <a:r>
              <a:rPr lang="en-US" sz="2600" dirty="0">
                <a:latin typeface="Open Sans" panose="020B0606030504020204"/>
              </a:rPr>
              <a:t>webpage</a:t>
            </a:r>
          </a:p>
          <a:p>
            <a:pPr marL="682625" lvl="1" indent="-563563" algn="ctr">
              <a:buFont typeface="Wingdings" pitchFamily="2" charset="2"/>
              <a:buNone/>
              <a:defRPr/>
            </a:pPr>
            <a:endParaRPr lang="en-US" sz="2100" dirty="0">
              <a:latin typeface="Open Sans" panose="020B0606030504020204"/>
            </a:endParaRPr>
          </a:p>
          <a:p>
            <a:pPr marL="682625" lvl="1" indent="-563563" algn="ctr">
              <a:buFont typeface="Wingdings" pitchFamily="2" charset="2"/>
              <a:buNone/>
              <a:defRPr/>
            </a:pPr>
            <a:endParaRPr lang="en-US" sz="3200" dirty="0">
              <a:latin typeface="Open Sans" panose="020B0606030504020204"/>
            </a:endParaRPr>
          </a:p>
          <a:p>
            <a:pPr marL="682625" lvl="1" indent="-563563" algn="ctr">
              <a:buNone/>
              <a:defRPr/>
            </a:pPr>
            <a:r>
              <a:rPr lang="en-US" altLang="en-US" sz="3100" dirty="0">
                <a:latin typeface="Open Sans" panose="020B0606030504020204"/>
              </a:rPr>
              <a:t>Spring web-based TELPAS rater training provides in-depth practice.</a:t>
            </a:r>
          </a:p>
          <a:p>
            <a:pPr marL="682625" lvl="1" indent="-563563" algn="ctr">
              <a:buFont typeface="Wingdings" pitchFamily="2" charset="2"/>
              <a:buNone/>
              <a:defRPr/>
            </a:pPr>
            <a:endParaRPr lang="en-US" sz="2100" u="sng" dirty="0">
              <a:latin typeface="Open Sans" panose="020B0606030504020204"/>
            </a:endParaRPr>
          </a:p>
          <a:p>
            <a:endParaRPr lang="en-US" dirty="0"/>
          </a:p>
        </p:txBody>
      </p:sp>
    </p:spTree>
    <p:extLst>
      <p:ext uri="{BB962C8B-B14F-4D97-AF65-F5344CB8AC3E}">
        <p14:creationId xmlns:p14="http://schemas.microsoft.com/office/powerpoint/2010/main" val="331652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7654418" cy="710206"/>
          </a:xfrm>
        </p:spPr>
        <p:txBody>
          <a:bodyPr/>
          <a:lstStyle/>
          <a:p>
            <a:pPr algn="ctr"/>
            <a:r>
              <a:rPr lang="en-US" dirty="0">
                <a:solidFill>
                  <a:schemeClr val="accent5"/>
                </a:solidFill>
              </a:rPr>
              <a:t>Disclaimer</a:t>
            </a:r>
          </a:p>
        </p:txBody>
      </p:sp>
      <p:sp>
        <p:nvSpPr>
          <p:cNvPr id="3" name="Content Placeholder 2"/>
          <p:cNvSpPr>
            <a:spLocks noGrp="1"/>
          </p:cNvSpPr>
          <p:nvPr>
            <p:ph idx="13"/>
          </p:nvPr>
        </p:nvSpPr>
        <p:spPr>
          <a:xfrm>
            <a:off x="838201" y="2209859"/>
            <a:ext cx="10515599" cy="3279035"/>
          </a:xfrm>
        </p:spPr>
        <p:txBody>
          <a:bodyPr>
            <a:normAutofit/>
          </a:bodyPr>
          <a:lstStyle/>
          <a:p>
            <a:pPr marL="0" indent="0">
              <a:buNone/>
            </a:pPr>
            <a:r>
              <a:rPr lang="en-US" dirty="0"/>
              <a:t>These slides have been prepared by the Student Assessment Division of the Texas Education Agency. You are encouraged to use them for local training.</a:t>
            </a:r>
          </a:p>
          <a:p>
            <a:pPr marL="0" indent="0">
              <a:buClr>
                <a:schemeClr val="accent2"/>
              </a:buClr>
              <a:buNone/>
            </a:pPr>
            <a:endParaRPr lang="en-US" altLang="en-US" dirty="0"/>
          </a:p>
          <a:p>
            <a:pPr marL="0" indent="0">
              <a:buNone/>
            </a:pPr>
            <a:r>
              <a:rPr lang="en-US" dirty="0"/>
              <a:t>If any of the slides are changed for local use, please hide or remove any TEA logos, headers, or footers. (You may need to edit the Master slide.)</a:t>
            </a:r>
          </a:p>
          <a:p>
            <a:endParaRPr lang="en-US" alt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43</a:t>
            </a:fld>
            <a:endParaRPr lang="en-US" dirty="0"/>
          </a:p>
        </p:txBody>
      </p:sp>
    </p:spTree>
    <p:extLst>
      <p:ext uri="{BB962C8B-B14F-4D97-AF65-F5344CB8AC3E}">
        <p14:creationId xmlns:p14="http://schemas.microsoft.com/office/powerpoint/2010/main" val="3816923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263" y="292130"/>
            <a:ext cx="8531088" cy="710206"/>
          </a:xfrm>
        </p:spPr>
        <p:txBody>
          <a:bodyPr>
            <a:noAutofit/>
          </a:bodyPr>
          <a:lstStyle/>
          <a:p>
            <a:pPr algn="ctr"/>
            <a:r>
              <a:rPr lang="en-US" altLang="en-US" sz="3200" dirty="0">
                <a:solidFill>
                  <a:schemeClr val="accent5"/>
                </a:solidFill>
              </a:rPr>
              <a:t>ELPS-TELPAS Proficiency Level Descriptors  </a:t>
            </a:r>
            <a:br>
              <a:rPr lang="en-US" altLang="en-US" sz="3200" dirty="0">
                <a:solidFill>
                  <a:schemeClr val="accent5"/>
                </a:solidFill>
              </a:rPr>
            </a:br>
            <a:r>
              <a:rPr lang="en-US" altLang="en-US" sz="3200" dirty="0">
                <a:solidFill>
                  <a:schemeClr val="accent5"/>
                </a:solidFill>
              </a:rPr>
              <a:t>Grades K–12 Listening </a:t>
            </a:r>
          </a:p>
        </p:txBody>
      </p:sp>
      <p:sp>
        <p:nvSpPr>
          <p:cNvPr id="4" name="Slide Number Placeholder 3"/>
          <p:cNvSpPr>
            <a:spLocks noGrp="1"/>
          </p:cNvSpPr>
          <p:nvPr>
            <p:ph type="sldNum" sz="quarter" idx="12"/>
          </p:nvPr>
        </p:nvSpPr>
        <p:spPr/>
        <p:txBody>
          <a:bodyPr/>
          <a:lstStyle/>
          <a:p>
            <a:fld id="{0088AB57-2DBE-44A3-AE96-942C49E954BF}" type="slidenum">
              <a:rPr lang="en-US" smtClean="0"/>
              <a:pPr/>
              <a:t>5</a:t>
            </a:fld>
            <a:endParaRPr lang="en-US" dirty="0"/>
          </a:p>
        </p:txBody>
      </p:sp>
      <p:pic>
        <p:nvPicPr>
          <p:cNvPr id="5" name="Content Placeholder 4" descr="ELPS-TELPAS Proficiency Level Descriptors Grades K-12 Listening"/>
          <p:cNvPicPr>
            <a:picLocks noGrp="1" noChangeAspect="1"/>
          </p:cNvPicPr>
          <p:nvPr>
            <p:ph sz="quarter" idx="13"/>
          </p:nvPr>
        </p:nvPicPr>
        <p:blipFill>
          <a:blip r:embed="rId3"/>
          <a:stretch>
            <a:fillRect/>
          </a:stretch>
        </p:blipFill>
        <p:spPr>
          <a:xfrm>
            <a:off x="2533279" y="1108338"/>
            <a:ext cx="7448921" cy="5314796"/>
          </a:xfrm>
          <a:prstGeom prst="rect">
            <a:avLst/>
          </a:prstGeom>
        </p:spPr>
      </p:pic>
    </p:spTree>
    <p:extLst>
      <p:ext uri="{BB962C8B-B14F-4D97-AF65-F5344CB8AC3E}">
        <p14:creationId xmlns:p14="http://schemas.microsoft.com/office/powerpoint/2010/main" val="115719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792" y="292184"/>
            <a:ext cx="9829345" cy="710206"/>
          </a:xfrm>
        </p:spPr>
        <p:txBody>
          <a:bodyPr>
            <a:noAutofit/>
          </a:bodyPr>
          <a:lstStyle/>
          <a:p>
            <a:pPr algn="ctr"/>
            <a:r>
              <a:rPr lang="en-US" altLang="en-US" sz="3200" dirty="0">
                <a:solidFill>
                  <a:schemeClr val="accent5"/>
                </a:solidFill>
              </a:rPr>
              <a:t>Reflect on how well the student understands the English he or she hears during activities such as:</a:t>
            </a:r>
            <a:endParaRPr lang="en-US" sz="32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6</a:t>
            </a:fld>
            <a:endParaRPr lang="en-US" dirty="0"/>
          </a:p>
        </p:txBody>
      </p:sp>
      <p:sp>
        <p:nvSpPr>
          <p:cNvPr id="4" name="Content Placeholder 3"/>
          <p:cNvSpPr>
            <a:spLocks noGrp="1"/>
          </p:cNvSpPr>
          <p:nvPr>
            <p:ph sz="quarter" idx="13"/>
          </p:nvPr>
        </p:nvSpPr>
        <p:spPr/>
        <p:txBody>
          <a:bodyPr/>
          <a:lstStyle/>
          <a:p>
            <a:pPr marL="457200" indent="-457200">
              <a:buClr>
                <a:schemeClr val="accent2"/>
              </a:buClr>
              <a:buFont typeface="Wingdings" panose="05000000000000000000" pitchFamily="2" charset="2"/>
              <a:buChar char="§"/>
            </a:pPr>
            <a:r>
              <a:rPr lang="en-US" altLang="en-US" dirty="0"/>
              <a:t>Reacting to oral presentations</a:t>
            </a:r>
          </a:p>
          <a:p>
            <a:pPr marL="457200" indent="-457200">
              <a:buClr>
                <a:schemeClr val="accent2"/>
              </a:buClr>
              <a:buFont typeface="Wingdings" panose="05000000000000000000" pitchFamily="2" charset="2"/>
              <a:buChar char="§"/>
            </a:pPr>
            <a:r>
              <a:rPr lang="en-US" altLang="en-US" dirty="0"/>
              <a:t>Responding to text read aloud</a:t>
            </a:r>
          </a:p>
          <a:p>
            <a:pPr marL="457200" indent="-457200">
              <a:buClr>
                <a:schemeClr val="accent2"/>
              </a:buClr>
              <a:buFont typeface="Wingdings" panose="05000000000000000000" pitchFamily="2" charset="2"/>
              <a:buChar char="§"/>
            </a:pPr>
            <a:r>
              <a:rPr lang="en-US" altLang="en-US" dirty="0"/>
              <a:t>Following directions</a:t>
            </a:r>
          </a:p>
          <a:p>
            <a:pPr marL="457200" indent="-457200">
              <a:buClr>
                <a:schemeClr val="accent2"/>
              </a:buClr>
              <a:buFont typeface="Wingdings" panose="05000000000000000000" pitchFamily="2" charset="2"/>
              <a:buChar char="§"/>
            </a:pPr>
            <a:r>
              <a:rPr lang="en-US" altLang="en-US" dirty="0"/>
              <a:t>Cooperative group work</a:t>
            </a:r>
          </a:p>
          <a:p>
            <a:pPr marL="457200" indent="-457200">
              <a:buClr>
                <a:schemeClr val="accent2"/>
              </a:buClr>
              <a:buFont typeface="Wingdings" panose="05000000000000000000" pitchFamily="2" charset="2"/>
              <a:buChar char="§"/>
            </a:pPr>
            <a:r>
              <a:rPr lang="en-US" altLang="en-US" dirty="0"/>
              <a:t>Informal interactions with peers</a:t>
            </a:r>
          </a:p>
          <a:p>
            <a:pPr marL="457200" indent="-457200">
              <a:buClr>
                <a:schemeClr val="accent2"/>
              </a:buClr>
              <a:buFont typeface="Wingdings" panose="05000000000000000000" pitchFamily="2" charset="2"/>
              <a:buChar char="§"/>
            </a:pPr>
            <a:r>
              <a:rPr lang="en-US" altLang="en-US" dirty="0"/>
              <a:t>Large-group and small-group instructional interactions </a:t>
            </a:r>
          </a:p>
          <a:p>
            <a:pPr marL="457200" indent="-457200">
              <a:buClr>
                <a:schemeClr val="accent2"/>
              </a:buClr>
              <a:buFont typeface="Wingdings" panose="05000000000000000000" pitchFamily="2" charset="2"/>
              <a:buChar char="§"/>
            </a:pPr>
            <a:r>
              <a:rPr lang="en-US" altLang="en-US" dirty="0"/>
              <a:t>One-on-one interviews</a:t>
            </a:r>
          </a:p>
          <a:p>
            <a:pPr marL="457200" indent="-457200">
              <a:buClr>
                <a:schemeClr val="accent2"/>
              </a:buClr>
              <a:buFont typeface="Wingdings" panose="05000000000000000000" pitchFamily="2" charset="2"/>
              <a:buChar char="§"/>
            </a:pPr>
            <a:r>
              <a:rPr lang="en-US" altLang="en-US" dirty="0"/>
              <a:t>Individual student conferences</a:t>
            </a:r>
          </a:p>
          <a:p>
            <a:endParaRPr lang="en-US" dirty="0"/>
          </a:p>
        </p:txBody>
      </p:sp>
    </p:spTree>
    <p:extLst>
      <p:ext uri="{BB962C8B-B14F-4D97-AF65-F5344CB8AC3E}">
        <p14:creationId xmlns:p14="http://schemas.microsoft.com/office/powerpoint/2010/main" val="331720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441616"/>
            <a:ext cx="9274038" cy="710206"/>
          </a:xfrm>
        </p:spPr>
        <p:txBody>
          <a:bodyPr>
            <a:normAutofit fontScale="90000"/>
          </a:bodyPr>
          <a:lstStyle/>
          <a:p>
            <a:pPr algn="ctr"/>
            <a:r>
              <a:rPr lang="en-US" altLang="en-US" sz="4000" dirty="0">
                <a:solidFill>
                  <a:schemeClr val="tx1"/>
                </a:solidFill>
              </a:rPr>
              <a:t> </a:t>
            </a:r>
            <a:r>
              <a:rPr lang="en-US" altLang="en-US" sz="4000" dirty="0">
                <a:solidFill>
                  <a:schemeClr val="accent5"/>
                </a:solidFill>
              </a:rPr>
              <a:t>Beginning Listener</a:t>
            </a:r>
            <a:br>
              <a:rPr lang="en-US" altLang="en-US" sz="4000" dirty="0">
                <a:solidFill>
                  <a:schemeClr val="accent5"/>
                </a:solidFill>
              </a:rPr>
            </a:br>
            <a:r>
              <a:rPr lang="en-US" altLang="en-US" sz="4000" dirty="0">
                <a:solidFill>
                  <a:schemeClr val="accent5"/>
                </a:solidFill>
              </a:rPr>
              <a:t> Nonacademic Listening Sample</a:t>
            </a:r>
            <a:br>
              <a:rPr lang="en-US" altLang="en-US" dirty="0">
                <a:solidFill>
                  <a:schemeClr val="accent5"/>
                </a:solidFill>
              </a:rPr>
            </a:b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7</a:t>
            </a:fld>
            <a:endParaRPr lang="en-US" dirty="0"/>
          </a:p>
        </p:txBody>
      </p:sp>
      <p:sp>
        <p:nvSpPr>
          <p:cNvPr id="4" name="Content Placeholder 3"/>
          <p:cNvSpPr>
            <a:spLocks noGrp="1"/>
          </p:cNvSpPr>
          <p:nvPr>
            <p:ph sz="quarter" idx="13"/>
          </p:nvPr>
        </p:nvSpPr>
        <p:spPr>
          <a:xfrm>
            <a:off x="1002982" y="1303019"/>
            <a:ext cx="10510145" cy="5418456"/>
          </a:xfrm>
        </p:spPr>
        <p:txBody>
          <a:bodyPr>
            <a:normAutofit fontScale="70000" lnSpcReduction="20000"/>
          </a:bodyPr>
          <a:lstStyle/>
          <a:p>
            <a:pPr algn="ctr"/>
            <a:r>
              <a:rPr lang="en-US" altLang="en-US" sz="3500" b="1" dirty="0"/>
              <a:t>What Might a </a:t>
            </a:r>
            <a:r>
              <a:rPr lang="en-US" altLang="en-US" sz="3500" b="1" u="sng" dirty="0"/>
              <a:t>Beginning</a:t>
            </a:r>
            <a:r>
              <a:rPr lang="en-US" altLang="en-US" sz="3500" b="1" dirty="0"/>
              <a:t> Listener Understand?</a:t>
            </a:r>
            <a:endParaRPr lang="en-US" altLang="en-US" dirty="0"/>
          </a:p>
          <a:p>
            <a:pPr>
              <a:lnSpc>
                <a:spcPct val="150000"/>
              </a:lnSpc>
            </a:pPr>
            <a:r>
              <a:rPr lang="en-US" altLang="en-US" sz="3400" dirty="0"/>
              <a:t>I have some exciting news for you </a:t>
            </a:r>
            <a:r>
              <a:rPr lang="en-US" altLang="en-US" sz="3400" b="1" dirty="0">
                <a:solidFill>
                  <a:srgbClr val="FF5050"/>
                </a:solidFill>
              </a:rPr>
              <a:t>today.</a:t>
            </a:r>
            <a:r>
              <a:rPr lang="en-US" altLang="en-US" sz="3400" dirty="0"/>
              <a:t> </a:t>
            </a:r>
            <a:r>
              <a:rPr lang="en-US" altLang="en-US" sz="3400" b="1" dirty="0">
                <a:solidFill>
                  <a:srgbClr val="FF5050"/>
                </a:solidFill>
              </a:rPr>
              <a:t>We are going</a:t>
            </a:r>
            <a:r>
              <a:rPr lang="en-US" altLang="en-US" sz="3400" dirty="0"/>
              <a:t> to be going on a field trip next week. On </a:t>
            </a:r>
            <a:r>
              <a:rPr lang="en-US" altLang="en-US" sz="3400" b="1" dirty="0">
                <a:solidFill>
                  <a:srgbClr val="FF5050"/>
                </a:solidFill>
              </a:rPr>
              <a:t>Thursday</a:t>
            </a:r>
            <a:r>
              <a:rPr lang="en-US" altLang="en-US" sz="3400" dirty="0"/>
              <a:t> after the announcements, we will load the </a:t>
            </a:r>
            <a:r>
              <a:rPr lang="en-US" altLang="en-US" sz="3400" b="1" dirty="0">
                <a:solidFill>
                  <a:srgbClr val="FF5050"/>
                </a:solidFill>
              </a:rPr>
              <a:t>buses</a:t>
            </a:r>
            <a:r>
              <a:rPr lang="en-US" altLang="en-US" sz="3400" dirty="0"/>
              <a:t> and be gone the entire </a:t>
            </a:r>
            <a:r>
              <a:rPr lang="en-US" altLang="en-US" sz="3400" b="1" dirty="0">
                <a:solidFill>
                  <a:srgbClr val="FF5050"/>
                </a:solidFill>
              </a:rPr>
              <a:t>day</a:t>
            </a:r>
            <a:r>
              <a:rPr lang="en-US" altLang="en-US" sz="3400" dirty="0"/>
              <a:t>. In order to be permitted to </a:t>
            </a:r>
            <a:r>
              <a:rPr lang="en-US" altLang="en-US" sz="3400" b="1" dirty="0">
                <a:solidFill>
                  <a:srgbClr val="FF5050"/>
                </a:solidFill>
              </a:rPr>
              <a:t>go</a:t>
            </a:r>
            <a:r>
              <a:rPr lang="en-US" altLang="en-US" sz="3400" dirty="0"/>
              <a:t>, you must have your </a:t>
            </a:r>
            <a:r>
              <a:rPr lang="en-US" altLang="en-US" sz="3400" b="1" dirty="0">
                <a:solidFill>
                  <a:srgbClr val="FF5050"/>
                </a:solidFill>
              </a:rPr>
              <a:t>parents</a:t>
            </a:r>
            <a:r>
              <a:rPr lang="en-US" altLang="en-US" sz="3400" dirty="0"/>
              <a:t> read and sign this permission slip. If your </a:t>
            </a:r>
            <a:r>
              <a:rPr lang="en-US" altLang="en-US" sz="3400" b="1" dirty="0">
                <a:solidFill>
                  <a:srgbClr val="FF5050"/>
                </a:solidFill>
              </a:rPr>
              <a:t>parents</a:t>
            </a:r>
            <a:r>
              <a:rPr lang="en-US" altLang="en-US" sz="3400" dirty="0"/>
              <a:t> would </a:t>
            </a:r>
            <a:r>
              <a:rPr lang="en-US" altLang="en-US" sz="3400" b="1" dirty="0">
                <a:solidFill>
                  <a:srgbClr val="FF5050"/>
                </a:solidFill>
              </a:rPr>
              <a:t>like</a:t>
            </a:r>
            <a:r>
              <a:rPr lang="en-US" altLang="en-US" sz="3400" dirty="0"/>
              <a:t> to chaperone, there is a place on the form for them to volunteer. </a:t>
            </a:r>
            <a:r>
              <a:rPr lang="en-US" altLang="en-US" sz="3400" b="1" dirty="0">
                <a:solidFill>
                  <a:srgbClr val="FF5050"/>
                </a:solidFill>
              </a:rPr>
              <a:t>Please</a:t>
            </a:r>
            <a:r>
              <a:rPr lang="en-US" altLang="en-US" sz="3400" dirty="0"/>
              <a:t> put this in your </a:t>
            </a:r>
            <a:r>
              <a:rPr lang="en-US" altLang="en-US" sz="3400" b="1" dirty="0">
                <a:solidFill>
                  <a:srgbClr val="FF5050"/>
                </a:solidFill>
              </a:rPr>
              <a:t>backpack</a:t>
            </a:r>
            <a:r>
              <a:rPr lang="en-US" altLang="en-US" sz="3400" dirty="0"/>
              <a:t> to take </a:t>
            </a:r>
            <a:r>
              <a:rPr lang="en-US" altLang="en-US" sz="3400" b="1" dirty="0">
                <a:solidFill>
                  <a:srgbClr val="FF5050"/>
                </a:solidFill>
              </a:rPr>
              <a:t>home</a:t>
            </a:r>
            <a:r>
              <a:rPr lang="en-US" altLang="en-US" sz="3400" dirty="0"/>
              <a:t> tonight. Remember, you have to bring it back signed or you will not be able to </a:t>
            </a:r>
            <a:r>
              <a:rPr lang="en-US" altLang="en-US" sz="3400" b="1" dirty="0">
                <a:solidFill>
                  <a:srgbClr val="FF5050"/>
                </a:solidFill>
              </a:rPr>
              <a:t>go</a:t>
            </a:r>
            <a:r>
              <a:rPr lang="en-US" altLang="en-US" sz="3400" dirty="0"/>
              <a:t> with us.</a:t>
            </a:r>
          </a:p>
          <a:p>
            <a:endParaRPr lang="en-US" sz="3400" dirty="0"/>
          </a:p>
          <a:p>
            <a:pPr algn="ctr"/>
            <a:r>
              <a:rPr lang="en-US" altLang="en-US" sz="3400" dirty="0"/>
              <a:t>Text in </a:t>
            </a:r>
            <a:r>
              <a:rPr lang="en-US" altLang="en-US" sz="3400" b="1" dirty="0">
                <a:solidFill>
                  <a:srgbClr val="FF3300"/>
                </a:solidFill>
              </a:rPr>
              <a:t>bold, red</a:t>
            </a:r>
            <a:r>
              <a:rPr lang="en-US" altLang="en-US" sz="3400" b="1" dirty="0"/>
              <a:t> </a:t>
            </a:r>
            <a:r>
              <a:rPr lang="en-US" altLang="en-US" sz="3400" dirty="0"/>
              <a:t>print represents text that might be understood.</a:t>
            </a:r>
          </a:p>
          <a:p>
            <a:endParaRPr lang="en-US" dirty="0"/>
          </a:p>
        </p:txBody>
      </p:sp>
    </p:spTree>
    <p:extLst>
      <p:ext uri="{BB962C8B-B14F-4D97-AF65-F5344CB8AC3E}">
        <p14:creationId xmlns:p14="http://schemas.microsoft.com/office/powerpoint/2010/main" val="42250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13968" cy="710206"/>
          </a:xfrm>
        </p:spPr>
        <p:txBody>
          <a:bodyPr/>
          <a:lstStyle/>
          <a:p>
            <a:pPr algn="ctr"/>
            <a:r>
              <a:rPr lang="en-US" altLang="en-US" dirty="0">
                <a:solidFill>
                  <a:schemeClr val="accent5"/>
                </a:solidFill>
              </a:rPr>
              <a:t>In Other Words (Beginning Listener)</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8</a:t>
            </a:fld>
            <a:endParaRPr lang="en-US" dirty="0"/>
          </a:p>
        </p:txBody>
      </p:sp>
      <p:sp>
        <p:nvSpPr>
          <p:cNvPr id="4" name="Content Placeholder 3"/>
          <p:cNvSpPr>
            <a:spLocks noGrp="1"/>
          </p:cNvSpPr>
          <p:nvPr>
            <p:ph sz="quarter" idx="13"/>
          </p:nvPr>
        </p:nvSpPr>
        <p:spPr>
          <a:xfrm>
            <a:off x="1755913" y="1648490"/>
            <a:ext cx="8586788" cy="4443700"/>
          </a:xfrm>
        </p:spPr>
        <p:txBody>
          <a:bodyPr>
            <a:normAutofit/>
          </a:bodyPr>
          <a:lstStyle/>
          <a:p>
            <a:endParaRPr lang="en-US" altLang="en-US" sz="3500" dirty="0"/>
          </a:p>
          <a:p>
            <a:pPr>
              <a:lnSpc>
                <a:spcPct val="150000"/>
              </a:lnSpc>
            </a:pPr>
            <a:r>
              <a:rPr lang="en-US" altLang="en-US" sz="3600" dirty="0"/>
              <a:t>… </a:t>
            </a:r>
            <a:r>
              <a:rPr lang="en-US" altLang="en-US" sz="3600" b="1" dirty="0">
                <a:solidFill>
                  <a:srgbClr val="FF5050"/>
                </a:solidFill>
              </a:rPr>
              <a:t>today.</a:t>
            </a:r>
            <a:r>
              <a:rPr lang="en-US" altLang="en-US" sz="3600" dirty="0"/>
              <a:t>  </a:t>
            </a:r>
            <a:r>
              <a:rPr lang="en-US" altLang="en-US" sz="3600" b="1" dirty="0">
                <a:solidFill>
                  <a:srgbClr val="FF5050"/>
                </a:solidFill>
              </a:rPr>
              <a:t>We are going</a:t>
            </a:r>
            <a:r>
              <a:rPr lang="en-US" altLang="en-US" sz="3600" dirty="0"/>
              <a:t> … </a:t>
            </a:r>
            <a:r>
              <a:rPr lang="en-US" altLang="en-US" sz="3600" b="1" dirty="0">
                <a:solidFill>
                  <a:srgbClr val="FF5050"/>
                </a:solidFill>
              </a:rPr>
              <a:t>Thursday</a:t>
            </a:r>
            <a:r>
              <a:rPr lang="en-US" altLang="en-US" sz="3600" dirty="0"/>
              <a:t> … </a:t>
            </a:r>
            <a:r>
              <a:rPr lang="en-US" altLang="en-US" sz="3600" b="1" dirty="0">
                <a:solidFill>
                  <a:srgbClr val="FF5050"/>
                </a:solidFill>
              </a:rPr>
              <a:t>buses</a:t>
            </a:r>
            <a:r>
              <a:rPr lang="en-US" altLang="en-US" sz="3600" dirty="0"/>
              <a:t> … </a:t>
            </a:r>
            <a:r>
              <a:rPr lang="en-US" altLang="en-US" sz="3600" b="1" dirty="0">
                <a:solidFill>
                  <a:srgbClr val="FF5050"/>
                </a:solidFill>
              </a:rPr>
              <a:t>day</a:t>
            </a:r>
            <a:r>
              <a:rPr lang="en-US" altLang="en-US" sz="3600" dirty="0"/>
              <a:t> … </a:t>
            </a:r>
            <a:r>
              <a:rPr lang="en-US" altLang="en-US" sz="3600" b="1" dirty="0">
                <a:solidFill>
                  <a:srgbClr val="FF5050"/>
                </a:solidFill>
              </a:rPr>
              <a:t>go </a:t>
            </a:r>
            <a:r>
              <a:rPr lang="en-US" altLang="en-US" sz="3600" dirty="0"/>
              <a:t>… </a:t>
            </a:r>
            <a:r>
              <a:rPr lang="en-US" altLang="en-US" sz="3600" b="1" dirty="0">
                <a:solidFill>
                  <a:srgbClr val="FF5050"/>
                </a:solidFill>
              </a:rPr>
              <a:t>parents</a:t>
            </a:r>
            <a:r>
              <a:rPr lang="en-US" altLang="en-US" sz="3600" dirty="0"/>
              <a:t> … </a:t>
            </a:r>
            <a:r>
              <a:rPr lang="en-US" altLang="en-US" sz="3600" b="1" dirty="0">
                <a:solidFill>
                  <a:srgbClr val="FF5050"/>
                </a:solidFill>
              </a:rPr>
              <a:t>parents</a:t>
            </a:r>
            <a:r>
              <a:rPr lang="en-US" altLang="en-US" sz="3600" dirty="0"/>
              <a:t> … </a:t>
            </a:r>
            <a:r>
              <a:rPr lang="en-US" altLang="en-US" sz="3600" b="1" dirty="0">
                <a:solidFill>
                  <a:srgbClr val="FF5050"/>
                </a:solidFill>
              </a:rPr>
              <a:t>like</a:t>
            </a:r>
            <a:r>
              <a:rPr lang="en-US" altLang="en-US" sz="3600" dirty="0"/>
              <a:t> … </a:t>
            </a:r>
            <a:r>
              <a:rPr lang="en-US" altLang="en-US" sz="3600" b="1" dirty="0">
                <a:solidFill>
                  <a:srgbClr val="FF5050"/>
                </a:solidFill>
              </a:rPr>
              <a:t>Please</a:t>
            </a:r>
            <a:r>
              <a:rPr lang="en-US" altLang="en-US" sz="3600" dirty="0"/>
              <a:t> … </a:t>
            </a:r>
            <a:r>
              <a:rPr lang="en-US" altLang="en-US" sz="3600" b="1" dirty="0">
                <a:solidFill>
                  <a:srgbClr val="FF5050"/>
                </a:solidFill>
              </a:rPr>
              <a:t>backpack</a:t>
            </a:r>
            <a:r>
              <a:rPr lang="en-US" altLang="en-US" sz="3600" dirty="0"/>
              <a:t> … </a:t>
            </a:r>
            <a:r>
              <a:rPr lang="en-US" altLang="en-US" sz="3600" b="1" dirty="0">
                <a:solidFill>
                  <a:srgbClr val="FF5050"/>
                </a:solidFill>
              </a:rPr>
              <a:t>home</a:t>
            </a:r>
            <a:r>
              <a:rPr lang="en-US" altLang="en-US" sz="3600" dirty="0"/>
              <a:t> … </a:t>
            </a:r>
            <a:r>
              <a:rPr lang="en-US" altLang="en-US" sz="3600" b="1" dirty="0">
                <a:solidFill>
                  <a:srgbClr val="FF5050"/>
                </a:solidFill>
              </a:rPr>
              <a:t>go</a:t>
            </a:r>
            <a:r>
              <a:rPr lang="en-US" altLang="en-US" sz="3600" dirty="0"/>
              <a:t> …</a:t>
            </a:r>
          </a:p>
          <a:p>
            <a:endParaRPr lang="en-US" sz="3500" dirty="0"/>
          </a:p>
        </p:txBody>
      </p:sp>
    </p:spTree>
    <p:extLst>
      <p:ext uri="{BB962C8B-B14F-4D97-AF65-F5344CB8AC3E}">
        <p14:creationId xmlns:p14="http://schemas.microsoft.com/office/powerpoint/2010/main" val="118182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solidFill>
                  <a:schemeClr val="accent5"/>
                </a:solidFill>
              </a:rPr>
              <a:t>Intermediate Listener </a:t>
            </a:r>
            <a:br>
              <a:rPr lang="en-US" dirty="0">
                <a:solidFill>
                  <a:schemeClr val="accent5"/>
                </a:solidFill>
              </a:rPr>
            </a:br>
            <a:r>
              <a:rPr lang="en-US" dirty="0">
                <a:solidFill>
                  <a:schemeClr val="accent5"/>
                </a:solidFill>
              </a:rPr>
              <a:t>Nonacademic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9</a:t>
            </a:fld>
            <a:endParaRPr lang="en-US" dirty="0"/>
          </a:p>
        </p:txBody>
      </p:sp>
      <p:sp>
        <p:nvSpPr>
          <p:cNvPr id="4" name="Content Placeholder 3"/>
          <p:cNvSpPr>
            <a:spLocks noGrp="1"/>
          </p:cNvSpPr>
          <p:nvPr>
            <p:ph sz="quarter" idx="13"/>
          </p:nvPr>
        </p:nvSpPr>
        <p:spPr>
          <a:xfrm>
            <a:off x="423863" y="1389413"/>
            <a:ext cx="11344274" cy="4925326"/>
          </a:xfrm>
        </p:spPr>
        <p:txBody>
          <a:bodyPr>
            <a:normAutofit/>
          </a:bodyPr>
          <a:lstStyle/>
          <a:p>
            <a:pPr algn="ctr"/>
            <a:r>
              <a:rPr lang="en-US" sz="2500" b="1" dirty="0"/>
              <a:t>What Might an </a:t>
            </a:r>
            <a:r>
              <a:rPr lang="en-US" sz="2500" b="1" u="sng" dirty="0"/>
              <a:t>Intermediate</a:t>
            </a:r>
            <a:r>
              <a:rPr lang="en-US" sz="2500" b="1" dirty="0"/>
              <a:t> Listener  Understand?</a:t>
            </a:r>
          </a:p>
          <a:p>
            <a:pPr>
              <a:lnSpc>
                <a:spcPct val="150000"/>
              </a:lnSpc>
            </a:pPr>
            <a:r>
              <a:rPr lang="en-US" altLang="en-US" sz="2400" b="1" dirty="0">
                <a:solidFill>
                  <a:srgbClr val="FF5050"/>
                </a:solidFill>
              </a:rPr>
              <a:t>I have </a:t>
            </a:r>
            <a:r>
              <a:rPr lang="en-US" altLang="en-US" sz="2400" dirty="0"/>
              <a:t>some exciting news for </a:t>
            </a:r>
            <a:r>
              <a:rPr lang="en-US" altLang="en-US" sz="2400" b="1" dirty="0">
                <a:solidFill>
                  <a:srgbClr val="FF5050"/>
                </a:solidFill>
              </a:rPr>
              <a:t>you today.</a:t>
            </a:r>
            <a:r>
              <a:rPr lang="en-US" altLang="en-US" sz="2400" dirty="0"/>
              <a:t> </a:t>
            </a:r>
            <a:r>
              <a:rPr lang="en-US" altLang="en-US" sz="2400" b="1" dirty="0">
                <a:solidFill>
                  <a:srgbClr val="FF5050"/>
                </a:solidFill>
              </a:rPr>
              <a:t>We are</a:t>
            </a:r>
            <a:r>
              <a:rPr lang="en-US" altLang="en-US" sz="2400" dirty="0">
                <a:solidFill>
                  <a:srgbClr val="FF5050"/>
                </a:solidFill>
              </a:rPr>
              <a:t> </a:t>
            </a:r>
            <a:r>
              <a:rPr lang="en-US" altLang="en-US" sz="2400" b="1" dirty="0">
                <a:solidFill>
                  <a:srgbClr val="FF5050"/>
                </a:solidFill>
              </a:rPr>
              <a:t>going </a:t>
            </a:r>
            <a:r>
              <a:rPr lang="en-US" altLang="en-US" sz="2400" dirty="0"/>
              <a:t>to be going on a </a:t>
            </a:r>
            <a:r>
              <a:rPr lang="en-US" altLang="en-US" sz="2400" b="1" dirty="0">
                <a:solidFill>
                  <a:srgbClr val="FF5050"/>
                </a:solidFill>
              </a:rPr>
              <a:t>field trip</a:t>
            </a:r>
            <a:r>
              <a:rPr lang="en-US" altLang="en-US" sz="2400" dirty="0"/>
              <a:t> </a:t>
            </a:r>
            <a:r>
              <a:rPr lang="en-US" altLang="en-US" sz="2400" b="1" dirty="0">
                <a:solidFill>
                  <a:srgbClr val="FF5050"/>
                </a:solidFill>
              </a:rPr>
              <a:t>next week.</a:t>
            </a:r>
            <a:r>
              <a:rPr lang="en-US" altLang="en-US" sz="2400" dirty="0"/>
              <a:t> </a:t>
            </a:r>
            <a:r>
              <a:rPr lang="en-US" altLang="en-US" sz="2400" b="1" dirty="0">
                <a:solidFill>
                  <a:srgbClr val="FF5050"/>
                </a:solidFill>
              </a:rPr>
              <a:t>On Thursday</a:t>
            </a:r>
            <a:r>
              <a:rPr lang="en-US" altLang="en-US" sz="2400" dirty="0"/>
              <a:t> after the announcements, </a:t>
            </a:r>
            <a:r>
              <a:rPr lang="en-US" altLang="en-US" sz="2400" b="1" dirty="0">
                <a:solidFill>
                  <a:srgbClr val="FF5050"/>
                </a:solidFill>
              </a:rPr>
              <a:t>we will</a:t>
            </a:r>
            <a:r>
              <a:rPr lang="en-US" altLang="en-US" sz="2400" dirty="0">
                <a:solidFill>
                  <a:srgbClr val="FF5050"/>
                </a:solidFill>
              </a:rPr>
              <a:t> </a:t>
            </a:r>
            <a:r>
              <a:rPr lang="en-US" altLang="en-US" sz="2400" dirty="0"/>
              <a:t>load</a:t>
            </a:r>
            <a:r>
              <a:rPr lang="en-US" altLang="en-US" sz="2400" dirty="0">
                <a:solidFill>
                  <a:srgbClr val="FF5050"/>
                </a:solidFill>
              </a:rPr>
              <a:t> </a:t>
            </a:r>
            <a:r>
              <a:rPr lang="en-US" altLang="en-US" sz="2400" b="1" dirty="0">
                <a:solidFill>
                  <a:srgbClr val="FF5050"/>
                </a:solidFill>
              </a:rPr>
              <a:t>the</a:t>
            </a:r>
            <a:r>
              <a:rPr lang="en-US" altLang="en-US" sz="2400" dirty="0">
                <a:solidFill>
                  <a:srgbClr val="FF5050"/>
                </a:solidFill>
              </a:rPr>
              <a:t> </a:t>
            </a:r>
            <a:r>
              <a:rPr lang="en-US" altLang="en-US" sz="2400" b="1" dirty="0">
                <a:solidFill>
                  <a:srgbClr val="FF5050"/>
                </a:solidFill>
              </a:rPr>
              <a:t>buses</a:t>
            </a:r>
            <a:r>
              <a:rPr lang="en-US" altLang="en-US" sz="2400" dirty="0"/>
              <a:t> and be gone the entire </a:t>
            </a:r>
            <a:r>
              <a:rPr lang="en-US" altLang="en-US" sz="2400" b="1" dirty="0">
                <a:solidFill>
                  <a:srgbClr val="FF5050"/>
                </a:solidFill>
              </a:rPr>
              <a:t>day</a:t>
            </a:r>
            <a:r>
              <a:rPr lang="en-US" altLang="en-US" sz="2400" dirty="0"/>
              <a:t>. In order to be permitted </a:t>
            </a:r>
            <a:r>
              <a:rPr lang="en-US" altLang="en-US" sz="2400" b="1" dirty="0">
                <a:solidFill>
                  <a:srgbClr val="FF5050"/>
                </a:solidFill>
              </a:rPr>
              <a:t>to go</a:t>
            </a:r>
            <a:r>
              <a:rPr lang="en-US" altLang="en-US" sz="2400" dirty="0"/>
              <a:t>, you must have your</a:t>
            </a:r>
            <a:r>
              <a:rPr lang="en-US" altLang="en-US" sz="2400" b="1" dirty="0">
                <a:solidFill>
                  <a:srgbClr val="FF5050"/>
                </a:solidFill>
              </a:rPr>
              <a:t> parents read and sign</a:t>
            </a:r>
            <a:r>
              <a:rPr lang="en-US" altLang="en-US" sz="2400" dirty="0"/>
              <a:t> </a:t>
            </a:r>
            <a:r>
              <a:rPr lang="en-US" altLang="en-US" sz="2400" b="1" dirty="0">
                <a:solidFill>
                  <a:srgbClr val="EF1F1D"/>
                </a:solidFill>
              </a:rPr>
              <a:t>this</a:t>
            </a:r>
            <a:r>
              <a:rPr lang="en-US" altLang="en-US" sz="2400" dirty="0"/>
              <a:t> permission slip. If your</a:t>
            </a:r>
            <a:r>
              <a:rPr lang="en-US" altLang="en-US" sz="2400" b="1" dirty="0">
                <a:solidFill>
                  <a:srgbClr val="FF5050"/>
                </a:solidFill>
              </a:rPr>
              <a:t> parents</a:t>
            </a:r>
            <a:r>
              <a:rPr lang="en-US" altLang="en-US" sz="2400" b="1" dirty="0">
                <a:solidFill>
                  <a:srgbClr val="EF1F1D"/>
                </a:solidFill>
              </a:rPr>
              <a:t> </a:t>
            </a:r>
            <a:r>
              <a:rPr lang="en-US" altLang="en-US" sz="2400" dirty="0"/>
              <a:t>would </a:t>
            </a:r>
            <a:r>
              <a:rPr lang="en-US" altLang="en-US" sz="2400" b="1" dirty="0">
                <a:solidFill>
                  <a:srgbClr val="FF5050"/>
                </a:solidFill>
              </a:rPr>
              <a:t>like to</a:t>
            </a:r>
            <a:r>
              <a:rPr lang="en-US" altLang="en-US" sz="2400" dirty="0"/>
              <a:t> chaperone, there is a place on the form for them to volunteer. </a:t>
            </a:r>
            <a:r>
              <a:rPr lang="en-US" altLang="en-US" sz="2400" b="1" dirty="0">
                <a:solidFill>
                  <a:srgbClr val="FF5050"/>
                </a:solidFill>
              </a:rPr>
              <a:t>Please put this in your backpack</a:t>
            </a:r>
            <a:r>
              <a:rPr lang="en-US" altLang="en-US" sz="2400" dirty="0"/>
              <a:t> to </a:t>
            </a:r>
            <a:r>
              <a:rPr lang="en-US" altLang="en-US" sz="2400" b="1" dirty="0">
                <a:solidFill>
                  <a:srgbClr val="FF5050"/>
                </a:solidFill>
              </a:rPr>
              <a:t>take home tonight.</a:t>
            </a:r>
            <a:r>
              <a:rPr lang="en-US" altLang="en-US" sz="2400" dirty="0"/>
              <a:t> </a:t>
            </a:r>
            <a:r>
              <a:rPr lang="en-US" altLang="en-US" sz="2400" b="1" dirty="0">
                <a:solidFill>
                  <a:srgbClr val="FF5050"/>
                </a:solidFill>
              </a:rPr>
              <a:t>Remember</a:t>
            </a:r>
            <a:r>
              <a:rPr lang="en-US" altLang="en-US" sz="2400" dirty="0"/>
              <a:t>, you have to </a:t>
            </a:r>
            <a:r>
              <a:rPr lang="en-US" altLang="en-US" sz="2400" b="1" dirty="0">
                <a:solidFill>
                  <a:srgbClr val="FF5050"/>
                </a:solidFill>
              </a:rPr>
              <a:t>bring it </a:t>
            </a:r>
            <a:r>
              <a:rPr lang="en-US" altLang="en-US" sz="2400" dirty="0"/>
              <a:t>back</a:t>
            </a:r>
            <a:r>
              <a:rPr lang="en-US" altLang="en-US" sz="2400" b="1" dirty="0">
                <a:solidFill>
                  <a:srgbClr val="FF5050"/>
                </a:solidFill>
              </a:rPr>
              <a:t> </a:t>
            </a:r>
            <a:r>
              <a:rPr lang="en-US" altLang="en-US" sz="2400" dirty="0"/>
              <a:t>signed</a:t>
            </a:r>
            <a:r>
              <a:rPr lang="en-US" altLang="en-US" sz="2400" b="1" dirty="0">
                <a:solidFill>
                  <a:srgbClr val="FF5050"/>
                </a:solidFill>
              </a:rPr>
              <a:t> </a:t>
            </a:r>
            <a:r>
              <a:rPr lang="en-US" altLang="en-US" sz="2400" dirty="0"/>
              <a:t>or you will not be able</a:t>
            </a:r>
            <a:r>
              <a:rPr lang="en-US" altLang="en-US" sz="2400" b="1" dirty="0">
                <a:solidFill>
                  <a:srgbClr val="FF5050"/>
                </a:solidFill>
              </a:rPr>
              <a:t> </a:t>
            </a:r>
            <a:r>
              <a:rPr lang="en-US" altLang="en-US" sz="2400" dirty="0"/>
              <a:t>to </a:t>
            </a:r>
            <a:r>
              <a:rPr lang="en-US" altLang="en-US" sz="2400" b="1" dirty="0">
                <a:solidFill>
                  <a:srgbClr val="FF5050"/>
                </a:solidFill>
              </a:rPr>
              <a:t>go with us.</a:t>
            </a:r>
            <a:endParaRPr lang="en-US" b="1" dirty="0">
              <a:solidFill>
                <a:srgbClr val="006666"/>
              </a:solidFill>
            </a:endParaRPr>
          </a:p>
          <a:p>
            <a:endParaRPr lang="en-US" dirty="0"/>
          </a:p>
        </p:txBody>
      </p:sp>
    </p:spTree>
    <p:extLst>
      <p:ext uri="{BB962C8B-B14F-4D97-AF65-F5344CB8AC3E}">
        <p14:creationId xmlns:p14="http://schemas.microsoft.com/office/powerpoint/2010/main" val="877070511"/>
      </p:ext>
    </p:extLst>
  </p:cSld>
  <p:clrMapOvr>
    <a:masterClrMapping/>
  </p:clrMapOvr>
</p:sld>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ACA98713-8688-4D16-B4B5-76C84A08999D}"/>
    </a:ext>
  </a:extLst>
</a:theme>
</file>

<file path=ppt/theme/theme2.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4CB3A543-042C-4A1A-9731-A78A22FF00D4}"/>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0EBF3B46-D4CF-4374-97A1-4B0B90523EBA}"/>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2B74285B-D76E-46F2-8CBC-5C4899FCEB11}"/>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0DB39C64-1ECC-4476-B8F9-D2B32E74BA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K-1 Intro Training PLDs 2018-2019_AGENCY APPROVED</Template>
  <TotalTime>1904</TotalTime>
  <Words>8843</Words>
  <Application>Microsoft Office PowerPoint</Application>
  <PresentationFormat>Widescreen</PresentationFormat>
  <Paragraphs>538</Paragraphs>
  <Slides>43</Slides>
  <Notes>43</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43</vt:i4>
      </vt:variant>
    </vt:vector>
  </HeadingPairs>
  <TitlesOfParts>
    <vt:vector size="57" baseType="lpstr">
      <vt:lpstr>Arial</vt:lpstr>
      <vt:lpstr>Calibri</vt:lpstr>
      <vt:lpstr>Calibri (Body)</vt:lpstr>
      <vt:lpstr>Open Sans</vt:lpstr>
      <vt:lpstr>Open Sans (Body)</vt:lpstr>
      <vt:lpstr>Open Sans (Headings)</vt:lpstr>
      <vt:lpstr>Open Sans Light</vt:lpstr>
      <vt:lpstr>Open Sans Semibold</vt:lpstr>
      <vt:lpstr>Wingdings</vt:lpstr>
      <vt:lpstr>Main Title Slides</vt:lpstr>
      <vt:lpstr>Section Title Slides</vt:lpstr>
      <vt:lpstr>TEA Main Slide</vt:lpstr>
      <vt:lpstr>1_TEA Main Slide</vt:lpstr>
      <vt:lpstr>TEA Opener - Blank</vt:lpstr>
      <vt:lpstr> Introductory Training on the  Proficiency Level Descriptors (PLDs)  Grades 2–12  </vt:lpstr>
      <vt:lpstr>Proficiency Level Descriptors (PLDs)</vt:lpstr>
      <vt:lpstr>6 Sets of PLDs</vt:lpstr>
      <vt:lpstr>Key Features of Each Proficiency Level</vt:lpstr>
      <vt:lpstr>ELPS-TELPAS Proficiency Level Descriptors   Grades K–12 Listening </vt:lpstr>
      <vt:lpstr>Reflect on how well the student understands the English he or she hears during activities such as:</vt:lpstr>
      <vt:lpstr> Beginning Listener  Nonacademic Listening Sample </vt:lpstr>
      <vt:lpstr>In Other Words (Beginning Listener)</vt:lpstr>
      <vt:lpstr>Intermediate Listener  Nonacademic Listening Sample</vt:lpstr>
      <vt:lpstr>In Other Words (Intermediate Listener)</vt:lpstr>
      <vt:lpstr>Advanced Listener  Nonacademic Listening Sample </vt:lpstr>
      <vt:lpstr>In Other Words (Advanced Listener)</vt:lpstr>
      <vt:lpstr>Advanced High Listener Nonacademic Listening Sample</vt:lpstr>
      <vt:lpstr>Beginning Listener Academic Listening Sample</vt:lpstr>
      <vt:lpstr>In Other Words (Beginning Listener) </vt:lpstr>
      <vt:lpstr>Intermediate Listener Academic Listening Sample</vt:lpstr>
      <vt:lpstr>In Other Words (Intermediate Listener) </vt:lpstr>
      <vt:lpstr>Advanced Listener Academic Listening Sample</vt:lpstr>
      <vt:lpstr>In Other Words (Advanced Listener) </vt:lpstr>
      <vt:lpstr>Advanced High Listener Academic Listening Sample</vt:lpstr>
      <vt:lpstr>ELPS-TELPAS Proficiency Level Descriptors   Grades K–12 Speaking</vt:lpstr>
      <vt:lpstr>Reflect on how well the student speaks English during activities such as:</vt:lpstr>
      <vt:lpstr>Beginning Speaker (Grade 8)</vt:lpstr>
      <vt:lpstr>Beginning Speaker, Example 2</vt:lpstr>
      <vt:lpstr>Beginning Speaker, Example 3</vt:lpstr>
      <vt:lpstr>Beginning Speaker, Example 4</vt:lpstr>
      <vt:lpstr>Intermediate Speaker (Grade 5)</vt:lpstr>
      <vt:lpstr>Intermediate Speaker, Example 2</vt:lpstr>
      <vt:lpstr>Intermediate Speaker, Example 3</vt:lpstr>
      <vt:lpstr>Intermediate Speaker, Example 4</vt:lpstr>
      <vt:lpstr>Advanced Speaker (Grade 2)</vt:lpstr>
      <vt:lpstr>Advanced Speaker, Example 2</vt:lpstr>
      <vt:lpstr>Advanced Speaker, Example 3</vt:lpstr>
      <vt:lpstr>Advanced High Speaker (Grade 6)</vt:lpstr>
      <vt:lpstr>Advanced High Speaker, Example 2</vt:lpstr>
      <vt:lpstr>Advanced High Speaker, Example 3</vt:lpstr>
      <vt:lpstr>ELPS-TELPAS Proficiency Level Descriptors   Grades 2–12 Writing</vt:lpstr>
      <vt:lpstr>Writing in Grades 2–12</vt:lpstr>
      <vt:lpstr>Writing and Speaking</vt:lpstr>
      <vt:lpstr>Writing in Content Areas Sample ELPS Student Expectations</vt:lpstr>
      <vt:lpstr>STAAR Writing vs. TELPAS Writing</vt:lpstr>
      <vt:lpstr>Introductory Resources for Writing</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Introductory Training on the PLDs Grades 2-12</dc:title>
  <dc:creator>Student Assessment</dc:creator>
  <cp:lastModifiedBy>Trejo, Carmen</cp:lastModifiedBy>
  <cp:revision>201</cp:revision>
  <dcterms:created xsi:type="dcterms:W3CDTF">2018-09-18T13:12:08Z</dcterms:created>
  <dcterms:modified xsi:type="dcterms:W3CDTF">2021-09-21T18:56:10Z</dcterms:modified>
</cp:coreProperties>
</file>