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678" r:id="rId7"/>
  </p:sldMasterIdLst>
  <p:notesMasterIdLst>
    <p:notesMasterId r:id="rId41"/>
  </p:notesMasterIdLst>
  <p:handoutMasterIdLst>
    <p:handoutMasterId r:id="rId42"/>
  </p:handoutMasterIdLst>
  <p:sldIdLst>
    <p:sldId id="256" r:id="rId8"/>
    <p:sldId id="258" r:id="rId9"/>
    <p:sldId id="300" r:id="rId10"/>
    <p:sldId id="301" r:id="rId11"/>
    <p:sldId id="318" r:id="rId12"/>
    <p:sldId id="261" r:id="rId13"/>
    <p:sldId id="262" r:id="rId14"/>
    <p:sldId id="283" r:id="rId15"/>
    <p:sldId id="280" r:id="rId16"/>
    <p:sldId id="319" r:id="rId17"/>
    <p:sldId id="320" r:id="rId18"/>
    <p:sldId id="321" r:id="rId19"/>
    <p:sldId id="322" r:id="rId20"/>
    <p:sldId id="323" r:id="rId21"/>
    <p:sldId id="324" r:id="rId22"/>
    <p:sldId id="325" r:id="rId23"/>
    <p:sldId id="326" r:id="rId24"/>
    <p:sldId id="327" r:id="rId25"/>
    <p:sldId id="328" r:id="rId26"/>
    <p:sldId id="329" r:id="rId27"/>
    <p:sldId id="297" r:id="rId28"/>
    <p:sldId id="282" r:id="rId29"/>
    <p:sldId id="302" r:id="rId30"/>
    <p:sldId id="303" r:id="rId31"/>
    <p:sldId id="306" r:id="rId32"/>
    <p:sldId id="307" r:id="rId33"/>
    <p:sldId id="277" r:id="rId34"/>
    <p:sldId id="274" r:id="rId35"/>
    <p:sldId id="279" r:id="rId36"/>
    <p:sldId id="295" r:id="rId37"/>
    <p:sldId id="296" r:id="rId38"/>
    <p:sldId id="330" r:id="rId39"/>
    <p:sldId id="298" r:id="rId40"/>
  </p:sldIdLst>
  <p:sldSz cx="12192000" cy="6858000"/>
  <p:notesSz cx="7010400" cy="9236075"/>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34677-19B7-336D-3689-DABE52BBEBB2}" name="Cavazos, Esmeralda" initials="CE" userId="S::Esmeralda.Cavazos@tea.texas.gov::a8123084-e289-4fb0-a260-dfc91aed33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nnan, Kim" initials="BK" lastIdx="1" clrIdx="0">
    <p:extLst>
      <p:ext uri="{19B8F6BF-5375-455C-9EA6-DF929625EA0E}">
        <p15:presenceInfo xmlns:p15="http://schemas.microsoft.com/office/powerpoint/2012/main" userId="S-1-5-21-424224527-328161685-9522986-9792" providerId="AD"/>
      </p:ext>
    </p:extLst>
  </p:cmAuthor>
  <p:cmAuthor id="2" name="Neumeyer, Lois" initials="NL" lastIdx="1" clrIdx="1">
    <p:extLst>
      <p:ext uri="{19B8F6BF-5375-455C-9EA6-DF929625EA0E}">
        <p15:presenceInfo xmlns:p15="http://schemas.microsoft.com/office/powerpoint/2012/main" userId="S::Lois.Neumeyer@tea.texas.gov::42eeb8a1-fe1e-47ab-9c42-3597be87e866" providerId="AD"/>
      </p:ext>
    </p:extLst>
  </p:cmAuthor>
  <p:cmAuthor id="3" name="Cavazos, Esmeralda" initials="CE" lastIdx="1" clrIdx="2">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26"/>
    <a:srgbClr val="4472C4"/>
    <a:srgbClr val="3C6EBE"/>
    <a:srgbClr val="2F5CAC"/>
    <a:srgbClr val="4454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9BE449-AF1E-4703-8449-5B04F71D219E}" v="1" dt="2023-11-12T04:18:55.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58570" autoAdjust="0"/>
  </p:normalViewPr>
  <p:slideViewPr>
    <p:cSldViewPr snapToGrid="0">
      <p:cViewPr varScale="1">
        <p:scale>
          <a:sx n="50" d="100"/>
          <a:sy n="50" d="100"/>
        </p:scale>
        <p:origin x="1037" y="29"/>
      </p:cViewPr>
      <p:guideLst/>
    </p:cSldViewPr>
  </p:slideViewPr>
  <p:outlineViewPr>
    <p:cViewPr>
      <p:scale>
        <a:sx n="33" d="100"/>
        <a:sy n="33" d="100"/>
      </p:scale>
      <p:origin x="0" y="-1425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0" d="100"/>
          <a:sy n="80" d="100"/>
        </p:scale>
        <p:origin x="204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8B08-2753-44B2-850A-4F64B2435EE3}"/>
              </a:ext>
            </a:extLst>
          </p:cNvPr>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B3D249-3F79-4A8B-8E7A-35AF0D38AECF}"/>
              </a:ext>
            </a:extLst>
          </p:cNvPr>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BB3C9B4E-595F-41DA-BD33-0904867F8A0E}" type="datetimeFigureOut">
              <a:rPr lang="en-US" smtClean="0"/>
              <a:t>11/14/2023</a:t>
            </a:fld>
            <a:endParaRPr lang="en-US"/>
          </a:p>
        </p:txBody>
      </p:sp>
      <p:sp>
        <p:nvSpPr>
          <p:cNvPr id="4" name="Footer Placeholder 3">
            <a:extLst>
              <a:ext uri="{FF2B5EF4-FFF2-40B4-BE49-F238E27FC236}">
                <a16:creationId xmlns:a16="http://schemas.microsoft.com/office/drawing/2014/main" id="{A24EB69C-CF49-423B-A242-4029B868EB84}"/>
              </a:ext>
            </a:extLst>
          </p:cNvPr>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C08DF-6A7A-4DED-B64F-2E297129443C}"/>
              </a:ext>
            </a:extLst>
          </p:cNvPr>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34BB2160-73A8-42C7-A50A-01F6C0AA7EB7}" type="slidenum">
              <a:rPr lang="en-US" smtClean="0"/>
              <a:t>‹#›</a:t>
            </a:fld>
            <a:endParaRPr lang="en-US"/>
          </a:p>
        </p:txBody>
      </p:sp>
    </p:spTree>
    <p:extLst>
      <p:ext uri="{BB962C8B-B14F-4D97-AF65-F5344CB8AC3E}">
        <p14:creationId xmlns:p14="http://schemas.microsoft.com/office/powerpoint/2010/main" val="49461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70939" y="1"/>
            <a:ext cx="3037840" cy="463408"/>
          </a:xfrm>
          <a:prstGeom prst="rect">
            <a:avLst/>
          </a:prstGeom>
        </p:spPr>
        <p:txBody>
          <a:bodyPr vert="horz" lIns="92307" tIns="46153" rIns="92307" bIns="46153" rtlCol="0"/>
          <a:lstStyle>
            <a:lvl1pPr algn="r">
              <a:defRPr sz="1200"/>
            </a:lvl1pPr>
          </a:lstStyle>
          <a:p>
            <a:fld id="{DE4E8AEC-DDDE-49E0-B8B1-BDE8B364A8B2}" type="datetimeFigureOut">
              <a:rPr lang="en-US" smtClean="0"/>
              <a:t>11/14/2023</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307" tIns="46153" rIns="92307" bIns="46153"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375147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1325482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3455110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3137171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3380377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1017561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3988894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2008330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502134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1499190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19</a:t>
            </a:fld>
            <a:endParaRPr lang="en-US" altLang="en-US"/>
          </a:p>
        </p:txBody>
      </p:sp>
    </p:spTree>
    <p:extLst>
      <p:ext uri="{BB962C8B-B14F-4D97-AF65-F5344CB8AC3E}">
        <p14:creationId xmlns:p14="http://schemas.microsoft.com/office/powerpoint/2010/main" val="97041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1370943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2816472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4119923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1428947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377136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24</a:t>
            </a:fld>
            <a:endParaRPr lang="en-US"/>
          </a:p>
        </p:txBody>
      </p:sp>
    </p:spTree>
    <p:extLst>
      <p:ext uri="{BB962C8B-B14F-4D97-AF65-F5344CB8AC3E}">
        <p14:creationId xmlns:p14="http://schemas.microsoft.com/office/powerpoint/2010/main" val="111281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25</a:t>
            </a:fld>
            <a:endParaRPr lang="en-US"/>
          </a:p>
        </p:txBody>
      </p:sp>
    </p:spTree>
    <p:extLst>
      <p:ext uri="{BB962C8B-B14F-4D97-AF65-F5344CB8AC3E}">
        <p14:creationId xmlns:p14="http://schemas.microsoft.com/office/powerpoint/2010/main" val="1686692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26</a:t>
            </a:fld>
            <a:endParaRPr lang="en-US"/>
          </a:p>
        </p:txBody>
      </p:sp>
    </p:spTree>
    <p:extLst>
      <p:ext uri="{BB962C8B-B14F-4D97-AF65-F5344CB8AC3E}">
        <p14:creationId xmlns:p14="http://schemas.microsoft.com/office/powerpoint/2010/main" val="412016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27</a:t>
            </a:fld>
            <a:endParaRPr lang="en-US"/>
          </a:p>
        </p:txBody>
      </p:sp>
    </p:spTree>
    <p:extLst>
      <p:ext uri="{BB962C8B-B14F-4D97-AF65-F5344CB8AC3E}">
        <p14:creationId xmlns:p14="http://schemas.microsoft.com/office/powerpoint/2010/main" val="3547789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28</a:t>
            </a:fld>
            <a:endParaRPr lang="en-US"/>
          </a:p>
        </p:txBody>
      </p:sp>
    </p:spTree>
    <p:extLst>
      <p:ext uri="{BB962C8B-B14F-4D97-AF65-F5344CB8AC3E}">
        <p14:creationId xmlns:p14="http://schemas.microsoft.com/office/powerpoint/2010/main" val="2299251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29</a:t>
            </a:fld>
            <a:endParaRPr lang="en-US"/>
          </a:p>
        </p:txBody>
      </p:sp>
    </p:spTree>
    <p:extLst>
      <p:ext uri="{BB962C8B-B14F-4D97-AF65-F5344CB8AC3E}">
        <p14:creationId xmlns:p14="http://schemas.microsoft.com/office/powerpoint/2010/main" val="1783897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a:t>
            </a:fld>
            <a:endParaRPr lang="en-US"/>
          </a:p>
        </p:txBody>
      </p:sp>
    </p:spTree>
    <p:extLst>
      <p:ext uri="{BB962C8B-B14F-4D97-AF65-F5344CB8AC3E}">
        <p14:creationId xmlns:p14="http://schemas.microsoft.com/office/powerpoint/2010/main" val="3649934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30</a:t>
            </a:fld>
            <a:endParaRPr lang="en-US"/>
          </a:p>
        </p:txBody>
      </p:sp>
    </p:spTree>
    <p:extLst>
      <p:ext uri="{BB962C8B-B14F-4D97-AF65-F5344CB8AC3E}">
        <p14:creationId xmlns:p14="http://schemas.microsoft.com/office/powerpoint/2010/main" val="3206298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31</a:t>
            </a:fld>
            <a:endParaRPr lang="en-US"/>
          </a:p>
        </p:txBody>
      </p:sp>
    </p:spTree>
    <p:extLst>
      <p:ext uri="{BB962C8B-B14F-4D97-AF65-F5344CB8AC3E}">
        <p14:creationId xmlns:p14="http://schemas.microsoft.com/office/powerpoint/2010/main" val="497006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32</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33</a:t>
            </a:fld>
            <a:endParaRPr lang="en-US"/>
          </a:p>
        </p:txBody>
      </p:sp>
    </p:spTree>
    <p:extLst>
      <p:ext uri="{BB962C8B-B14F-4D97-AF65-F5344CB8AC3E}">
        <p14:creationId xmlns:p14="http://schemas.microsoft.com/office/powerpoint/2010/main" val="8799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403132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534865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1882959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351684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1256699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9</a:t>
            </a:fld>
            <a:endParaRPr lang="en-US"/>
          </a:p>
        </p:txBody>
      </p:sp>
    </p:spTree>
    <p:extLst>
      <p:ext uri="{BB962C8B-B14F-4D97-AF65-F5344CB8AC3E}">
        <p14:creationId xmlns:p14="http://schemas.microsoft.com/office/powerpoint/2010/main" val="3476126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B7F231-C2D6-4F7C-A37D-185F48886FA9}"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11/14/2023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11/14/2023</a:t>
            </a:fld>
            <a:endParaRPr lang="en-US"/>
          </a:p>
        </p:txBody>
      </p:sp>
      <p:sp>
        <p:nvSpPr>
          <p:cNvPr id="3" name="Footer Placeholder 2"/>
          <p:cNvSpPr>
            <a:spLocks noGrp="1"/>
          </p:cNvSpPr>
          <p:nvPr>
            <p:ph type="ftr" sz="quarter" idx="11"/>
          </p:nvPr>
        </p:nvSpPr>
        <p:spPr/>
        <p:txBody>
          <a:bodyPr/>
          <a:lstStyle/>
          <a:p>
            <a:r>
              <a:rPr lang="en-US" dirty="0"/>
              <a:t>Texas Education Agency                             2019-2020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B2F59CD-50AF-41A8-B4BA-F133DC25EC7B}"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232F81B-1D36-4B47-B0D0-0F2B044814E4}"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4772069-8A59-424A-B5B7-5C6454531BDA}"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FontTx/>
              <a:buNone/>
              <a:defRPr b="1">
                <a:latin typeface="Open Sans Semibold" panose="020B0606030504020204"/>
              </a:defRPr>
            </a:lvl1pPr>
            <a:lvl2pPr marL="457200" indent="0">
              <a:buClr>
                <a:srgbClr val="DA3E26"/>
              </a:buClr>
              <a:buFontTx/>
              <a:buNone/>
              <a:defRPr>
                <a:latin typeface="Open Sans (Headings)"/>
              </a:defRPr>
            </a:lvl2pPr>
            <a:lvl3pPr marL="914400" indent="0">
              <a:buClr>
                <a:srgbClr val="4472C4"/>
              </a:buClr>
              <a:buFontTx/>
              <a:buNone/>
              <a:defRPr>
                <a:latin typeface="Open Sans Light" panose="020B0306030504020204"/>
              </a:defRPr>
            </a:lvl3pPr>
            <a:lvl4pPr marL="1371600" indent="0">
              <a:buClr>
                <a:srgbClr val="4472C4"/>
              </a:buClr>
              <a:buFontTx/>
              <a:buNone/>
              <a:defRPr>
                <a:latin typeface="Open Sans Light" panose="020B0306030504020204"/>
              </a:defRPr>
            </a:lvl4pPr>
            <a:lvl5pPr marL="1828800" indent="0">
              <a:buClr>
                <a:srgbClr val="DA3E26"/>
              </a:buClr>
              <a:buFontTx/>
              <a:buNone/>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7198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8DDDC013-276D-4A44-ACAA-C4C60828B3B0}"/>
              </a:ext>
            </a:extLst>
          </p:cNvPr>
          <p:cNvSpPr>
            <a:spLocks noGrp="1"/>
          </p:cNvSpPr>
          <p:nvPr>
            <p:ph type="body" sz="quarter" idx="14" hasCustomPrompt="1"/>
          </p:nvPr>
        </p:nvSpPr>
        <p:spPr>
          <a:xfrm>
            <a:off x="838200" y="6127750"/>
            <a:ext cx="10515600" cy="255588"/>
          </a:xfrm>
        </p:spPr>
        <p:txBody>
          <a:bodyPr>
            <a:noAutofit/>
          </a:bodyPr>
          <a:lstStyle>
            <a:lvl1pPr marL="0" indent="0">
              <a:buFontTx/>
              <a:buNone/>
              <a:defRPr sz="1200"/>
            </a:lvl1pPr>
            <a:lvl5pPr marL="1828800" indent="0" algn="l">
              <a:buFontTx/>
              <a:buNone/>
              <a:defRPr/>
            </a:lvl5pPr>
          </a:lstStyle>
          <a:p>
            <a:pPr lvl="0"/>
            <a:r>
              <a:rPr lang="en-US" dirty="0"/>
              <a:t>text</a:t>
            </a:r>
          </a:p>
        </p:txBody>
      </p:sp>
    </p:spTree>
    <p:extLst>
      <p:ext uri="{BB962C8B-B14F-4D97-AF65-F5344CB8AC3E}">
        <p14:creationId xmlns:p14="http://schemas.microsoft.com/office/powerpoint/2010/main" val="1386034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54420D6-B928-499C-9883-4F9A98385A64}"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498F125A-1B5E-42BC-B8CE-BE4E9832B5C1}"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Text Placeholder 7">
            <a:extLst>
              <a:ext uri="{FF2B5EF4-FFF2-40B4-BE49-F238E27FC236}">
                <a16:creationId xmlns:a16="http://schemas.microsoft.com/office/drawing/2014/main" id="{C2596AA4-9AC0-EA40-B807-F629BF34F1F5}"/>
              </a:ext>
            </a:extLst>
          </p:cNvPr>
          <p:cNvSpPr>
            <a:spLocks noGrp="1"/>
          </p:cNvSpPr>
          <p:nvPr>
            <p:ph type="body" sz="quarter" idx="14" hasCustomPrompt="1"/>
          </p:nvPr>
        </p:nvSpPr>
        <p:spPr>
          <a:xfrm>
            <a:off x="423863" y="6107932"/>
            <a:ext cx="11344275" cy="355011"/>
          </a:xfrm>
        </p:spPr>
        <p:txBody>
          <a:bodyPr>
            <a:normAutofit/>
          </a:bodyPr>
          <a:lstStyle>
            <a:lvl1pPr marL="0" indent="0">
              <a:buNone/>
              <a:defRPr sz="1100"/>
            </a:lvl1pPr>
          </a:lstStyle>
          <a:p>
            <a:pPr lvl="0"/>
            <a:r>
              <a:rPr lang="en-US" dirty="0"/>
              <a:t>Text</a:t>
            </a:r>
          </a:p>
        </p:txBody>
      </p:sp>
    </p:spTree>
    <p:extLst>
      <p:ext uri="{BB962C8B-B14F-4D97-AF65-F5344CB8AC3E}">
        <p14:creationId xmlns:p14="http://schemas.microsoft.com/office/powerpoint/2010/main" val="3578755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1DA0D-3AE4-4C4C-A21C-550550809784}"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33B3A-EBA2-4478-9339-FE75E6ECCB13}"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4741E-D748-4EDA-8661-F9AA6E745AC5}"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318E4C7-DE54-4F27-A0CF-8A3B85193BD3}"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74FE10-1670-4F46-9D88-73BC15E53431}"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C72CE4E-3BCB-4C98-BA8C-75C503BC7B80}"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11/14/2023</a:t>
            </a:fld>
            <a:endParaRPr lang="en-US"/>
          </a:p>
        </p:txBody>
      </p:sp>
      <p:sp>
        <p:nvSpPr>
          <p:cNvPr id="3" name="Footer Placeholder 2"/>
          <p:cNvSpPr>
            <a:spLocks noGrp="1"/>
          </p:cNvSpPr>
          <p:nvPr>
            <p:ph type="ftr" sz="quarter" idx="11"/>
          </p:nvPr>
        </p:nvSpPr>
        <p:spPr/>
        <p:txBody>
          <a:bodyPr/>
          <a:lstStyle/>
          <a:p>
            <a:r>
              <a:rPr lang="en-US"/>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DB9BB873-638A-42E1-8D94-1A9F01C982C8}" type="datetime1">
              <a:rPr lang="en-US" smtClean="0"/>
              <a:t>11/14/2023</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F4B93-CA8D-47CB-AA1E-37F2462227CE}"/>
              </a:ext>
            </a:extLst>
          </p:cNvPr>
          <p:cNvSpPr>
            <a:spLocks noGrp="1"/>
          </p:cNvSpPr>
          <p:nvPr>
            <p:ph type="dt" sz="half" idx="10"/>
          </p:nvPr>
        </p:nvSpPr>
        <p:spPr/>
        <p:txBody>
          <a:bodyPr/>
          <a:lstStyle/>
          <a:p>
            <a:fld id="{1577CF00-93AD-4A7A-A2E8-A9D0D3C6B3A4}" type="datetime1">
              <a:rPr lang="en-US" smtClean="0"/>
              <a:t>11/14/2023</a:t>
            </a:fld>
            <a:endParaRPr lang="en-US"/>
          </a:p>
        </p:txBody>
      </p:sp>
      <p:sp>
        <p:nvSpPr>
          <p:cNvPr id="3" name="Footer Placeholder 2">
            <a:extLst>
              <a:ext uri="{FF2B5EF4-FFF2-40B4-BE49-F238E27FC236}">
                <a16:creationId xmlns:a16="http://schemas.microsoft.com/office/drawing/2014/main" id="{F4BEEBC6-2862-44BF-946E-B9F93FF51447}"/>
              </a:ext>
            </a:extLst>
          </p:cNvPr>
          <p:cNvSpPr>
            <a:spLocks noGrp="1"/>
          </p:cNvSpPr>
          <p:nvPr>
            <p:ph type="ftr" sz="quarter" idx="11"/>
          </p:nvPr>
        </p:nvSpPr>
        <p:spPr/>
        <p:txBody>
          <a:bodyPr/>
          <a:lstStyle/>
          <a:p>
            <a:r>
              <a:rPr lang="en-US"/>
              <a:t>Texas Education Agency                             2018-2019 School Year </a:t>
            </a:r>
          </a:p>
        </p:txBody>
      </p:sp>
      <p:sp>
        <p:nvSpPr>
          <p:cNvPr id="4" name="Slide Number Placeholder 3">
            <a:extLst>
              <a:ext uri="{FF2B5EF4-FFF2-40B4-BE49-F238E27FC236}">
                <a16:creationId xmlns:a16="http://schemas.microsoft.com/office/drawing/2014/main" id="{35C19274-E70F-4196-8B19-B3DDF99CD4C3}"/>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1718653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9D7A635-9EE0-4D66-B2B3-4472F1228039}"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9CA979B-66B9-4620-ADC1-6EA3E4D831BD}"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3345A946-EE41-4441-9C2F-1BC0301D631A}"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AE143C00-B076-49C2-AFDB-E231243D5247}"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A06BBF98-7B30-40F8-A92A-0B6B5E035C98}" type="datetime1">
              <a:rPr lang="en-US" smtClean="0"/>
              <a:t>11/14/2023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image" Target="../media/image4.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577CF00-93AD-4A7A-A2E8-A9D0D3C6B3A4}" type="datetime1">
              <a:rPr lang="en-US" smtClean="0"/>
              <a:t>11/14/2023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 id="2147483747"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66B3B42C-C633-43CD-BBC6-5F3D32516ABC}" type="datetime1">
              <a:rPr lang="en-US" smtClean="0"/>
              <a:t>11/14/2023</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11/14/2023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4" r:id="rId1"/>
    <p:sldLayoutId id="2147483743" r:id="rId2"/>
    <p:sldLayoutId id="2147483710" r:id="rId3"/>
    <p:sldLayoutId id="2147483740" r:id="rId4"/>
    <p:sldLayoutId id="2147483713" r:id="rId5"/>
    <p:sldLayoutId id="2147483711" r:id="rId6"/>
    <p:sldLayoutId id="2147483742" r:id="rId7"/>
    <p:sldLayoutId id="2147483745" r:id="rId8"/>
    <p:sldLayoutId id="2147483714" r:id="rId9"/>
    <p:sldLayoutId id="2147483739" r:id="rId10"/>
    <p:sldLayoutId id="2147483746" r:id="rId11"/>
    <p:sldLayoutId id="2147483715" r:id="rId12"/>
    <p:sldLayoutId id="2147483734" r:id="rId13"/>
    <p:sldLayoutId id="2147483735" r:id="rId14"/>
    <p:sldLayoutId id="2147483736" r:id="rId15"/>
    <p:sldLayoutId id="2147483737" r:id="rId16"/>
    <p:sldLayoutId id="2147483738" r:id="rId17"/>
    <p:sldLayoutId id="2147483716" r:id="rId18"/>
    <p:sldLayoutId id="2147483741" r:id="rId19"/>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1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ags" Target="../tags/tag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1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ags" Target="../tags/tag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1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xml"/><Relationship Id="rId1" Type="http://schemas.openxmlformats.org/officeDocument/2006/relationships/tags" Target="../tags/tag1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xml"/><Relationship Id="rId1" Type="http://schemas.openxmlformats.org/officeDocument/2006/relationships/tags" Target="../tags/tag1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tags" Target="../tags/tag1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7.xml"/><Relationship Id="rId1" Type="http://schemas.openxmlformats.org/officeDocument/2006/relationships/tags" Target="../tags/tag2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21.xml"/><Relationship Id="rId4" Type="http://schemas.openxmlformats.org/officeDocument/2006/relationships/hyperlink" Target="https://tea.texas.gov/student-assessment/testing/telpas/telpas-alternate-resources"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2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8.xml"/><Relationship Id="rId1" Type="http://schemas.openxmlformats.org/officeDocument/2006/relationships/tags" Target="../tags/tag26.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8.xml"/><Relationship Id="rId1" Type="http://schemas.openxmlformats.org/officeDocument/2006/relationships/tags" Target="../tags/tag2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28.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30.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hyperlink" Target="https://tea.texas.gov/Student_Testing_and_Accountability/Testing/Texas_English_Language_Proficiency_Assessment_System_(TELPAS)/TELPAS_Alternate/#Alt" TargetMode="External"/><Relationship Id="rId4" Type="http://schemas.openxmlformats.org/officeDocument/2006/relationships/hyperlink" Target="http://ritter.tea.state.tx.us/rules/tac/chapter074/ch074a.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tags" Target="../tags/tag32.xml"/><Relationship Id="rId5" Type="http://schemas.openxmlformats.org/officeDocument/2006/relationships/hyperlink" Target="http://fr.wikipedia.org/wiki/Fichier:Blue_check_PD.svg" TargetMode="Externa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33.xml"/><Relationship Id="rId5" Type="http://schemas.openxmlformats.org/officeDocument/2006/relationships/hyperlink" Target="mailto:TexasTestingSupport@cambiumassessment.com" TargetMode="External"/><Relationship Id="rId4" Type="http://schemas.openxmlformats.org/officeDocument/2006/relationships/hyperlink" Target="https://teastudentassessments.zendesk.com/hc/en-us/categories/360002017872-Student-Assessment"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9.xml"/><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8.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9.xml"/><Relationship Id="rId5" Type="http://schemas.openxmlformats.org/officeDocument/2006/relationships/hyperlink" Target="https://tea.texas.gov/student.assessment/telpasalt/#Alt"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descr="TELPAS Alternate Writing Domain"/>
          <p:cNvSpPr>
            <a:spLocks noGrp="1"/>
          </p:cNvSpPr>
          <p:nvPr>
            <p:ph type="ctrTitle"/>
          </p:nvPr>
        </p:nvSpPr>
        <p:spPr>
          <a:xfrm>
            <a:off x="2036688" y="4976055"/>
            <a:ext cx="7535595" cy="1691571"/>
          </a:xfrm>
        </p:spPr>
        <p:txBody>
          <a:bodyPr>
            <a:normAutofit fontScale="90000"/>
          </a:bodyPr>
          <a:lstStyle/>
          <a:p>
            <a:r>
              <a:rPr lang="en-US" dirty="0">
                <a:solidFill>
                  <a:srgbClr val="2F5CAC"/>
                </a:solidFill>
                <a:latin typeface="Open Sans (Headings)"/>
              </a:rPr>
              <a:t>TELPAS Alternate</a:t>
            </a:r>
            <a:br>
              <a:rPr lang="en-US" dirty="0">
                <a:solidFill>
                  <a:srgbClr val="2F5CAC"/>
                </a:solidFill>
                <a:latin typeface="Open Sans (Headings)"/>
              </a:rPr>
            </a:br>
            <a:r>
              <a:rPr lang="en-US" dirty="0">
                <a:solidFill>
                  <a:srgbClr val="2F5CAC"/>
                </a:solidFill>
                <a:latin typeface="Open Sans (Headings)"/>
              </a:rPr>
              <a:t>Writing Domain</a:t>
            </a:r>
          </a:p>
        </p:txBody>
      </p:sp>
      <p:pic>
        <p:nvPicPr>
          <p:cNvPr id="3" name="Picture 2" descr="Image of logo for the Texas Education Agency" title="logo"/>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3025263230"/>
      </p:ext>
    </p:extLst>
  </p:cSld>
  <p:clrMapOvr>
    <a:masterClrMapping/>
  </p:clrMapOvr>
  <mc:AlternateContent xmlns:mc="http://schemas.openxmlformats.org/markup-compatibility/2006" xmlns:p14="http://schemas.microsoft.com/office/powerpoint/2010/main">
    <mc:Choice Requires="p14">
      <p:transition spd="med" p14:dur="700" advClick="0" advTm="16756">
        <p:fade/>
      </p:transition>
    </mc:Choice>
    <mc:Fallback xmlns="">
      <p:transition spd="med" advClick="0" advTm="16756">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0043" y="126915"/>
            <a:ext cx="10421957" cy="1042716"/>
          </a:xfrm>
        </p:spPr>
        <p:txBody>
          <a:bodyPr>
            <a:noAutofit/>
          </a:bodyPr>
          <a:lstStyle/>
          <a:p>
            <a:pPr>
              <a:defRPr/>
            </a:pPr>
            <a:r>
              <a:rPr lang="en-US" dirty="0">
                <a:solidFill>
                  <a:srgbClr val="2F5CAC"/>
                </a:solidFill>
              </a:rPr>
              <a:t>Observable Behavior W1. Representing Sounds with Letters with Classroom Examples</a:t>
            </a:r>
          </a:p>
        </p:txBody>
      </p:sp>
      <p:pic>
        <p:nvPicPr>
          <p:cNvPr id="8" name="Picture 7" descr="Image of Observable Behavior W1;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200275" y="1432980"/>
            <a:ext cx="9153525" cy="2057400"/>
          </a:xfrm>
          <a:prstGeom prst="rect">
            <a:avLst/>
          </a:prstGeom>
        </p:spPr>
      </p:pic>
      <p:graphicFrame>
        <p:nvGraphicFramePr>
          <p:cNvPr id="7" name="Table 6" descr="Image of classroom example W1;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162544148"/>
              </p:ext>
            </p:extLst>
          </p:nvPr>
        </p:nvGraphicFramePr>
        <p:xfrm>
          <a:off x="1414676" y="3563957"/>
          <a:ext cx="9778461" cy="2399237"/>
        </p:xfrm>
        <a:graphic>
          <a:graphicData uri="http://schemas.openxmlformats.org/drawingml/2006/table">
            <a:tbl>
              <a:tblPr firstRow="1" bandRow="1">
                <a:tableStyleId>{D7AC3CCA-C797-4891-BE02-D94E43425B78}</a:tableStyleId>
              </a:tblPr>
              <a:tblGrid>
                <a:gridCol w="1272938">
                  <a:extLst>
                    <a:ext uri="{9D8B030D-6E8A-4147-A177-3AD203B41FA5}">
                      <a16:colId xmlns:a16="http://schemas.microsoft.com/office/drawing/2014/main" val="20000"/>
                    </a:ext>
                  </a:extLst>
                </a:gridCol>
                <a:gridCol w="1686082">
                  <a:extLst>
                    <a:ext uri="{9D8B030D-6E8A-4147-A177-3AD203B41FA5}">
                      <a16:colId xmlns:a16="http://schemas.microsoft.com/office/drawing/2014/main" val="20001"/>
                    </a:ext>
                  </a:extLst>
                </a:gridCol>
                <a:gridCol w="1707615">
                  <a:extLst>
                    <a:ext uri="{9D8B030D-6E8A-4147-A177-3AD203B41FA5}">
                      <a16:colId xmlns:a16="http://schemas.microsoft.com/office/drawing/2014/main" val="20002"/>
                    </a:ext>
                  </a:extLst>
                </a:gridCol>
                <a:gridCol w="1740665">
                  <a:extLst>
                    <a:ext uri="{9D8B030D-6E8A-4147-A177-3AD203B41FA5}">
                      <a16:colId xmlns:a16="http://schemas.microsoft.com/office/drawing/2014/main" val="20003"/>
                    </a:ext>
                  </a:extLst>
                </a:gridCol>
                <a:gridCol w="1707614">
                  <a:extLst>
                    <a:ext uri="{9D8B030D-6E8A-4147-A177-3AD203B41FA5}">
                      <a16:colId xmlns:a16="http://schemas.microsoft.com/office/drawing/2014/main" val="20004"/>
                    </a:ext>
                  </a:extLst>
                </a:gridCol>
                <a:gridCol w="1663547">
                  <a:extLst>
                    <a:ext uri="{9D8B030D-6E8A-4147-A177-3AD203B41FA5}">
                      <a16:colId xmlns:a16="http://schemas.microsoft.com/office/drawing/2014/main" val="20005"/>
                    </a:ext>
                  </a:extLst>
                </a:gridCol>
              </a:tblGrid>
              <a:tr h="1179612">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does not attend to teacher writing the letter of the day. </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holds up a card with a picture of a cat.</a:t>
                      </a:r>
                      <a:r>
                        <a:rPr lang="en-US" sz="1100" b="0" i="0" u="none" strike="noStrike" baseline="0" dirty="0">
                          <a:solidFill>
                            <a:srgbClr val="000000"/>
                          </a:solidFill>
                          <a:effectLst/>
                          <a:latin typeface="Arial" panose="020B0604020202020204" pitchFamily="34" charset="0"/>
                          <a:cs typeface="Arial" panose="020B0604020202020204" pitchFamily="34" charset="0"/>
                        </a:rPr>
                        <a:t> S</a:t>
                      </a:r>
                      <a:r>
                        <a:rPr lang="en-US" sz="1100" b="0" i="0" u="none" strike="noStrike" dirty="0">
                          <a:solidFill>
                            <a:srgbClr val="000000"/>
                          </a:solidFill>
                          <a:effectLst/>
                          <a:latin typeface="Arial" panose="020B0604020202020204" pitchFamily="34" charset="0"/>
                          <a:cs typeface="Arial" panose="020B0604020202020204" pitchFamily="34" charset="0"/>
                        </a:rPr>
                        <a:t>tudent attempts to write the letter </a:t>
                      </a:r>
                      <a:r>
                        <a:rPr lang="en-US" sz="1100" b="0" i="1" u="none" strike="noStrike" dirty="0">
                          <a:solidFill>
                            <a:srgbClr val="000000"/>
                          </a:solidFill>
                          <a:effectLst/>
                          <a:latin typeface="Arial" panose="020B0604020202020204" pitchFamily="34" charset="0"/>
                          <a:cs typeface="Arial" panose="020B0604020202020204" pitchFamily="34" charset="0"/>
                        </a:rPr>
                        <a:t>c</a:t>
                      </a:r>
                      <a:r>
                        <a:rPr lang="en-US" sz="1100" b="0" i="0" u="none" strike="noStrike" dirty="0">
                          <a:solidFill>
                            <a:srgbClr val="000000"/>
                          </a:solidFill>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letters </a:t>
                      </a:r>
                      <a:r>
                        <a:rPr lang="en-US" sz="1100" b="0" i="1" u="none" strike="noStrike" dirty="0">
                          <a:solidFill>
                            <a:srgbClr val="000000"/>
                          </a:solidFill>
                          <a:effectLst/>
                          <a:latin typeface="Arial" panose="020B0604020202020204" pitchFamily="34" charset="0"/>
                          <a:cs typeface="Arial" panose="020B0604020202020204" pitchFamily="34" charset="0"/>
                        </a:rPr>
                        <a:t>c</a:t>
                      </a:r>
                      <a:r>
                        <a:rPr lang="en-US" sz="1100" b="0" i="0" u="none" strike="noStrike" dirty="0">
                          <a:solidFill>
                            <a:srgbClr val="000000"/>
                          </a:solidFill>
                          <a:effectLst/>
                          <a:latin typeface="Arial" panose="020B0604020202020204" pitchFamily="34" charset="0"/>
                          <a:cs typeface="Arial" panose="020B0604020202020204" pitchFamily="34" charset="0"/>
                        </a:rPr>
                        <a:t> and </a:t>
                      </a:r>
                      <a:r>
                        <a:rPr lang="en-US" sz="1100" b="0" i="1" u="none" strike="noStrike" dirty="0">
                          <a:solidFill>
                            <a:srgbClr val="000000"/>
                          </a:solidFill>
                          <a:effectLst/>
                          <a:latin typeface="Arial" panose="020B0604020202020204" pitchFamily="34" charset="0"/>
                          <a:cs typeface="Arial" panose="020B0604020202020204" pitchFamily="34" charset="0"/>
                        </a:rPr>
                        <a:t>t </a:t>
                      </a:r>
                      <a:r>
                        <a:rPr lang="en-US" sz="1100" b="0" i="0" u="none" strike="noStrike" dirty="0">
                          <a:solidFill>
                            <a:srgbClr val="000000"/>
                          </a:solidFill>
                          <a:effectLst/>
                          <a:latin typeface="Arial" panose="020B0604020202020204" pitchFamily="34" charset="0"/>
                          <a:cs typeface="Arial" panose="020B0604020202020204" pitchFamily="34" charset="0"/>
                        </a:rPr>
                        <a:t>when shown a picture of a cat and asked to write the word.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words “hat,” “can,” and “dog” during a spelling activity.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a:t>
                      </a:r>
                      <a:r>
                        <a:rPr lang="en-US" sz="1100" b="0" i="0" u="none" strike="noStrike" dirty="0">
                          <a:solidFill>
                            <a:schemeClr val="tx1"/>
                          </a:solidFill>
                          <a:effectLst/>
                          <a:latin typeface="Arial" panose="020B0604020202020204" pitchFamily="34" charset="0"/>
                          <a:cs typeface="Arial" panose="020B0604020202020204" pitchFamily="34" charset="0"/>
                        </a:rPr>
                        <a:t>phrase</a:t>
                      </a:r>
                      <a:r>
                        <a:rPr lang="en-US" sz="1100" b="0" i="0" u="none" strike="noStrike" dirty="0">
                          <a:solidFill>
                            <a:srgbClr val="000000"/>
                          </a:solidFill>
                          <a:effectLst/>
                          <a:latin typeface="Arial" panose="020B0604020202020204" pitchFamily="34" charset="0"/>
                          <a:cs typeface="Arial" panose="020B0604020202020204" pitchFamily="34" charset="0"/>
                        </a:rPr>
                        <a:t> “dog and cat.”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219625">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teacher writing first letter of the word “den.”</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letter </a:t>
                      </a:r>
                      <a:r>
                        <a:rPr lang="en-US" sz="1100" b="0" i="1" u="none" strike="noStrike" dirty="0">
                          <a:solidFill>
                            <a:srgbClr val="000000"/>
                          </a:solidFill>
                          <a:effectLst/>
                          <a:latin typeface="Arial" panose="020B0604020202020204" pitchFamily="34" charset="0"/>
                          <a:cs typeface="Arial" panose="020B0604020202020204" pitchFamily="34" charset="0"/>
                        </a:rPr>
                        <a:t>b</a:t>
                      </a:r>
                      <a:r>
                        <a:rPr lang="en-US" sz="1100" b="0" i="0" u="none" strike="noStrike" dirty="0">
                          <a:solidFill>
                            <a:srgbClr val="000000"/>
                          </a:solidFill>
                          <a:effectLst/>
                          <a:latin typeface="Arial" panose="020B0604020202020204" pitchFamily="34" charset="0"/>
                          <a:cs typeface="Arial" panose="020B0604020202020204" pitchFamily="34" charset="0"/>
                        </a:rPr>
                        <a:t> in an attempt to write the first letter of the word “den.”</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says “den” and shows student a picture of a fox’s den. Student inserts letters </a:t>
                      </a:r>
                      <a:r>
                        <a:rPr lang="en-US" sz="1100" b="0" i="1" u="none" strike="noStrike" dirty="0">
                          <a:solidFill>
                            <a:srgbClr val="000000"/>
                          </a:solidFill>
                          <a:effectLst/>
                          <a:latin typeface="Arial" panose="020B0604020202020204" pitchFamily="34" charset="0"/>
                          <a:cs typeface="Arial" panose="020B0604020202020204" pitchFamily="34" charset="0"/>
                        </a:rPr>
                        <a:t>d</a:t>
                      </a:r>
                      <a:r>
                        <a:rPr lang="en-US" sz="1100" b="0" i="0" u="none" strike="noStrike" dirty="0">
                          <a:solidFill>
                            <a:srgbClr val="000000"/>
                          </a:solidFill>
                          <a:effectLst/>
                          <a:latin typeface="Arial" panose="020B0604020202020204" pitchFamily="34" charset="0"/>
                          <a:cs typeface="Arial" panose="020B0604020202020204" pitchFamily="34" charset="0"/>
                        </a:rPr>
                        <a:t> and </a:t>
                      </a:r>
                      <a:r>
                        <a:rPr lang="en-US" sz="1100" b="0" i="1" u="none" strike="noStrike" dirty="0">
                          <a:solidFill>
                            <a:srgbClr val="000000"/>
                          </a:solidFill>
                          <a:effectLst/>
                          <a:latin typeface="Arial" panose="020B0604020202020204" pitchFamily="34" charset="0"/>
                          <a:cs typeface="Arial" panose="020B0604020202020204" pitchFamily="34" charset="0"/>
                        </a:rPr>
                        <a:t>n </a:t>
                      </a:r>
                      <a:r>
                        <a:rPr lang="en-US" sz="1100" b="0" i="0" u="none" strike="noStrike" dirty="0">
                          <a:solidFill>
                            <a:srgbClr val="000000"/>
                          </a:solidFill>
                          <a:effectLst/>
                          <a:latin typeface="Arial" panose="020B0604020202020204" pitchFamily="34" charset="0"/>
                          <a:cs typeface="Arial" panose="020B0604020202020204" pitchFamily="34" charset="0"/>
                        </a:rPr>
                        <a:t>on whiteboard with “__e__.”</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“fox,” “den,” “eat,” and “food” after a science unit about animals and their habitats.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phrase “Lives in den and eat bird” after a science unit about animals and their habitats.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9"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10</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207978549"/>
      </p:ext>
    </p:extLst>
  </p:cSld>
  <p:clrMapOvr>
    <a:masterClrMapping/>
  </p:clrMapOvr>
  <mc:AlternateContent xmlns:mc="http://schemas.openxmlformats.org/markup-compatibility/2006" xmlns:p14="http://schemas.microsoft.com/office/powerpoint/2010/main">
    <mc:Choice Requires="p14">
      <p:transition spd="med" p14:dur="700" advClick="0" advTm="29375">
        <p:fade/>
      </p:transition>
    </mc:Choice>
    <mc:Fallback xmlns="">
      <p:transition spd="med" advClick="0" advTm="2937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32102" y="251515"/>
            <a:ext cx="8606728" cy="914400"/>
          </a:xfrm>
        </p:spPr>
        <p:txBody>
          <a:bodyPr>
            <a:noAutofit/>
          </a:bodyPr>
          <a:lstStyle/>
          <a:p>
            <a:pPr>
              <a:defRPr/>
            </a:pPr>
            <a:r>
              <a:rPr lang="en-US" dirty="0">
                <a:solidFill>
                  <a:srgbClr val="2F5CAC"/>
                </a:solidFill>
              </a:rPr>
              <a:t>Observable Behavior W2. Using New Vocabulary with Classroom Examples</a:t>
            </a:r>
          </a:p>
        </p:txBody>
      </p:sp>
      <p:pic>
        <p:nvPicPr>
          <p:cNvPr id="5" name="Picture 4" descr="Image of Observable Behavior W2;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190750" y="1400175"/>
            <a:ext cx="9163050" cy="2028825"/>
          </a:xfrm>
          <a:prstGeom prst="rect">
            <a:avLst/>
          </a:prstGeom>
        </p:spPr>
      </p:pic>
      <p:graphicFrame>
        <p:nvGraphicFramePr>
          <p:cNvPr id="7" name="Table 6" descr="Image of classroom example W2;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078571139"/>
              </p:ext>
            </p:extLst>
          </p:nvPr>
        </p:nvGraphicFramePr>
        <p:xfrm>
          <a:off x="1340818" y="3513802"/>
          <a:ext cx="9873727" cy="2319879"/>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17785">
                  <a:extLst>
                    <a:ext uri="{9D8B030D-6E8A-4147-A177-3AD203B41FA5}">
                      <a16:colId xmlns:a16="http://schemas.microsoft.com/office/drawing/2014/main" val="20001"/>
                    </a:ext>
                  </a:extLst>
                </a:gridCol>
                <a:gridCol w="1717035">
                  <a:extLst>
                    <a:ext uri="{9D8B030D-6E8A-4147-A177-3AD203B41FA5}">
                      <a16:colId xmlns:a16="http://schemas.microsoft.com/office/drawing/2014/main" val="20002"/>
                    </a:ext>
                  </a:extLst>
                </a:gridCol>
                <a:gridCol w="1729649">
                  <a:extLst>
                    <a:ext uri="{9D8B030D-6E8A-4147-A177-3AD203B41FA5}">
                      <a16:colId xmlns:a16="http://schemas.microsoft.com/office/drawing/2014/main" val="20003"/>
                    </a:ext>
                  </a:extLst>
                </a:gridCol>
                <a:gridCol w="1696597">
                  <a:extLst>
                    <a:ext uri="{9D8B030D-6E8A-4147-A177-3AD203B41FA5}">
                      <a16:colId xmlns:a16="http://schemas.microsoft.com/office/drawing/2014/main" val="20004"/>
                    </a:ext>
                  </a:extLst>
                </a:gridCol>
                <a:gridCol w="1751681">
                  <a:extLst>
                    <a:ext uri="{9D8B030D-6E8A-4147-A177-3AD203B41FA5}">
                      <a16:colId xmlns:a16="http://schemas.microsoft.com/office/drawing/2014/main" val="20005"/>
                    </a:ext>
                  </a:extLst>
                </a:gridCol>
              </a:tblGrid>
              <a:tr h="1226758">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vocalizes while teacher writes the word “energy” on the board.</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tries to write the letter </a:t>
                      </a:r>
                      <a:r>
                        <a:rPr lang="en-US" sz="1100" b="0" i="1" u="none" strike="noStrike" dirty="0">
                          <a:solidFill>
                            <a:srgbClr val="000000"/>
                          </a:solidFill>
                          <a:effectLst/>
                          <a:latin typeface="Arial" panose="020B0604020202020204" pitchFamily="34" charset="0"/>
                          <a:cs typeface="Arial" panose="020B0604020202020204" pitchFamily="34" charset="0"/>
                        </a:rPr>
                        <a:t>e</a:t>
                      </a:r>
                      <a:r>
                        <a:rPr lang="en-US" sz="1100" b="0" i="0" u="none" strike="noStrike" dirty="0">
                          <a:solidFill>
                            <a:srgbClr val="000000"/>
                          </a:solidFill>
                          <a:effectLst/>
                          <a:latin typeface="Arial" panose="020B0604020202020204" pitchFamily="34" charset="0"/>
                          <a:cs typeface="Arial" panose="020B0604020202020204" pitchFamily="34" charset="0"/>
                        </a:rPr>
                        <a:t> to represent the word “energy.”</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enrgy</a:t>
                      </a:r>
                      <a:r>
                        <a:rPr lang="en-US" sz="1100" b="0" i="0" u="none" strike="noStrike" dirty="0">
                          <a:solidFill>
                            <a:srgbClr val="000000"/>
                          </a:solidFill>
                          <a:effectLst/>
                          <a:latin typeface="Arial" panose="020B0604020202020204" pitchFamily="34" charset="0"/>
                          <a:cs typeface="Arial" panose="020B0604020202020204" pitchFamily="34" charset="0"/>
                        </a:rPr>
                        <a:t>” to represent the word “energy.”</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“Sun </a:t>
                      </a:r>
                      <a:r>
                        <a:rPr lang="en-US" sz="1100" b="0" i="0" u="none" strike="noStrike" dirty="0" err="1">
                          <a:solidFill>
                            <a:srgbClr val="000000"/>
                          </a:solidFill>
                          <a:effectLst/>
                          <a:latin typeface="Arial" panose="020B0604020202020204" pitchFamily="34" charset="0"/>
                          <a:cs typeface="Arial" panose="020B0604020202020204" pitchFamily="34" charset="0"/>
                        </a:rPr>
                        <a:t>givs</a:t>
                      </a:r>
                      <a:r>
                        <a:rPr lang="en-US" sz="1100" b="0" i="0" u="none" strike="noStrike" dirty="0">
                          <a:solidFill>
                            <a:srgbClr val="000000"/>
                          </a:solidFill>
                          <a:effectLst/>
                          <a:latin typeface="Arial" panose="020B0604020202020204" pitchFamily="34" charset="0"/>
                          <a:cs typeface="Arial" panose="020B0604020202020204" pitchFamily="34" charset="0"/>
                        </a:rPr>
                        <a:t> </a:t>
                      </a:r>
                      <a:r>
                        <a:rPr lang="en-US" sz="1100" b="0" i="0" u="none" strike="noStrike" dirty="0" err="1">
                          <a:solidFill>
                            <a:srgbClr val="000000"/>
                          </a:solidFill>
                          <a:effectLst/>
                          <a:latin typeface="Arial" panose="020B0604020202020204" pitchFamily="34" charset="0"/>
                          <a:cs typeface="Arial" panose="020B0604020202020204" pitchFamily="34" charset="0"/>
                        </a:rPr>
                        <a:t>enrgy</a:t>
                      </a:r>
                      <a:r>
                        <a:rPr lang="en-US" sz="1100" b="0" i="0" u="none" strike="noStrike" dirty="0">
                          <a:solidFill>
                            <a:srgbClr val="000000"/>
                          </a:solidFill>
                          <a:effectLst/>
                          <a:latin typeface="Arial" panose="020B0604020202020204" pitchFamily="34" charset="0"/>
                          <a:cs typeface="Arial" panose="020B0604020202020204" pitchFamily="34" charset="0"/>
                        </a:rPr>
                        <a:t>.” to describe a source of energy.</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“The sun gives lite energy to </a:t>
                      </a:r>
                      <a:r>
                        <a:rPr lang="en-US" sz="1100" b="0" i="0" u="none" strike="noStrike" dirty="0" err="1">
                          <a:solidFill>
                            <a:srgbClr val="000000"/>
                          </a:solidFill>
                          <a:effectLst/>
                          <a:latin typeface="Arial" panose="020B0604020202020204" pitchFamily="34" charset="0"/>
                          <a:cs typeface="Arial" panose="020B0604020202020204" pitchFamily="34" charset="0"/>
                        </a:rPr>
                        <a:t>peple</a:t>
                      </a:r>
                      <a:r>
                        <a:rPr lang="en-US" sz="1100" b="0" i="0" u="none" strike="noStrike" dirty="0">
                          <a:solidFill>
                            <a:srgbClr val="000000"/>
                          </a:solidFill>
                          <a:effectLst/>
                          <a:latin typeface="Arial" panose="020B0604020202020204" pitchFamily="34" charset="0"/>
                          <a:cs typeface="Arial" panose="020B0604020202020204" pitchFamily="34" charset="0"/>
                        </a:rPr>
                        <a:t>.” to describe a source of energy on which people rely.</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093121">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other students writing the word “government” in their notebooks.</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1" u="none" strike="noStrike" dirty="0">
                          <a:solidFill>
                            <a:srgbClr val="000000"/>
                          </a:solidFill>
                          <a:effectLst/>
                          <a:latin typeface="Arial" panose="020B0604020202020204" pitchFamily="34" charset="0"/>
                          <a:cs typeface="Arial" panose="020B0604020202020204" pitchFamily="34" charset="0"/>
                        </a:rPr>
                        <a:t>g</a:t>
                      </a:r>
                      <a:r>
                        <a:rPr lang="en-US" sz="1100" b="0" i="0" u="none" strike="noStrike" dirty="0">
                          <a:solidFill>
                            <a:srgbClr val="000000"/>
                          </a:solidFill>
                          <a:effectLst/>
                          <a:latin typeface="Arial" panose="020B0604020202020204" pitchFamily="34" charset="0"/>
                          <a:cs typeface="Arial" panose="020B0604020202020204" pitchFamily="34" charset="0"/>
                        </a:rPr>
                        <a:t> to represent the word “government.”</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gvnmtt</a:t>
                      </a:r>
                      <a:r>
                        <a:rPr lang="en-US" sz="1100" b="0" i="0" u="none" strike="noStrike" dirty="0">
                          <a:solidFill>
                            <a:srgbClr val="000000"/>
                          </a:solidFill>
                          <a:effectLst/>
                          <a:latin typeface="Arial" panose="020B0604020202020204" pitchFamily="34" charset="0"/>
                          <a:cs typeface="Arial" panose="020B0604020202020204" pitchFamily="34" charset="0"/>
                        </a:rPr>
                        <a:t>” to represent the word “government.”</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goverenmet</a:t>
                      </a:r>
                      <a:r>
                        <a:rPr lang="en-US" sz="1100" b="0" i="0" u="none" strike="noStrike" dirty="0">
                          <a:solidFill>
                            <a:srgbClr val="000000"/>
                          </a:solidFill>
                          <a:effectLst/>
                          <a:latin typeface="Arial" panose="020B0604020202020204" pitchFamily="34" charset="0"/>
                          <a:cs typeface="Arial" panose="020B0604020202020204" pitchFamily="34" charset="0"/>
                        </a:rPr>
                        <a:t> help us” to describe a function of government.</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“The </a:t>
                      </a:r>
                      <a:r>
                        <a:rPr lang="en-US" sz="1100" b="0" i="0" u="none" strike="noStrike" dirty="0" err="1">
                          <a:solidFill>
                            <a:srgbClr val="000000"/>
                          </a:solidFill>
                          <a:effectLst/>
                          <a:latin typeface="Arial" panose="020B0604020202020204" pitchFamily="34" charset="0"/>
                          <a:cs typeface="Arial" panose="020B0604020202020204" pitchFamily="34" charset="0"/>
                        </a:rPr>
                        <a:t>goverenmet</a:t>
                      </a:r>
                      <a:r>
                        <a:rPr lang="en-US" sz="1100" b="0" i="0" u="none" strike="noStrike" dirty="0">
                          <a:solidFill>
                            <a:srgbClr val="000000"/>
                          </a:solidFill>
                          <a:effectLst/>
                          <a:latin typeface="Arial" panose="020B0604020202020204" pitchFamily="34" charset="0"/>
                          <a:cs typeface="Arial" panose="020B0604020202020204" pitchFamily="34" charset="0"/>
                        </a:rPr>
                        <a:t> help people </a:t>
                      </a:r>
                      <a:r>
                        <a:rPr lang="en-US" sz="1100" b="0" i="0" u="none" strike="noStrike" dirty="0" err="1">
                          <a:solidFill>
                            <a:srgbClr val="000000"/>
                          </a:solidFill>
                          <a:effectLst/>
                          <a:latin typeface="Arial" panose="020B0604020202020204" pitchFamily="34" charset="0"/>
                          <a:cs typeface="Arial" panose="020B0604020202020204" pitchFamily="34" charset="0"/>
                        </a:rPr>
                        <a:t>falo</a:t>
                      </a:r>
                      <a:r>
                        <a:rPr lang="en-US" sz="1100" b="0" i="0" u="none" strike="noStrike" dirty="0">
                          <a:solidFill>
                            <a:srgbClr val="000000"/>
                          </a:solidFill>
                          <a:effectLst/>
                          <a:latin typeface="Arial" panose="020B0604020202020204" pitchFamily="34" charset="0"/>
                          <a:cs typeface="Arial" panose="020B0604020202020204" pitchFamily="34" charset="0"/>
                        </a:rPr>
                        <a:t> rules.” to describe a function of government.</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11</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4255718467"/>
      </p:ext>
    </p:extLst>
  </p:cSld>
  <p:clrMapOvr>
    <a:masterClrMapping/>
  </p:clrMapOvr>
  <mc:AlternateContent xmlns:mc="http://schemas.openxmlformats.org/markup-compatibility/2006" xmlns:p14="http://schemas.microsoft.com/office/powerpoint/2010/main">
    <mc:Choice Requires="p14">
      <p:transition spd="med" p14:dur="700" advClick="0" advTm="20100">
        <p:fade/>
      </p:transition>
    </mc:Choice>
    <mc:Fallback xmlns="">
      <p:transition spd="med" advClick="0" advTm="201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08114" y="221097"/>
            <a:ext cx="10300771" cy="914400"/>
          </a:xfrm>
        </p:spPr>
        <p:txBody>
          <a:bodyPr>
            <a:noAutofit/>
          </a:bodyPr>
          <a:lstStyle/>
          <a:p>
            <a:pPr>
              <a:defRPr/>
            </a:pPr>
            <a:r>
              <a:rPr lang="en-US" dirty="0">
                <a:solidFill>
                  <a:srgbClr val="2F5CAC"/>
                </a:solidFill>
              </a:rPr>
              <a:t>Observable Behavior W3. Spelling with Classroom Examples</a:t>
            </a:r>
          </a:p>
        </p:txBody>
      </p:sp>
      <p:pic>
        <p:nvPicPr>
          <p:cNvPr id="8" name="Picture 7" descr="Image of Observable Behavior W3;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930934" y="1388456"/>
            <a:ext cx="9086850" cy="1666875"/>
          </a:xfrm>
          <a:prstGeom prst="rect">
            <a:avLst/>
          </a:prstGeom>
        </p:spPr>
      </p:pic>
      <p:graphicFrame>
        <p:nvGraphicFramePr>
          <p:cNvPr id="7" name="Table 6" descr="Image of classroom example W3;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54914985"/>
              </p:ext>
            </p:extLst>
          </p:nvPr>
        </p:nvGraphicFramePr>
        <p:xfrm>
          <a:off x="1013690" y="3140626"/>
          <a:ext cx="9915960" cy="2092885"/>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45638">
                  <a:extLst>
                    <a:ext uri="{9D8B030D-6E8A-4147-A177-3AD203B41FA5}">
                      <a16:colId xmlns:a16="http://schemas.microsoft.com/office/drawing/2014/main" val="20001"/>
                    </a:ext>
                  </a:extLst>
                </a:gridCol>
                <a:gridCol w="1696598">
                  <a:extLst>
                    <a:ext uri="{9D8B030D-6E8A-4147-A177-3AD203B41FA5}">
                      <a16:colId xmlns:a16="http://schemas.microsoft.com/office/drawing/2014/main" val="20002"/>
                    </a:ext>
                  </a:extLst>
                </a:gridCol>
                <a:gridCol w="1685581">
                  <a:extLst>
                    <a:ext uri="{9D8B030D-6E8A-4147-A177-3AD203B41FA5}">
                      <a16:colId xmlns:a16="http://schemas.microsoft.com/office/drawing/2014/main" val="20003"/>
                    </a:ext>
                  </a:extLst>
                </a:gridCol>
                <a:gridCol w="1740665">
                  <a:extLst>
                    <a:ext uri="{9D8B030D-6E8A-4147-A177-3AD203B41FA5}">
                      <a16:colId xmlns:a16="http://schemas.microsoft.com/office/drawing/2014/main" val="20004"/>
                    </a:ext>
                  </a:extLst>
                </a:gridCol>
                <a:gridCol w="1686498">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will eye gaze at teacher writing his or her name below a picture of the student. </a:t>
                      </a: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attempts to arrange the magnetic letters of his or her name in order, when looking at a card with his or her name printed on it.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“Lesa Mare” when attempting to spell her name “Lisa-Marie.”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labels one of his drawings about what he likes to do after school with the words “</a:t>
                      </a:r>
                      <a:r>
                        <a:rPr lang="en-US" sz="1100" b="0" i="0" u="none" strike="noStrike" dirty="0" err="1">
                          <a:solidFill>
                            <a:srgbClr val="000000"/>
                          </a:solidFill>
                          <a:effectLst/>
                          <a:latin typeface="Arial" panose="020B0604020202020204" pitchFamily="34" charset="0"/>
                          <a:cs typeface="Arial" panose="020B0604020202020204" pitchFamily="34" charset="0"/>
                        </a:rPr>
                        <a:t>frend</a:t>
                      </a:r>
                      <a:r>
                        <a:rPr lang="en-US" sz="1100" b="0" i="0" u="none" strike="noStrike" dirty="0">
                          <a:solidFill>
                            <a:srgbClr val="000000"/>
                          </a:solidFill>
                          <a:effectLst/>
                          <a:latin typeface="Arial" panose="020B0604020202020204" pitchFamily="34" charset="0"/>
                          <a:cs typeface="Arial" panose="020B0604020202020204" pitchFamily="34" charset="0"/>
                        </a:rPr>
                        <a:t>,” “</a:t>
                      </a:r>
                      <a:r>
                        <a:rPr lang="en-US" sz="1100" b="0" i="0" u="none" strike="noStrike" dirty="0" err="1">
                          <a:solidFill>
                            <a:srgbClr val="000000"/>
                          </a:solidFill>
                          <a:effectLst/>
                          <a:latin typeface="Arial" panose="020B0604020202020204" pitchFamily="34" charset="0"/>
                          <a:cs typeface="Arial" panose="020B0604020202020204" pitchFamily="34" charset="0"/>
                        </a:rPr>
                        <a:t>hows</a:t>
                      </a:r>
                      <a:r>
                        <a:rPr lang="en-US" sz="1100" b="0" i="0" u="none" strike="noStrike" dirty="0">
                          <a:solidFill>
                            <a:srgbClr val="000000"/>
                          </a:solidFill>
                          <a:effectLst/>
                          <a:latin typeface="Arial" panose="020B0604020202020204" pitchFamily="34" charset="0"/>
                          <a:cs typeface="Arial" panose="020B0604020202020204" pitchFamily="34" charset="0"/>
                        </a:rPr>
                        <a:t>,” “play,” and “ball.”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in her journal in response to a prompt about what she did that weekend by writing “I went to store with my family.”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will attend to teacher writing the word “art” on the daily schedule.</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attempts to copy the printed word “art” on the schedule by typing “tar.”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types “</a:t>
                      </a:r>
                      <a:r>
                        <a:rPr lang="en-US" sz="1100" b="0" i="0" u="none" strike="noStrike" dirty="0" err="1">
                          <a:solidFill>
                            <a:srgbClr val="000000"/>
                          </a:solidFill>
                          <a:effectLst/>
                          <a:latin typeface="Arial" panose="020B0604020202020204" pitchFamily="34" charset="0"/>
                          <a:cs typeface="Arial" panose="020B0604020202020204" pitchFamily="34" charset="0"/>
                        </a:rPr>
                        <a:t>pensl</a:t>
                      </a:r>
                      <a:r>
                        <a:rPr lang="en-US" sz="1100" b="0" i="0" u="none" strike="noStrike" dirty="0">
                          <a:solidFill>
                            <a:srgbClr val="000000"/>
                          </a:solidFill>
                          <a:effectLst/>
                          <a:latin typeface="Arial" panose="020B0604020202020204" pitchFamily="34" charset="0"/>
                          <a:cs typeface="Arial" panose="020B0604020202020204" pitchFamily="34" charset="0"/>
                        </a:rPr>
                        <a:t>” when attempting to type the word “pencil.”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lists her favorite activities in art class by writing “draw,” “pant,” “color,” and “</a:t>
                      </a:r>
                      <a:r>
                        <a:rPr lang="en-US" sz="1100" b="0" i="0" u="none" strike="noStrike" dirty="0" err="1">
                          <a:solidFill>
                            <a:srgbClr val="000000"/>
                          </a:solidFill>
                          <a:effectLst/>
                          <a:latin typeface="Arial" panose="020B0604020202020204" pitchFamily="34" charset="0"/>
                          <a:cs typeface="Arial" panose="020B0604020202020204" pitchFamily="34" charset="0"/>
                        </a:rPr>
                        <a:t>glu</a:t>
                      </a:r>
                      <a:r>
                        <a:rPr lang="en-US" sz="1100" b="0" i="0" u="none" strike="noStrike" dirty="0">
                          <a:solidFill>
                            <a:srgbClr val="000000"/>
                          </a:solidFill>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describes an activity in art class by writing “I make a model of my dog with clay.”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9"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12</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738783881"/>
      </p:ext>
    </p:extLst>
  </p:cSld>
  <p:clrMapOvr>
    <a:masterClrMapping/>
  </p:clrMapOvr>
  <mc:AlternateContent xmlns:mc="http://schemas.openxmlformats.org/markup-compatibility/2006" xmlns:p14="http://schemas.microsoft.com/office/powerpoint/2010/main">
    <mc:Choice Requires="p14">
      <p:transition spd="med" p14:dur="700" advClick="0" advTm="9352">
        <p:fade/>
      </p:transition>
    </mc:Choice>
    <mc:Fallback xmlns="">
      <p:transition spd="med" advClick="0" advTm="9352">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24891" y="238217"/>
            <a:ext cx="10049832" cy="914400"/>
          </a:xfrm>
        </p:spPr>
        <p:txBody>
          <a:bodyPr>
            <a:noAutofit/>
          </a:bodyPr>
          <a:lstStyle/>
          <a:p>
            <a:pPr>
              <a:defRPr/>
            </a:pPr>
            <a:r>
              <a:rPr lang="en-US" dirty="0">
                <a:solidFill>
                  <a:srgbClr val="2F5CAC"/>
                </a:solidFill>
              </a:rPr>
              <a:t>Observable Behavior W4. Spelling Patterns and Rules with Classroom Examples</a:t>
            </a:r>
          </a:p>
        </p:txBody>
      </p:sp>
      <p:pic>
        <p:nvPicPr>
          <p:cNvPr id="4" name="Picture 3" descr="Image of Observable Behavior W4;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950404" y="1289138"/>
            <a:ext cx="9134475" cy="2019300"/>
          </a:xfrm>
          <a:prstGeom prst="rect">
            <a:avLst/>
          </a:prstGeom>
        </p:spPr>
      </p:pic>
      <p:graphicFrame>
        <p:nvGraphicFramePr>
          <p:cNvPr id="7" name="Table 6" descr="Image of classroom example W4;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915394300"/>
              </p:ext>
            </p:extLst>
          </p:nvPr>
        </p:nvGraphicFramePr>
        <p:xfrm>
          <a:off x="1046603" y="3308438"/>
          <a:ext cx="9915180" cy="2595805"/>
        </p:xfrm>
        <a:graphic>
          <a:graphicData uri="http://schemas.openxmlformats.org/drawingml/2006/table">
            <a:tbl>
              <a:tblPr firstRow="1" bandRow="1">
                <a:tableStyleId>{D7AC3CCA-C797-4891-BE02-D94E43425B78}</a:tableStyleId>
              </a:tblPr>
              <a:tblGrid>
                <a:gridCol w="1377108">
                  <a:extLst>
                    <a:ext uri="{9D8B030D-6E8A-4147-A177-3AD203B41FA5}">
                      <a16:colId xmlns:a16="http://schemas.microsoft.com/office/drawing/2014/main" val="20000"/>
                    </a:ext>
                  </a:extLst>
                </a:gridCol>
                <a:gridCol w="1707614">
                  <a:extLst>
                    <a:ext uri="{9D8B030D-6E8A-4147-A177-3AD203B41FA5}">
                      <a16:colId xmlns:a16="http://schemas.microsoft.com/office/drawing/2014/main" val="20001"/>
                    </a:ext>
                  </a:extLst>
                </a:gridCol>
                <a:gridCol w="1685581">
                  <a:extLst>
                    <a:ext uri="{9D8B030D-6E8A-4147-A177-3AD203B41FA5}">
                      <a16:colId xmlns:a16="http://schemas.microsoft.com/office/drawing/2014/main" val="20002"/>
                    </a:ext>
                  </a:extLst>
                </a:gridCol>
                <a:gridCol w="1751682">
                  <a:extLst>
                    <a:ext uri="{9D8B030D-6E8A-4147-A177-3AD203B41FA5}">
                      <a16:colId xmlns:a16="http://schemas.microsoft.com/office/drawing/2014/main" val="20003"/>
                    </a:ext>
                  </a:extLst>
                </a:gridCol>
                <a:gridCol w="1707614">
                  <a:extLst>
                    <a:ext uri="{9D8B030D-6E8A-4147-A177-3AD203B41FA5}">
                      <a16:colId xmlns:a16="http://schemas.microsoft.com/office/drawing/2014/main" val="20004"/>
                    </a:ext>
                  </a:extLst>
                </a:gridCol>
                <a:gridCol w="1685581">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vocalizes while teacher shows and reads the word/picture combinations for “cat,” “rat,” and “hat.”</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the word/picture  combination of “cat” to “mat.”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Using a pocket chart, student sorts word/picture cards (bat, pat, sat, pig, fig, dig) into the correct word families of “at” and “</a:t>
                      </a:r>
                      <a:r>
                        <a:rPr lang="en-US" sz="1100" b="0" i="0" u="none" strike="noStrike" dirty="0" err="1">
                          <a:solidFill>
                            <a:srgbClr val="000000"/>
                          </a:solidFill>
                          <a:effectLst/>
                          <a:latin typeface="Arial" panose="020B0604020202020204" pitchFamily="34" charset="0"/>
                          <a:cs typeface="Arial" panose="020B0604020202020204" pitchFamily="34" charset="0"/>
                        </a:rPr>
                        <a:t>ig</a:t>
                      </a:r>
                      <a:r>
                        <a:rPr lang="en-US" sz="1100" b="0" i="0" u="none" strike="noStrike" dirty="0">
                          <a:solidFill>
                            <a:srgbClr val="000000"/>
                          </a:solidFill>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creates words in the “</a:t>
                      </a:r>
                      <a:r>
                        <a:rPr lang="en-US" sz="1100" b="0" i="0" u="none" strike="noStrike" dirty="0" err="1">
                          <a:solidFill>
                            <a:srgbClr val="000000"/>
                          </a:solidFill>
                          <a:effectLst/>
                          <a:latin typeface="Arial" panose="020B0604020202020204" pitchFamily="34" charset="0"/>
                          <a:cs typeface="Arial" panose="020B0604020202020204" pitchFamily="34" charset="0"/>
                        </a:rPr>
                        <a:t>ig</a:t>
                      </a:r>
                      <a:r>
                        <a:rPr lang="en-US" sz="1100" b="0" i="0" u="none" strike="noStrike" dirty="0">
                          <a:solidFill>
                            <a:srgbClr val="000000"/>
                          </a:solidFill>
                          <a:effectLst/>
                          <a:latin typeface="Arial" panose="020B0604020202020204" pitchFamily="34" charset="0"/>
                          <a:cs typeface="Arial" panose="020B0604020202020204" pitchFamily="34" charset="0"/>
                        </a:rPr>
                        <a:t>” word family by adding a letter</a:t>
                      </a:r>
                      <a:r>
                        <a:rPr lang="en-US" sz="1100" b="0" i="0" u="none" strike="noStrike" baseline="0" dirty="0">
                          <a:solidFill>
                            <a:srgbClr val="000000"/>
                          </a:solidFill>
                          <a:effectLst/>
                          <a:latin typeface="Arial" panose="020B0604020202020204" pitchFamily="34" charset="0"/>
                          <a:cs typeface="Arial" panose="020B0604020202020204" pitchFamily="34" charset="0"/>
                        </a:rPr>
                        <a:t> card as </a:t>
                      </a:r>
                      <a:r>
                        <a:rPr lang="en-US" sz="1100" b="0" i="0" u="none" strike="noStrike" dirty="0">
                          <a:solidFill>
                            <a:srgbClr val="000000"/>
                          </a:solidFill>
                          <a:effectLst/>
                          <a:latin typeface="Arial" panose="020B0604020202020204" pitchFamily="34" charset="0"/>
                          <a:cs typeface="Arial" panose="020B0604020202020204" pitchFamily="34" charset="0"/>
                        </a:rPr>
                        <a:t>the beginning sound to the ending “</a:t>
                      </a:r>
                      <a:r>
                        <a:rPr lang="en-US" sz="1100" b="0" i="0" u="none" strike="noStrike" dirty="0" err="1">
                          <a:solidFill>
                            <a:srgbClr val="000000"/>
                          </a:solidFill>
                          <a:effectLst/>
                          <a:latin typeface="Arial" panose="020B0604020202020204" pitchFamily="34" charset="0"/>
                          <a:cs typeface="Arial" panose="020B0604020202020204" pitchFamily="34" charset="0"/>
                        </a:rPr>
                        <a:t>ig</a:t>
                      </a:r>
                      <a:r>
                        <a:rPr lang="en-US" sz="1100" b="0" i="0" u="none" strike="noStrike" dirty="0">
                          <a:solidFill>
                            <a:srgbClr val="000000"/>
                          </a:solidFill>
                          <a:effectLst/>
                          <a:latin typeface="Arial" panose="020B0604020202020204" pitchFamily="34" charset="0"/>
                          <a:cs typeface="Arial" panose="020B0604020202020204" pitchFamily="34" charset="0"/>
                        </a:rPr>
                        <a:t>” (“big,” “rig,” and “wig”).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identifies that the words “feat,” “beat,” “meat,” and “heat” all end in “eat.”</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looks at the floor while teacher shows and reads the word/picture combinations for “light,” “fight,” and “night.” </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the word/picture combination of “light” to “right.”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Using a T-chart, student sorts word/picture cards (tight, sight, bright, snake, brake, lake) into the correct word families of “</a:t>
                      </a:r>
                      <a:r>
                        <a:rPr lang="en-US" sz="1100" b="0" i="0" u="none" strike="noStrike" dirty="0" err="1">
                          <a:solidFill>
                            <a:srgbClr val="000000"/>
                          </a:solidFill>
                          <a:effectLst/>
                          <a:latin typeface="Arial" panose="020B0604020202020204" pitchFamily="34" charset="0"/>
                          <a:cs typeface="Arial" panose="020B0604020202020204" pitchFamily="34" charset="0"/>
                        </a:rPr>
                        <a:t>ight</a:t>
                      </a:r>
                      <a:r>
                        <a:rPr lang="en-US" sz="1100" b="0" i="0" u="none" strike="noStrike" dirty="0">
                          <a:solidFill>
                            <a:srgbClr val="000000"/>
                          </a:solidFill>
                          <a:effectLst/>
                          <a:latin typeface="Arial" panose="020B0604020202020204" pitchFamily="34" charset="0"/>
                          <a:cs typeface="Arial" panose="020B0604020202020204" pitchFamily="34" charset="0"/>
                        </a:rPr>
                        <a:t>” and “</a:t>
                      </a:r>
                      <a:r>
                        <a:rPr lang="en-US" sz="1100" b="0" i="0" u="none" strike="noStrike" dirty="0" err="1">
                          <a:solidFill>
                            <a:srgbClr val="000000"/>
                          </a:solidFill>
                          <a:effectLst/>
                          <a:latin typeface="Arial" panose="020B0604020202020204" pitchFamily="34" charset="0"/>
                          <a:cs typeface="Arial" panose="020B0604020202020204" pitchFamily="34" charset="0"/>
                        </a:rPr>
                        <a:t>ake</a:t>
                      </a:r>
                      <a:r>
                        <a:rPr lang="en-US" sz="1100" b="0" i="0" u="none" strike="noStrike" dirty="0">
                          <a:solidFill>
                            <a:srgbClr val="000000"/>
                          </a:solidFill>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creates words in the “</a:t>
                      </a:r>
                      <a:r>
                        <a:rPr lang="en-US" sz="1100" b="0" i="0" u="none" strike="noStrike" dirty="0" err="1">
                          <a:solidFill>
                            <a:srgbClr val="000000"/>
                          </a:solidFill>
                          <a:effectLst/>
                          <a:latin typeface="Arial" panose="020B0604020202020204" pitchFamily="34" charset="0"/>
                          <a:cs typeface="Arial" panose="020B0604020202020204" pitchFamily="34" charset="0"/>
                        </a:rPr>
                        <a:t>ight</a:t>
                      </a:r>
                      <a:r>
                        <a:rPr lang="en-US" sz="1100" b="0" i="0" u="none" strike="noStrike" dirty="0">
                          <a:solidFill>
                            <a:srgbClr val="000000"/>
                          </a:solidFill>
                          <a:effectLst/>
                          <a:latin typeface="Arial" panose="020B0604020202020204" pitchFamily="34" charset="0"/>
                          <a:cs typeface="Arial" panose="020B0604020202020204" pitchFamily="34" charset="0"/>
                        </a:rPr>
                        <a:t>” word family by adding a letter</a:t>
                      </a:r>
                      <a:r>
                        <a:rPr lang="en-US" sz="1100" b="0" i="0" u="none" strike="noStrike" baseline="0" dirty="0">
                          <a:solidFill>
                            <a:srgbClr val="000000"/>
                          </a:solidFill>
                          <a:effectLst/>
                          <a:latin typeface="Arial" panose="020B0604020202020204" pitchFamily="34" charset="0"/>
                          <a:cs typeface="Arial" panose="020B0604020202020204" pitchFamily="34" charset="0"/>
                        </a:rPr>
                        <a:t> card as the </a:t>
                      </a:r>
                      <a:r>
                        <a:rPr lang="en-US" sz="1100" b="0" i="0" u="none" strike="noStrike" dirty="0">
                          <a:solidFill>
                            <a:srgbClr val="000000"/>
                          </a:solidFill>
                          <a:effectLst/>
                          <a:latin typeface="Arial" panose="020B0604020202020204" pitchFamily="34" charset="0"/>
                          <a:cs typeface="Arial" panose="020B0604020202020204" pitchFamily="34" charset="0"/>
                        </a:rPr>
                        <a:t>beginning sound to the ending “</a:t>
                      </a:r>
                      <a:r>
                        <a:rPr lang="en-US" sz="1100" b="0" i="0" u="none" strike="noStrike" dirty="0" err="1">
                          <a:solidFill>
                            <a:srgbClr val="000000"/>
                          </a:solidFill>
                          <a:effectLst/>
                          <a:latin typeface="Arial" panose="020B0604020202020204" pitchFamily="34" charset="0"/>
                          <a:cs typeface="Arial" panose="020B0604020202020204" pitchFamily="34" charset="0"/>
                        </a:rPr>
                        <a:t>ight</a:t>
                      </a:r>
                      <a:r>
                        <a:rPr lang="en-US" sz="1100" b="0" i="0" u="none" strike="noStrike" dirty="0">
                          <a:solidFill>
                            <a:srgbClr val="000000"/>
                          </a:solidFill>
                          <a:effectLst/>
                          <a:latin typeface="Arial" panose="020B0604020202020204" pitchFamily="34" charset="0"/>
                          <a:cs typeface="Arial" panose="020B0604020202020204" pitchFamily="34" charset="0"/>
                        </a:rPr>
                        <a:t>” (“fright,” “height,” “might”).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identifies that the words “store, “chore,” “tore,” and “more” all end in “ore.”</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13</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567315510"/>
      </p:ext>
    </p:extLst>
  </p:cSld>
  <p:clrMapOvr>
    <a:masterClrMapping/>
  </p:clrMapOvr>
  <mc:AlternateContent xmlns:mc="http://schemas.openxmlformats.org/markup-compatibility/2006" xmlns:p14="http://schemas.microsoft.com/office/powerpoint/2010/main">
    <mc:Choice Requires="p14">
      <p:transition spd="med" p14:dur="700" advClick="0" advTm="9508">
        <p:fade/>
      </p:transition>
    </mc:Choice>
    <mc:Fallback xmlns="">
      <p:transition spd="med" advClick="0" advTm="9508">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68709" y="209262"/>
            <a:ext cx="10506419" cy="914400"/>
          </a:xfrm>
        </p:spPr>
        <p:txBody>
          <a:bodyPr>
            <a:noAutofit/>
          </a:bodyPr>
          <a:lstStyle/>
          <a:p>
            <a:pPr>
              <a:defRPr/>
            </a:pPr>
            <a:r>
              <a:rPr lang="en-US" dirty="0">
                <a:solidFill>
                  <a:srgbClr val="2F5CAC"/>
                </a:solidFill>
              </a:rPr>
              <a:t>Observable Behavior W5. Writing with Subject-Verb Agreement with Classroom Examples</a:t>
            </a:r>
          </a:p>
        </p:txBody>
      </p:sp>
      <p:pic>
        <p:nvPicPr>
          <p:cNvPr id="2" name="Picture 1" descr="Image of Observable Behavior W5;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675293" y="1166411"/>
            <a:ext cx="9067800" cy="2057400"/>
          </a:xfrm>
          <a:prstGeom prst="rect">
            <a:avLst/>
          </a:prstGeom>
        </p:spPr>
      </p:pic>
      <p:graphicFrame>
        <p:nvGraphicFramePr>
          <p:cNvPr id="7" name="Table 6" descr="Image of classroom example W5;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778851643"/>
              </p:ext>
            </p:extLst>
          </p:nvPr>
        </p:nvGraphicFramePr>
        <p:xfrm>
          <a:off x="818513" y="3234828"/>
          <a:ext cx="9878865" cy="3154680"/>
        </p:xfrm>
        <a:graphic>
          <a:graphicData uri="http://schemas.openxmlformats.org/drawingml/2006/table">
            <a:tbl>
              <a:tblPr firstRow="1" bandRow="1">
                <a:tableStyleId>{D7AC3CCA-C797-4891-BE02-D94E43425B78}</a:tableStyleId>
              </a:tblPr>
              <a:tblGrid>
                <a:gridCol w="1351809">
                  <a:extLst>
                    <a:ext uri="{9D8B030D-6E8A-4147-A177-3AD203B41FA5}">
                      <a16:colId xmlns:a16="http://schemas.microsoft.com/office/drawing/2014/main" val="20000"/>
                    </a:ext>
                  </a:extLst>
                </a:gridCol>
                <a:gridCol w="1705983">
                  <a:extLst>
                    <a:ext uri="{9D8B030D-6E8A-4147-A177-3AD203B41FA5}">
                      <a16:colId xmlns:a16="http://schemas.microsoft.com/office/drawing/2014/main" val="20001"/>
                    </a:ext>
                  </a:extLst>
                </a:gridCol>
                <a:gridCol w="1698229">
                  <a:extLst>
                    <a:ext uri="{9D8B030D-6E8A-4147-A177-3AD203B41FA5}">
                      <a16:colId xmlns:a16="http://schemas.microsoft.com/office/drawing/2014/main" val="20002"/>
                    </a:ext>
                  </a:extLst>
                </a:gridCol>
                <a:gridCol w="1751682">
                  <a:extLst>
                    <a:ext uri="{9D8B030D-6E8A-4147-A177-3AD203B41FA5}">
                      <a16:colId xmlns:a16="http://schemas.microsoft.com/office/drawing/2014/main" val="20003"/>
                    </a:ext>
                  </a:extLst>
                </a:gridCol>
                <a:gridCol w="1641513">
                  <a:extLst>
                    <a:ext uri="{9D8B030D-6E8A-4147-A177-3AD203B41FA5}">
                      <a16:colId xmlns:a16="http://schemas.microsoft.com/office/drawing/2014/main" val="20004"/>
                    </a:ext>
                  </a:extLst>
                </a:gridCol>
                <a:gridCol w="1729649">
                  <a:extLst>
                    <a:ext uri="{9D8B030D-6E8A-4147-A177-3AD203B41FA5}">
                      <a16:colId xmlns:a16="http://schemas.microsoft.com/office/drawing/2014/main" val="20005"/>
                    </a:ext>
                  </a:extLst>
                </a:gridCol>
              </a:tblGrid>
              <a:tr h="1700729">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does not pay attention to a writing activity where teacher demonstrates an example of subject-verb agreement.</a:t>
                      </a: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the sentence strip with the text “The dog runs” to an identical sentence strip with the text “The dog runs.”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completes a cloze sentence by providing the correct verb tense.</a:t>
                      </a:r>
                      <a:r>
                        <a:rPr lang="en-US" sz="1100" b="1" i="0" u="none" strike="noStrike" baseline="0" dirty="0">
                          <a:solidFill>
                            <a:schemeClr val="dk1"/>
                          </a:solidFill>
                          <a:effectLst/>
                          <a:latin typeface="Arial" panose="020B0604020202020204" pitchFamily="34" charset="0"/>
                          <a:cs typeface="Arial" panose="020B0604020202020204" pitchFamily="34" charset="0"/>
                        </a:rPr>
                        <a:t> </a:t>
                      </a:r>
                      <a:r>
                        <a:rPr lang="en-US" sz="1100" b="0" i="0" u="none" strike="noStrike" baseline="0" dirty="0">
                          <a:solidFill>
                            <a:schemeClr val="dk1"/>
                          </a:solidFill>
                          <a:effectLst/>
                          <a:latin typeface="Arial" panose="020B0604020202020204" pitchFamily="34" charset="0"/>
                          <a:cs typeface="Arial" panose="020B0604020202020204" pitchFamily="34" charset="0"/>
                        </a:rPr>
                        <a:t>(Example: “</a:t>
                      </a:r>
                      <a:r>
                        <a:rPr lang="en-US" sz="1100" b="0" i="0" u="none" strike="noStrike" dirty="0">
                          <a:solidFill>
                            <a:srgbClr val="000000"/>
                          </a:solidFill>
                          <a:effectLst/>
                          <a:latin typeface="Arial" panose="020B0604020202020204" pitchFamily="34" charset="0"/>
                          <a:cs typeface="Arial" panose="020B0604020202020204" pitchFamily="34" charset="0"/>
                        </a:rPr>
                        <a:t>The boy </a:t>
                      </a:r>
                      <a:r>
                        <a:rPr lang="en-US" sz="1100" b="0" i="0" u="sng" strike="noStrike" dirty="0">
                          <a:solidFill>
                            <a:srgbClr val="000000"/>
                          </a:solidFill>
                          <a:effectLst/>
                          <a:latin typeface="Arial" panose="020B0604020202020204" pitchFamily="34" charset="0"/>
                          <a:cs typeface="Arial" panose="020B0604020202020204" pitchFamily="34" charset="0"/>
                        </a:rPr>
                        <a:t>are/is</a:t>
                      </a:r>
                      <a:r>
                        <a:rPr lang="en-US" sz="1100" b="0" i="0" u="none" strike="noStrike" dirty="0">
                          <a:solidFill>
                            <a:srgbClr val="000000"/>
                          </a:solidFill>
                          <a:effectLst/>
                          <a:latin typeface="Arial" panose="020B0604020202020204" pitchFamily="34" charset="0"/>
                          <a:cs typeface="Arial" panose="020B0604020202020204" pitchFamily="34" charset="0"/>
                        </a:rPr>
                        <a:t> playing ball.”)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When teacher reads aloud</a:t>
                      </a:r>
                      <a:r>
                        <a:rPr lang="en-US" sz="1100" b="0" i="0" u="none" strike="noStrike" baseline="0" dirty="0">
                          <a:solidFill>
                            <a:srgbClr val="000000"/>
                          </a:solidFill>
                          <a:effectLst/>
                          <a:latin typeface="Arial" panose="020B0604020202020204" pitchFamily="34" charset="0"/>
                          <a:cs typeface="Arial" panose="020B0604020202020204" pitchFamily="34" charset="0"/>
                        </a:rPr>
                        <a:t> a </a:t>
                      </a:r>
                      <a:r>
                        <a:rPr lang="en-US" sz="1100" b="0" i="0" u="none" strike="noStrike" dirty="0">
                          <a:solidFill>
                            <a:srgbClr val="000000"/>
                          </a:solidFill>
                          <a:effectLst/>
                          <a:latin typeface="Arial" panose="020B0604020202020204" pitchFamily="34" charset="0"/>
                          <a:cs typeface="Arial" panose="020B0604020202020204" pitchFamily="34" charset="0"/>
                        </a:rPr>
                        <a:t>student’s writing,</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indicates that there is an error in subject-verb agreement.</a:t>
                      </a:r>
                      <a:r>
                        <a:rPr lang="en-US" sz="1100" b="0" i="0" u="none" strike="noStrike" baseline="0" dirty="0">
                          <a:solidFill>
                            <a:srgbClr val="000000"/>
                          </a:solidFill>
                          <a:effectLst/>
                          <a:latin typeface="Arial" panose="020B0604020202020204" pitchFamily="34" charset="0"/>
                          <a:cs typeface="Arial" panose="020B0604020202020204" pitchFamily="34" charset="0"/>
                        </a:rPr>
                        <a:t> Student</a:t>
                      </a:r>
                      <a:r>
                        <a:rPr lang="en-US" sz="1100" b="0" i="0" u="none" strike="noStrike" dirty="0">
                          <a:solidFill>
                            <a:srgbClr val="000000"/>
                          </a:solidFill>
                          <a:effectLst/>
                          <a:latin typeface="Arial" panose="020B0604020202020204" pitchFamily="34" charset="0"/>
                          <a:cs typeface="Arial" panose="020B0604020202020204" pitchFamily="34" charset="0"/>
                        </a:rPr>
                        <a:t> is unable to correct the error. </a:t>
                      </a: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When teacher reads aloud</a:t>
                      </a:r>
                      <a:r>
                        <a:rPr lang="en-US" sz="1100" b="0" i="0" u="none" strike="noStrike" baseline="0" dirty="0">
                          <a:solidFill>
                            <a:srgbClr val="000000"/>
                          </a:solidFill>
                          <a:effectLst/>
                          <a:latin typeface="Arial" panose="020B0604020202020204" pitchFamily="34" charset="0"/>
                          <a:cs typeface="Arial" panose="020B0604020202020204" pitchFamily="34" charset="0"/>
                        </a:rPr>
                        <a:t> a </a:t>
                      </a:r>
                      <a:r>
                        <a:rPr lang="en-US" sz="1100" b="0" i="0" u="none" strike="noStrike" dirty="0">
                          <a:solidFill>
                            <a:srgbClr val="000000"/>
                          </a:solidFill>
                          <a:effectLst/>
                          <a:latin typeface="Arial" panose="020B0604020202020204" pitchFamily="34" charset="0"/>
                          <a:cs typeface="Arial" panose="020B0604020202020204" pitchFamily="34" charset="0"/>
                        </a:rPr>
                        <a:t>student’s writing,</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will stop teacher when there is an error in subject-verb agreement.</a:t>
                      </a:r>
                      <a:r>
                        <a:rPr lang="en-US" sz="1100" b="0" i="0" u="none" strike="noStrike" baseline="0" dirty="0">
                          <a:solidFill>
                            <a:srgbClr val="000000"/>
                          </a:solidFill>
                          <a:effectLst/>
                          <a:latin typeface="Arial" panose="020B0604020202020204" pitchFamily="34" charset="0"/>
                          <a:cs typeface="Arial" panose="020B0604020202020204" pitchFamily="34" charset="0"/>
                        </a:rPr>
                        <a:t> Student will </a:t>
                      </a:r>
                      <a:r>
                        <a:rPr lang="en-US" sz="1100" b="0" i="0" u="none" strike="noStrike" dirty="0">
                          <a:solidFill>
                            <a:srgbClr val="000000"/>
                          </a:solidFill>
                          <a:effectLst/>
                          <a:latin typeface="Arial" panose="020B0604020202020204" pitchFamily="34" charset="0"/>
                          <a:cs typeface="Arial" panose="020B0604020202020204" pitchFamily="34" charset="0"/>
                        </a:rPr>
                        <a:t>correct the error.</a:t>
                      </a:r>
                      <a:r>
                        <a:rPr lang="en-US" sz="1100" b="1" i="0" u="none" strike="noStrike" baseline="0" dirty="0">
                          <a:solidFill>
                            <a:schemeClr val="dk1"/>
                          </a:solidFill>
                          <a:effectLst/>
                          <a:latin typeface="Arial" panose="020B0604020202020204" pitchFamily="34" charset="0"/>
                          <a:cs typeface="Arial" panose="020B0604020202020204" pitchFamily="34" charset="0"/>
                        </a:rPr>
                        <a:t> </a:t>
                      </a:r>
                      <a:r>
                        <a:rPr lang="en-US" sz="1100" b="0" i="0" u="none" strike="noStrike" baseline="0" dirty="0">
                          <a:solidFill>
                            <a:schemeClr val="dk1"/>
                          </a:solidFill>
                          <a:effectLst/>
                          <a:latin typeface="Arial" panose="020B0604020202020204" pitchFamily="34" charset="0"/>
                          <a:cs typeface="Arial" panose="020B0604020202020204" pitchFamily="34" charset="0"/>
                        </a:rPr>
                        <a:t>(Example: “</a:t>
                      </a:r>
                      <a:r>
                        <a:rPr lang="en-US" sz="1100" b="0" i="0" u="none" strike="noStrike" dirty="0">
                          <a:solidFill>
                            <a:srgbClr val="000000"/>
                          </a:solidFill>
                          <a:effectLst/>
                          <a:latin typeface="Arial" panose="020B0604020202020204" pitchFamily="34" charset="0"/>
                          <a:cs typeface="Arial" panose="020B0604020202020204" pitchFamily="34" charset="0"/>
                        </a:rPr>
                        <a:t>It should be</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I run at recess,’ not ‘I runs at recess.’”)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301195">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teacher demonstrate an example of subject-verb agreement on the board.</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the sentence “I am hungry” to an identical sentence “I am hungry” on a worksheet.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completes a cloze sentence by providing the correct verb tense.</a:t>
                      </a:r>
                      <a:r>
                        <a:rPr lang="en-US" sz="1100" b="0" i="0" u="none" strike="noStrike" baseline="0" dirty="0">
                          <a:solidFill>
                            <a:schemeClr val="dk1"/>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Example: “The sky</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sng" strike="noStrike" dirty="0">
                          <a:solidFill>
                            <a:srgbClr val="000000"/>
                          </a:solidFill>
                          <a:effectLst/>
                          <a:latin typeface="Arial" panose="020B0604020202020204" pitchFamily="34" charset="0"/>
                          <a:cs typeface="Arial" panose="020B0604020202020204" pitchFamily="34" charset="0"/>
                        </a:rPr>
                        <a:t>look/looks</a:t>
                      </a:r>
                      <a:r>
                        <a:rPr lang="en-US" sz="1100" b="0" i="0" u="none" strike="noStrike" dirty="0">
                          <a:solidFill>
                            <a:srgbClr val="000000"/>
                          </a:solidFill>
                          <a:effectLst/>
                          <a:latin typeface="Arial" panose="020B0604020202020204" pitchFamily="34" charset="0"/>
                          <a:cs typeface="Arial" panose="020B0604020202020204" pitchFamily="34" charset="0"/>
                        </a:rPr>
                        <a:t> cloudy today.”)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When student rereads her writing, she will indicate when there is an error </a:t>
                      </a:r>
                      <a:r>
                        <a:rPr lang="en-US" sz="1100" b="0" i="0" u="none" strike="noStrike" baseline="0" dirty="0">
                          <a:solidFill>
                            <a:srgbClr val="000000"/>
                          </a:solidFill>
                          <a:effectLst/>
                          <a:latin typeface="Arial" panose="020B0604020202020204" pitchFamily="34" charset="0"/>
                          <a:cs typeface="Arial" panose="020B0604020202020204" pitchFamily="34" charset="0"/>
                        </a:rPr>
                        <a:t>in subject-verb </a:t>
                      </a:r>
                      <a:r>
                        <a:rPr lang="en-US" sz="1100" b="0" i="0" u="none" strike="noStrike" dirty="0">
                          <a:solidFill>
                            <a:srgbClr val="000000"/>
                          </a:solidFill>
                          <a:effectLst/>
                          <a:latin typeface="Arial" panose="020B0604020202020204" pitchFamily="34" charset="0"/>
                          <a:cs typeface="Arial" panose="020B0604020202020204" pitchFamily="34" charset="0"/>
                        </a:rPr>
                        <a:t>agreement. Student will ask teacher how to revise it.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When student rereads her writing, she will independently revise errors with subject-verb agreement.</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14</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62418018"/>
      </p:ext>
    </p:extLst>
  </p:cSld>
  <p:clrMapOvr>
    <a:masterClrMapping/>
  </p:clrMapOvr>
  <mc:AlternateContent xmlns:mc="http://schemas.openxmlformats.org/markup-compatibility/2006" xmlns:p14="http://schemas.microsoft.com/office/powerpoint/2010/main">
    <mc:Choice Requires="p14">
      <p:transition spd="med" p14:dur="700" advClick="0" advTm="9460">
        <p:fade/>
      </p:transition>
    </mc:Choice>
    <mc:Fallback xmlns="">
      <p:transition spd="med" advClick="0" advTm="946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88677" y="185804"/>
            <a:ext cx="9931652" cy="914400"/>
          </a:xfrm>
        </p:spPr>
        <p:txBody>
          <a:bodyPr>
            <a:noAutofit/>
          </a:bodyPr>
          <a:lstStyle/>
          <a:p>
            <a:pPr>
              <a:defRPr/>
            </a:pPr>
            <a:r>
              <a:rPr lang="en-US" dirty="0">
                <a:solidFill>
                  <a:srgbClr val="2F5CAC"/>
                </a:solidFill>
              </a:rPr>
              <a:t>Observable Behavior W6. Verb Tenses     </a:t>
            </a:r>
            <a:br>
              <a:rPr lang="en-US" dirty="0">
                <a:solidFill>
                  <a:srgbClr val="2F5CAC"/>
                </a:solidFill>
              </a:rPr>
            </a:br>
            <a:r>
              <a:rPr lang="en-US" dirty="0">
                <a:solidFill>
                  <a:srgbClr val="2F5CAC"/>
                </a:solidFill>
              </a:rPr>
              <a:t>with Classroom Examples</a:t>
            </a:r>
          </a:p>
        </p:txBody>
      </p:sp>
      <p:pic>
        <p:nvPicPr>
          <p:cNvPr id="4" name="Picture 3" descr="Image of Observable Behavior W6;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507827" y="1302457"/>
            <a:ext cx="9086850" cy="1895475"/>
          </a:xfrm>
          <a:prstGeom prst="rect">
            <a:avLst/>
          </a:prstGeom>
        </p:spPr>
      </p:pic>
      <p:graphicFrame>
        <p:nvGraphicFramePr>
          <p:cNvPr id="7" name="Table 6" descr="Image of classroom example W6;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813758454"/>
              </p:ext>
            </p:extLst>
          </p:nvPr>
        </p:nvGraphicFramePr>
        <p:xfrm>
          <a:off x="597227" y="3223006"/>
          <a:ext cx="9879814" cy="2987040"/>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43461">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52530">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696597">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tries to get his friend’s attention while teacher writes a sentence using past tense during the morning message.</a:t>
                      </a:r>
                      <a:endParaRPr lang="en-US" sz="11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(Example: “Yesterday we baked a cake.”)</a:t>
                      </a: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will find the</a:t>
                      </a:r>
                      <a:r>
                        <a:rPr lang="en-US" sz="1100" b="0" i="0" u="none" strike="noStrike" baseline="0" dirty="0">
                          <a:solidFill>
                            <a:srgbClr val="000000"/>
                          </a:solidFill>
                          <a:effectLst/>
                          <a:latin typeface="Arial" panose="020B0604020202020204" pitchFamily="34" charset="0"/>
                          <a:cs typeface="Arial" panose="020B0604020202020204" pitchFamily="34" charset="0"/>
                        </a:rPr>
                        <a:t> card</a:t>
                      </a:r>
                      <a:r>
                        <a:rPr lang="en-US" sz="1100" b="0" i="0" u="none" strike="noStrike" dirty="0">
                          <a:solidFill>
                            <a:srgbClr val="000000"/>
                          </a:solidFill>
                          <a:effectLst/>
                          <a:latin typeface="Arial" panose="020B0604020202020204" pitchFamily="34" charset="0"/>
                          <a:cs typeface="Arial" panose="020B0604020202020204" pitchFamily="34" charset="0"/>
                        </a:rPr>
                        <a:t> with the same past-tense verb as the verb in teacher’s sentence. </a:t>
                      </a:r>
                    </a:p>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(Example: Student puts the card “baked” on top of the word “baked” from teacher’s sentence.)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After teacher writes the </a:t>
                      </a:r>
                      <a:endParaRPr lang="en-US" sz="11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words “mixed,” “covered,” and “baked” on the board, student arranges letter cards to</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write “</a:t>
                      </a:r>
                      <a:r>
                        <a:rPr lang="en-US" sz="1100" b="0" i="0" u="none" strike="noStrike" dirty="0" err="1">
                          <a:solidFill>
                            <a:srgbClr val="000000"/>
                          </a:solidFill>
                          <a:effectLst/>
                          <a:latin typeface="Arial" panose="020B0604020202020204" pitchFamily="34" charset="0"/>
                          <a:cs typeface="Arial" panose="020B0604020202020204" pitchFamily="34" charset="0"/>
                        </a:rPr>
                        <a:t>mixd</a:t>
                      </a:r>
                      <a:r>
                        <a:rPr lang="en-US" sz="1100" b="0" i="0" u="none" strike="noStrike" dirty="0">
                          <a:solidFill>
                            <a:srgbClr val="000000"/>
                          </a:solidFill>
                          <a:effectLst/>
                          <a:latin typeface="Arial" panose="020B0604020202020204" pitchFamily="34" charset="0"/>
                          <a:cs typeface="Arial" panose="020B0604020202020204" pitchFamily="34" charset="0"/>
                        </a:rPr>
                        <a:t>,” “cover,”  and “baked.”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a picture of each event to the following phrases: “mixed the cake,” “covered the cake,” and “baked the cake.”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“I liked the cake” on the board.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vocalizes while teacher writes a sentence using past tense during a science lesson.</a:t>
                      </a:r>
                      <a:r>
                        <a:rPr lang="en-US" sz="1100" b="0" i="0" u="none" strike="noStrike" baseline="0" dirty="0">
                          <a:solidFill>
                            <a:schemeClr val="dk1"/>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Example:</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We planted seeds in a pot yesterday.”)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will find</a:t>
                      </a:r>
                      <a:r>
                        <a:rPr lang="en-US" sz="1100" b="0" i="0" u="none" strike="noStrike" baseline="0" dirty="0">
                          <a:solidFill>
                            <a:srgbClr val="000000"/>
                          </a:solidFill>
                          <a:effectLst/>
                          <a:latin typeface="Arial" panose="020B0604020202020204" pitchFamily="34" charset="0"/>
                          <a:cs typeface="Arial" panose="020B0604020202020204" pitchFamily="34" charset="0"/>
                        </a:rPr>
                        <a:t> the ca</a:t>
                      </a:r>
                      <a:r>
                        <a:rPr lang="en-US" sz="1100" b="0" i="0" u="none" strike="noStrike" dirty="0">
                          <a:solidFill>
                            <a:srgbClr val="000000"/>
                          </a:solidFill>
                          <a:effectLst/>
                          <a:latin typeface="Arial" panose="020B0604020202020204" pitchFamily="34" charset="0"/>
                          <a:cs typeface="Arial" panose="020B0604020202020204" pitchFamily="34" charset="0"/>
                        </a:rPr>
                        <a:t>rd with the word “planted”</a:t>
                      </a:r>
                      <a:r>
                        <a:rPr lang="en-US" sz="1100" b="0" i="0" u="none" strike="noStrike" baseline="0" dirty="0">
                          <a:solidFill>
                            <a:srgbClr val="000000"/>
                          </a:solidFill>
                          <a:effectLst/>
                          <a:latin typeface="Arial" panose="020B0604020202020204" pitchFamily="34" charset="0"/>
                          <a:cs typeface="Arial" panose="020B0604020202020204" pitchFamily="34" charset="0"/>
                        </a:rPr>
                        <a:t> and place it</a:t>
                      </a:r>
                      <a:r>
                        <a:rPr lang="en-US" sz="1100" b="0" i="0" u="none" strike="noStrike" dirty="0">
                          <a:solidFill>
                            <a:srgbClr val="000000"/>
                          </a:solidFill>
                          <a:effectLst/>
                          <a:latin typeface="Arial" panose="020B0604020202020204" pitchFamily="34" charset="0"/>
                          <a:cs typeface="Arial" panose="020B0604020202020204" pitchFamily="34" charset="0"/>
                        </a:rPr>
                        <a:t> on top of the</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word “planted” in teacher’s sentence.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After teacher writes the </a:t>
                      </a:r>
                      <a:endParaRPr lang="en-US" sz="11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words “planted,” “used,” and “watered” on the board, student writes “plant,” “</a:t>
                      </a:r>
                      <a:r>
                        <a:rPr lang="en-US" sz="1100" b="0" i="0" u="none" strike="noStrike" dirty="0" err="1">
                          <a:solidFill>
                            <a:srgbClr val="000000"/>
                          </a:solidFill>
                          <a:effectLst/>
                          <a:latin typeface="Arial" panose="020B0604020202020204" pitchFamily="34" charset="0"/>
                          <a:cs typeface="Arial" panose="020B0604020202020204" pitchFamily="34" charset="0"/>
                        </a:rPr>
                        <a:t>uze</a:t>
                      </a:r>
                      <a:r>
                        <a:rPr lang="en-US" sz="1100" b="0" i="0" u="none" strike="noStrike" dirty="0">
                          <a:solidFill>
                            <a:srgbClr val="000000"/>
                          </a:solidFill>
                          <a:effectLst/>
                          <a:latin typeface="Arial" panose="020B0604020202020204" pitchFamily="34" charset="0"/>
                          <a:cs typeface="Arial" panose="020B0604020202020204" pitchFamily="34" charset="0"/>
                        </a:rPr>
                        <a:t>,” and “</a:t>
                      </a:r>
                      <a:r>
                        <a:rPr lang="en-US" sz="1100" b="0" i="0" u="none" strike="noStrike" dirty="0" err="1">
                          <a:solidFill>
                            <a:srgbClr val="000000"/>
                          </a:solidFill>
                          <a:effectLst/>
                          <a:latin typeface="Arial" panose="020B0604020202020204" pitchFamily="34" charset="0"/>
                          <a:cs typeface="Arial" panose="020B0604020202020204" pitchFamily="34" charset="0"/>
                        </a:rPr>
                        <a:t>waterd</a:t>
                      </a:r>
                      <a:r>
                        <a:rPr lang="en-US" sz="1100" b="0" i="0" u="none" strike="noStrike" dirty="0">
                          <a:solidFill>
                            <a:srgbClr val="000000"/>
                          </a:solidFill>
                          <a:effectLst/>
                          <a:latin typeface="Arial" panose="020B0604020202020204" pitchFamily="34" charset="0"/>
                          <a:cs typeface="Arial" panose="020B0604020202020204" pitchFamily="34" charset="0"/>
                        </a:rPr>
                        <a:t>” on whiteboard.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a picture of each event to the following phrases: “planted the seeds,” “used the hose,” and “watered the dirt.”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“This morning I pulled weeds” in his science journal.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15</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52967444"/>
      </p:ext>
    </p:extLst>
  </p:cSld>
  <p:clrMapOvr>
    <a:masterClrMapping/>
  </p:clrMapOvr>
  <mc:AlternateContent xmlns:mc="http://schemas.openxmlformats.org/markup-compatibility/2006" xmlns:p14="http://schemas.microsoft.com/office/powerpoint/2010/main">
    <mc:Choice Requires="p14">
      <p:transition spd="med" p14:dur="700" advClick="0" advTm="9448">
        <p:fade/>
      </p:transition>
    </mc:Choice>
    <mc:Fallback xmlns="">
      <p:transition spd="med" advClick="0" advTm="9448">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84923" y="169141"/>
            <a:ext cx="8926063" cy="914400"/>
          </a:xfrm>
        </p:spPr>
        <p:txBody>
          <a:bodyPr>
            <a:noAutofit/>
          </a:bodyPr>
          <a:lstStyle/>
          <a:p>
            <a:pPr>
              <a:defRPr/>
            </a:pPr>
            <a:r>
              <a:rPr lang="en-US" dirty="0">
                <a:solidFill>
                  <a:srgbClr val="2F5CAC"/>
                </a:solidFill>
              </a:rPr>
              <a:t>Observable Behavior W7. Using Negatives with Classroom Examples</a:t>
            </a:r>
          </a:p>
        </p:txBody>
      </p:sp>
      <p:pic>
        <p:nvPicPr>
          <p:cNvPr id="4" name="Picture 3" descr="Image of Observable Behavior W7;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848433" y="1381244"/>
            <a:ext cx="9077325" cy="1752600"/>
          </a:xfrm>
          <a:prstGeom prst="rect">
            <a:avLst/>
          </a:prstGeom>
        </p:spPr>
      </p:pic>
      <p:graphicFrame>
        <p:nvGraphicFramePr>
          <p:cNvPr id="7" name="Table 6" descr="Image of classroom example W7;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16344578"/>
              </p:ext>
            </p:extLst>
          </p:nvPr>
        </p:nvGraphicFramePr>
        <p:xfrm>
          <a:off x="927228" y="3161929"/>
          <a:ext cx="9888362" cy="3202052"/>
        </p:xfrm>
        <a:graphic>
          <a:graphicData uri="http://schemas.openxmlformats.org/drawingml/2006/table">
            <a:tbl>
              <a:tblPr firstRow="1" bandRow="1">
                <a:tableStyleId>{D7AC3CCA-C797-4891-BE02-D94E43425B78}</a:tableStyleId>
              </a:tblPr>
              <a:tblGrid>
                <a:gridCol w="1386422">
                  <a:extLst>
                    <a:ext uri="{9D8B030D-6E8A-4147-A177-3AD203B41FA5}">
                      <a16:colId xmlns:a16="http://schemas.microsoft.com/office/drawing/2014/main" val="20000"/>
                    </a:ext>
                  </a:extLst>
                </a:gridCol>
                <a:gridCol w="1592343">
                  <a:extLst>
                    <a:ext uri="{9D8B030D-6E8A-4147-A177-3AD203B41FA5}">
                      <a16:colId xmlns:a16="http://schemas.microsoft.com/office/drawing/2014/main" val="20001"/>
                    </a:ext>
                  </a:extLst>
                </a:gridCol>
                <a:gridCol w="1775737">
                  <a:extLst>
                    <a:ext uri="{9D8B030D-6E8A-4147-A177-3AD203B41FA5}">
                      <a16:colId xmlns:a16="http://schemas.microsoft.com/office/drawing/2014/main" val="20002"/>
                    </a:ext>
                  </a:extLst>
                </a:gridCol>
                <a:gridCol w="1740665">
                  <a:extLst>
                    <a:ext uri="{9D8B030D-6E8A-4147-A177-3AD203B41FA5}">
                      <a16:colId xmlns:a16="http://schemas.microsoft.com/office/drawing/2014/main" val="20003"/>
                    </a:ext>
                  </a:extLst>
                </a:gridCol>
                <a:gridCol w="1696598">
                  <a:extLst>
                    <a:ext uri="{9D8B030D-6E8A-4147-A177-3AD203B41FA5}">
                      <a16:colId xmlns:a16="http://schemas.microsoft.com/office/drawing/2014/main" val="20004"/>
                    </a:ext>
                  </a:extLst>
                </a:gridCol>
                <a:gridCol w="1696597">
                  <a:extLst>
                    <a:ext uri="{9D8B030D-6E8A-4147-A177-3AD203B41FA5}">
                      <a16:colId xmlns:a16="http://schemas.microsoft.com/office/drawing/2014/main" val="20005"/>
                    </a:ext>
                  </a:extLst>
                </a:gridCol>
              </a:tblGrid>
              <a:tr h="1354134">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vocalizes or eye gazes when teacher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“I do not like rain.” </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sorts picture/ sentence</a:t>
                      </a:r>
                      <a:r>
                        <a:rPr lang="en-US" sz="1100" b="0" i="0" u="none" strike="noStrike" baseline="0" dirty="0">
                          <a:solidFill>
                            <a:srgbClr val="000000"/>
                          </a:solidFill>
                          <a:effectLst/>
                          <a:latin typeface="Arial" panose="020B0604020202020204" pitchFamily="34" charset="0"/>
                          <a:cs typeface="Arial" panose="020B0604020202020204" pitchFamily="34" charset="0"/>
                        </a:rPr>
                        <a:t> cards</a:t>
                      </a:r>
                      <a:r>
                        <a:rPr lang="en-US" sz="1100" b="0" i="0" u="none" strike="noStrike" dirty="0">
                          <a:solidFill>
                            <a:srgbClr val="000000"/>
                          </a:solidFill>
                          <a:effectLst/>
                          <a:latin typeface="Arial" panose="020B0604020202020204" pitchFamily="34" charset="0"/>
                          <a:cs typeface="Arial" panose="020B0604020202020204" pitchFamily="34" charset="0"/>
                        </a:rPr>
                        <a:t> into</a:t>
                      </a:r>
                      <a:r>
                        <a:rPr lang="en-US" sz="1100" b="0" i="0" u="none" strike="noStrike" baseline="0" dirty="0">
                          <a:solidFill>
                            <a:srgbClr val="000000"/>
                          </a:solidFill>
                          <a:effectLst/>
                          <a:latin typeface="Arial" panose="020B0604020202020204" pitchFamily="34" charset="0"/>
                          <a:cs typeface="Arial" panose="020B0604020202020204" pitchFamily="34" charset="0"/>
                        </a:rPr>
                        <a:t> groups of </a:t>
                      </a:r>
                      <a:r>
                        <a:rPr lang="en-US" sz="1100" b="0" i="0" u="none" strike="noStrike" dirty="0">
                          <a:solidFill>
                            <a:srgbClr val="000000"/>
                          </a:solidFill>
                          <a:effectLst/>
                          <a:latin typeface="Arial" panose="020B0604020202020204" pitchFamily="34" charset="0"/>
                          <a:cs typeface="Arial" panose="020B0604020202020204" pitchFamily="34" charset="0"/>
                        </a:rPr>
                        <a:t>“I like” or “I do not like” on a pocket chart. (Example:</a:t>
                      </a:r>
                      <a:r>
                        <a:rPr lang="en-US" sz="1100" b="0" i="0" u="none" strike="noStrike" baseline="0" dirty="0">
                          <a:solidFill>
                            <a:srgbClr val="000000"/>
                          </a:solidFill>
                          <a:effectLst/>
                          <a:latin typeface="Arial" panose="020B0604020202020204" pitchFamily="34" charset="0"/>
                          <a:cs typeface="Arial" panose="020B0604020202020204" pitchFamily="34" charset="0"/>
                        </a:rPr>
                        <a:t> Picture/ sentence card with </a:t>
                      </a:r>
                      <a:r>
                        <a:rPr lang="en-US" sz="1100" b="0" i="0" u="none" strike="noStrike" dirty="0">
                          <a:solidFill>
                            <a:srgbClr val="000000"/>
                          </a:solidFill>
                          <a:effectLst/>
                          <a:latin typeface="Arial" panose="020B0604020202020204" pitchFamily="34" charset="0"/>
                          <a:cs typeface="Arial" panose="020B0604020202020204" pitchFamily="34" charset="0"/>
                        </a:rPr>
                        <a:t>“I do not like bugs” goes under the “I do not like” part of the pocket chart.)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completes the sentence stem “I do not like ___” by writing the word “snakes.”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“not like nap”</a:t>
                      </a:r>
                      <a:r>
                        <a:rPr lang="en-US" sz="1100" b="0" i="0" u="none" strike="noStrike" baseline="0" dirty="0">
                          <a:solidFill>
                            <a:srgbClr val="000000"/>
                          </a:solidFill>
                          <a:effectLst/>
                          <a:latin typeface="Arial" panose="020B0604020202020204" pitchFamily="34" charset="0"/>
                          <a:cs typeface="Arial" panose="020B0604020202020204" pitchFamily="34" charset="0"/>
                        </a:rPr>
                        <a:t> i</a:t>
                      </a:r>
                      <a:r>
                        <a:rPr lang="en-US" sz="1100" b="0" i="0" u="none" strike="noStrike" dirty="0">
                          <a:solidFill>
                            <a:srgbClr val="000000"/>
                          </a:solidFill>
                          <a:effectLst/>
                          <a:latin typeface="Arial" panose="020B0604020202020204" pitchFamily="34" charset="0"/>
                          <a:cs typeface="Arial" panose="020B0604020202020204" pitchFamily="34" charset="0"/>
                        </a:rPr>
                        <a:t>n his journal. </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“I do not like gym class. I do not like to jump rope.”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540892">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nods and gazes when teacher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“We don’t run in the hall” during a lesson about class rules.</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sorts picture/ sentence</a:t>
                      </a:r>
                      <a:r>
                        <a:rPr lang="en-US" sz="1100" b="0" i="0" u="none" strike="noStrike" baseline="0" dirty="0">
                          <a:solidFill>
                            <a:srgbClr val="000000"/>
                          </a:solidFill>
                          <a:effectLst/>
                          <a:latin typeface="Arial" panose="020B0604020202020204" pitchFamily="34" charset="0"/>
                          <a:cs typeface="Arial" panose="020B0604020202020204" pitchFamily="34" charset="0"/>
                        </a:rPr>
                        <a:t> cards</a:t>
                      </a:r>
                      <a:r>
                        <a:rPr lang="en-US" sz="1100" b="0" i="0" u="none" strike="noStrike" dirty="0">
                          <a:solidFill>
                            <a:srgbClr val="000000"/>
                          </a:solidFill>
                          <a:effectLst/>
                          <a:latin typeface="Arial" panose="020B0604020202020204" pitchFamily="34" charset="0"/>
                          <a:cs typeface="Arial" panose="020B0604020202020204" pitchFamily="34" charset="0"/>
                        </a:rPr>
                        <a:t> into groups of “Do” and “Don’t” on a graphic organizer. (Example:</a:t>
                      </a:r>
                      <a:r>
                        <a:rPr lang="en-US" sz="1100" b="0" i="0" u="none" strike="noStrike" baseline="0" dirty="0">
                          <a:solidFill>
                            <a:srgbClr val="000000"/>
                          </a:solidFill>
                          <a:effectLst/>
                          <a:latin typeface="Arial" panose="020B0604020202020204" pitchFamily="34" charset="0"/>
                          <a:cs typeface="Arial" panose="020B0604020202020204" pitchFamily="34" charset="0"/>
                        </a:rPr>
                        <a:t> Picture/ sentence cards with “We do listen” and </a:t>
                      </a:r>
                      <a:r>
                        <a:rPr lang="en-US" sz="1100" b="0" i="0" u="none" strike="noStrike" dirty="0">
                          <a:solidFill>
                            <a:srgbClr val="000000"/>
                          </a:solidFill>
                          <a:effectLst/>
                          <a:latin typeface="Arial" panose="020B0604020202020204" pitchFamily="34" charset="0"/>
                          <a:cs typeface="Arial" panose="020B0604020202020204" pitchFamily="34" charset="0"/>
                        </a:rPr>
                        <a:t> “We don’t yell.”)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completes the sentence stem “We don’t ___” by writing the word “hit.”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“don’t lie” on the board during a lesson about class rules.</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“In our class we don’t hurt others. We are friends that help each other.”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16</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2973187592"/>
      </p:ext>
    </p:extLst>
  </p:cSld>
  <p:clrMapOvr>
    <a:masterClrMapping/>
  </p:clrMapOvr>
  <mc:AlternateContent xmlns:mc="http://schemas.openxmlformats.org/markup-compatibility/2006" xmlns:p14="http://schemas.microsoft.com/office/powerpoint/2010/main">
    <mc:Choice Requires="p14">
      <p:transition spd="med" p14:dur="700" advClick="0" advTm="9484">
        <p:fade/>
      </p:transition>
    </mc:Choice>
    <mc:Fallback xmlns="">
      <p:transition spd="med" advClick="0" advTm="9484">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10889" y="162311"/>
            <a:ext cx="10093781" cy="914400"/>
          </a:xfrm>
        </p:spPr>
        <p:txBody>
          <a:bodyPr>
            <a:noAutofit/>
          </a:bodyPr>
          <a:lstStyle/>
          <a:p>
            <a:pPr>
              <a:defRPr/>
            </a:pPr>
            <a:r>
              <a:rPr lang="en-US" dirty="0">
                <a:solidFill>
                  <a:srgbClr val="2F5CAC"/>
                </a:solidFill>
              </a:rPr>
              <a:t>Observable Behavior W8. Connecting Words</a:t>
            </a:r>
            <a:br>
              <a:rPr lang="en-US" dirty="0">
                <a:solidFill>
                  <a:srgbClr val="2F5CAC"/>
                </a:solidFill>
              </a:rPr>
            </a:br>
            <a:r>
              <a:rPr lang="en-US" dirty="0">
                <a:solidFill>
                  <a:srgbClr val="2F5CAC"/>
                </a:solidFill>
              </a:rPr>
              <a:t>with Classroom Examples</a:t>
            </a:r>
          </a:p>
        </p:txBody>
      </p:sp>
      <p:pic>
        <p:nvPicPr>
          <p:cNvPr id="4" name="Picture 3" descr="Image of Observable Behavior W8;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845972" y="1284899"/>
            <a:ext cx="9086850" cy="1952625"/>
          </a:xfrm>
          <a:prstGeom prst="rect">
            <a:avLst/>
          </a:prstGeom>
        </p:spPr>
      </p:pic>
      <p:graphicFrame>
        <p:nvGraphicFramePr>
          <p:cNvPr id="7" name="Table 6" descr="Image of classroom example W8;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924777053"/>
              </p:ext>
            </p:extLst>
          </p:nvPr>
        </p:nvGraphicFramePr>
        <p:xfrm>
          <a:off x="1108145" y="3259558"/>
          <a:ext cx="9710419" cy="2940204"/>
        </p:xfrm>
        <a:graphic>
          <a:graphicData uri="http://schemas.openxmlformats.org/drawingml/2006/table">
            <a:tbl>
              <a:tblPr firstRow="1" bandRow="1">
                <a:tableStyleId>{D7AC3CCA-C797-4891-BE02-D94E43425B78}</a:tableStyleId>
              </a:tblPr>
              <a:tblGrid>
                <a:gridCol w="1218115">
                  <a:extLst>
                    <a:ext uri="{9D8B030D-6E8A-4147-A177-3AD203B41FA5}">
                      <a16:colId xmlns:a16="http://schemas.microsoft.com/office/drawing/2014/main" val="20000"/>
                    </a:ext>
                  </a:extLst>
                </a:gridCol>
                <a:gridCol w="1639812">
                  <a:extLst>
                    <a:ext uri="{9D8B030D-6E8A-4147-A177-3AD203B41FA5}">
                      <a16:colId xmlns:a16="http://schemas.microsoft.com/office/drawing/2014/main" val="20001"/>
                    </a:ext>
                  </a:extLst>
                </a:gridCol>
                <a:gridCol w="1718632">
                  <a:extLst>
                    <a:ext uri="{9D8B030D-6E8A-4147-A177-3AD203B41FA5}">
                      <a16:colId xmlns:a16="http://schemas.microsoft.com/office/drawing/2014/main" val="20002"/>
                    </a:ext>
                  </a:extLst>
                </a:gridCol>
                <a:gridCol w="1718631">
                  <a:extLst>
                    <a:ext uri="{9D8B030D-6E8A-4147-A177-3AD203B41FA5}">
                      <a16:colId xmlns:a16="http://schemas.microsoft.com/office/drawing/2014/main" val="20003"/>
                    </a:ext>
                  </a:extLst>
                </a:gridCol>
                <a:gridCol w="1696598">
                  <a:extLst>
                    <a:ext uri="{9D8B030D-6E8A-4147-A177-3AD203B41FA5}">
                      <a16:colId xmlns:a16="http://schemas.microsoft.com/office/drawing/2014/main" val="20004"/>
                    </a:ext>
                  </a:extLst>
                </a:gridCol>
                <a:gridCol w="1718631">
                  <a:extLst>
                    <a:ext uri="{9D8B030D-6E8A-4147-A177-3AD203B41FA5}">
                      <a16:colId xmlns:a16="http://schemas.microsoft.com/office/drawing/2014/main" val="20005"/>
                    </a:ext>
                  </a:extLst>
                </a:gridCol>
              </a:tblGrid>
              <a:tr h="1274284">
                <a:tc>
                  <a:txBody>
                    <a:bodyPr/>
                    <a:lstStyle/>
                    <a:p>
                      <a:r>
                        <a:rPr lang="en-US" sz="1600"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listens as teacher describes the lunch menu: “Today, we are eating chicken nuggets </a:t>
                      </a:r>
                      <a:r>
                        <a:rPr lang="en-US" sz="1100" b="0" i="1" u="none" strike="noStrike" dirty="0">
                          <a:solidFill>
                            <a:srgbClr val="000000"/>
                          </a:solidFill>
                          <a:effectLst/>
                          <a:latin typeface="Arial" panose="020B0604020202020204" pitchFamily="34" charset="0"/>
                          <a:cs typeface="Arial" panose="020B0604020202020204" pitchFamily="34" charset="0"/>
                        </a:rPr>
                        <a:t>and</a:t>
                      </a:r>
                      <a:r>
                        <a:rPr lang="en-US" sz="1100" b="0" i="0" u="none" strike="noStrike" dirty="0">
                          <a:solidFill>
                            <a:srgbClr val="000000"/>
                          </a:solidFill>
                          <a:effectLst/>
                          <a:latin typeface="Arial" panose="020B0604020202020204" pitchFamily="34" charset="0"/>
                          <a:cs typeface="Arial" panose="020B0604020202020204" pitchFamily="34" charset="0"/>
                        </a:rPr>
                        <a:t> mashed potatoes.”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chemeClr val="tx1"/>
                          </a:solidFill>
                          <a:effectLst/>
                          <a:latin typeface="Arial" panose="020B0604020202020204" pitchFamily="34" charset="0"/>
                          <a:cs typeface="Arial" panose="020B0604020202020204" pitchFamily="34" charset="0"/>
                        </a:rPr>
                        <a:t>Student matches a word/picture</a:t>
                      </a:r>
                      <a:r>
                        <a:rPr lang="en-US" sz="1100" b="0" i="0" u="none" strike="noStrike" baseline="0" dirty="0">
                          <a:solidFill>
                            <a:schemeClr val="tx1"/>
                          </a:solidFill>
                          <a:effectLst/>
                          <a:latin typeface="Arial" panose="020B0604020202020204" pitchFamily="34" charset="0"/>
                          <a:cs typeface="Arial" panose="020B0604020202020204" pitchFamily="34" charset="0"/>
                        </a:rPr>
                        <a:t> </a:t>
                      </a:r>
                      <a:r>
                        <a:rPr lang="en-US" sz="1100" b="0" i="0" u="none" strike="noStrike" dirty="0">
                          <a:solidFill>
                            <a:schemeClr val="tx1"/>
                          </a:solidFill>
                          <a:effectLst/>
                          <a:latin typeface="Arial" panose="020B0604020202020204" pitchFamily="34" charset="0"/>
                          <a:cs typeface="Arial" panose="020B0604020202020204" pitchFamily="34" charset="0"/>
                        </a:rPr>
                        <a:t>card for “milk” and a word/picture card</a:t>
                      </a:r>
                      <a:r>
                        <a:rPr lang="en-US" sz="1100" b="0" i="0" u="none" strike="noStrike" baseline="0" dirty="0">
                          <a:solidFill>
                            <a:schemeClr val="tx1"/>
                          </a:solidFill>
                          <a:effectLst/>
                          <a:latin typeface="Arial" panose="020B0604020202020204" pitchFamily="34" charset="0"/>
                          <a:cs typeface="Arial" panose="020B0604020202020204" pitchFamily="34" charset="0"/>
                        </a:rPr>
                        <a:t> </a:t>
                      </a:r>
                      <a:r>
                        <a:rPr lang="en-US" sz="1100" b="0" i="0" u="none" strike="noStrike" dirty="0">
                          <a:solidFill>
                            <a:schemeClr val="tx1"/>
                          </a:solidFill>
                          <a:effectLst/>
                          <a:latin typeface="Arial" panose="020B0604020202020204" pitchFamily="34" charset="0"/>
                          <a:cs typeface="Arial" panose="020B0604020202020204" pitchFamily="34" charset="0"/>
                        </a:rPr>
                        <a:t>for “cookies” with a single word/picture</a:t>
                      </a:r>
                      <a:r>
                        <a:rPr lang="en-US" sz="1100" b="0" i="0" u="none" strike="noStrike" baseline="0" dirty="0">
                          <a:solidFill>
                            <a:schemeClr val="tx1"/>
                          </a:solidFill>
                          <a:effectLst/>
                          <a:latin typeface="Arial" panose="020B0604020202020204" pitchFamily="34" charset="0"/>
                          <a:cs typeface="Arial" panose="020B0604020202020204" pitchFamily="34" charset="0"/>
                        </a:rPr>
                        <a:t> card of “milk and cookies.”</a:t>
                      </a:r>
                      <a:endParaRPr lang="en-US" sz="1100" dirty="0">
                        <a:solidFill>
                          <a:schemeClr val="tx1"/>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After being asked about two things she likes to eat, student writes “grapes and chips.”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After being asked what he ate for breakfast, student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“ate eggs and drank milk.”</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combines the two sentences “I like to eat pizza” and “I like to eat chicken nuggets” by writing “I like to eat pizza and chicken nuggets.”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665920">
                <a:tc>
                  <a:txBody>
                    <a:bodyPr/>
                    <a:lstStyle/>
                    <a:p>
                      <a:r>
                        <a:rPr lang="en-US" sz="1600" b="1" dirty="0"/>
                        <a:t>Secondary</a:t>
                      </a:r>
                      <a:endParaRPr lang="en-US" b="1" dirty="0"/>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puts head on desk as teacher writes about</a:t>
                      </a:r>
                      <a:r>
                        <a:rPr lang="en-US" sz="1100" b="0" i="0" u="none" strike="noStrike" baseline="0" dirty="0">
                          <a:solidFill>
                            <a:srgbClr val="000000"/>
                          </a:solidFill>
                          <a:effectLst/>
                          <a:latin typeface="Arial" panose="020B0604020202020204" pitchFamily="34" charset="0"/>
                          <a:cs typeface="Arial" panose="020B0604020202020204" pitchFamily="34" charset="0"/>
                        </a:rPr>
                        <a:t> the weather: </a:t>
                      </a:r>
                      <a:r>
                        <a:rPr lang="en-US" sz="1100" b="0" i="0" u="none" strike="noStrike" dirty="0">
                          <a:solidFill>
                            <a:srgbClr val="000000"/>
                          </a:solidFill>
                          <a:effectLst/>
                          <a:latin typeface="Arial" panose="020B0604020202020204" pitchFamily="34" charset="0"/>
                          <a:cs typeface="Arial" panose="020B0604020202020204" pitchFamily="34" charset="0"/>
                        </a:rPr>
                        <a:t>”This morning the weather is sunny </a:t>
                      </a:r>
                      <a:r>
                        <a:rPr lang="en-US" sz="1100" b="0" i="1" u="none" strike="noStrike" dirty="0">
                          <a:solidFill>
                            <a:srgbClr val="000000"/>
                          </a:solidFill>
                          <a:effectLst/>
                          <a:latin typeface="Arial" panose="020B0604020202020204" pitchFamily="34" charset="0"/>
                          <a:cs typeface="Arial" panose="020B0604020202020204" pitchFamily="34" charset="0"/>
                        </a:rPr>
                        <a:t>but</a:t>
                      </a:r>
                      <a:r>
                        <a:rPr lang="en-US" sz="1100" b="0" i="0" u="none" strike="noStrike" dirty="0">
                          <a:solidFill>
                            <a:srgbClr val="000000"/>
                          </a:solidFill>
                          <a:effectLst/>
                          <a:latin typeface="Arial" panose="020B0604020202020204" pitchFamily="34" charset="0"/>
                          <a:cs typeface="Arial" panose="020B0604020202020204" pitchFamily="34" charset="0"/>
                        </a:rPr>
                        <a:t> cold.”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chemeClr val="tx1"/>
                          </a:solidFill>
                          <a:effectLst/>
                          <a:latin typeface="Arial" panose="020B0604020202020204" pitchFamily="34" charset="0"/>
                          <a:cs typeface="Arial" panose="020B0604020202020204" pitchFamily="34" charset="0"/>
                        </a:rPr>
                        <a:t>Student places a</a:t>
                      </a:r>
                      <a:r>
                        <a:rPr lang="en-US" sz="1100" b="0" i="0" u="none" strike="noStrike" baseline="0" dirty="0">
                          <a:solidFill>
                            <a:schemeClr val="tx1"/>
                          </a:solidFill>
                          <a:effectLst/>
                          <a:latin typeface="Arial" panose="020B0604020202020204" pitchFamily="34" charset="0"/>
                          <a:cs typeface="Arial" panose="020B0604020202020204" pitchFamily="34" charset="0"/>
                        </a:rPr>
                        <a:t> </a:t>
                      </a:r>
                      <a:r>
                        <a:rPr lang="en-US" sz="1100" b="0" i="0" u="none" strike="noStrike" dirty="0">
                          <a:solidFill>
                            <a:schemeClr val="tx1"/>
                          </a:solidFill>
                          <a:effectLst/>
                          <a:latin typeface="Arial" panose="020B0604020202020204" pitchFamily="34" charset="0"/>
                          <a:cs typeface="Arial" panose="020B0604020202020204" pitchFamily="34" charset="0"/>
                        </a:rPr>
                        <a:t>word/picture card for “sunny” and a word/ picture card for “cold” on either side of “but” in the teacher’s sentence.</a:t>
                      </a:r>
                      <a:endParaRPr lang="en-US" sz="1100" dirty="0">
                        <a:solidFill>
                          <a:schemeClr val="tx1"/>
                        </a:solidFill>
                        <a:effectLst/>
                        <a:latin typeface="Arial" panose="020B0604020202020204" pitchFamily="34" charset="0"/>
                        <a:cs typeface="Arial" panose="020B0604020202020204" pitchFamily="34" charset="0"/>
                      </a:endParaRPr>
                    </a:p>
                    <a:p>
                      <a:pPr fontAlgn="t"/>
                      <a:endParaRPr lang="en-US" sz="1100" dirty="0">
                        <a:solidFill>
                          <a:schemeClr val="tx1"/>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a:t>
                      </a:r>
                      <a:r>
                        <a:rPr lang="en-US" sz="1100" b="0" i="0" u="none" strike="noStrike" baseline="0" dirty="0">
                          <a:solidFill>
                            <a:srgbClr val="000000"/>
                          </a:solidFill>
                          <a:effectLst/>
                          <a:latin typeface="Arial" panose="020B0604020202020204" pitchFamily="34" charset="0"/>
                          <a:cs typeface="Arial" panose="020B0604020202020204" pitchFamily="34" charset="0"/>
                        </a:rPr>
                        <a:t> writes two different words to describe the weather and connects them with “but.”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describes the weather by writing</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“cold outside but warm inside.”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weather is cold outside but warm inside.”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17</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928858387"/>
      </p:ext>
    </p:extLst>
  </p:cSld>
  <p:clrMapOvr>
    <a:masterClrMapping/>
  </p:clrMapOvr>
  <mc:AlternateContent xmlns:mc="http://schemas.openxmlformats.org/markup-compatibility/2006" xmlns:p14="http://schemas.microsoft.com/office/powerpoint/2010/main">
    <mc:Choice Requires="p14">
      <p:transition spd="med" p14:dur="700" advClick="0" advTm="9328">
        <p:fade/>
      </p:transition>
    </mc:Choice>
    <mc:Fallback xmlns="">
      <p:transition spd="med" advClick="0" advTm="9328">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98510" y="180082"/>
            <a:ext cx="9195920" cy="914400"/>
          </a:xfrm>
        </p:spPr>
        <p:txBody>
          <a:bodyPr>
            <a:noAutofit/>
          </a:bodyPr>
          <a:lstStyle/>
          <a:p>
            <a:pPr>
              <a:defRPr/>
            </a:pPr>
            <a:r>
              <a:rPr lang="en-US" dirty="0">
                <a:solidFill>
                  <a:srgbClr val="2F5CAC"/>
                </a:solidFill>
              </a:rPr>
              <a:t>Observable Behavior W9. Narrating</a:t>
            </a:r>
            <a:br>
              <a:rPr lang="en-US" dirty="0">
                <a:solidFill>
                  <a:srgbClr val="2F5CAC"/>
                </a:solidFill>
              </a:rPr>
            </a:br>
            <a:r>
              <a:rPr lang="en-US" dirty="0">
                <a:solidFill>
                  <a:srgbClr val="2F5CAC"/>
                </a:solidFill>
              </a:rPr>
              <a:t>with Classroom Examples</a:t>
            </a:r>
          </a:p>
        </p:txBody>
      </p:sp>
      <p:pic>
        <p:nvPicPr>
          <p:cNvPr id="4" name="Picture 3" descr="Image of Observable Behavior W9;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865015" y="1590241"/>
            <a:ext cx="9124950" cy="1695450"/>
          </a:xfrm>
          <a:prstGeom prst="rect">
            <a:avLst/>
          </a:prstGeom>
        </p:spPr>
      </p:pic>
      <p:graphicFrame>
        <p:nvGraphicFramePr>
          <p:cNvPr id="7" name="Table 6" descr="Image of classroom example W9;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364122829"/>
              </p:ext>
            </p:extLst>
          </p:nvPr>
        </p:nvGraphicFramePr>
        <p:xfrm>
          <a:off x="1022260" y="3362809"/>
          <a:ext cx="9851388" cy="2639451"/>
        </p:xfrm>
        <a:graphic>
          <a:graphicData uri="http://schemas.openxmlformats.org/drawingml/2006/table">
            <a:tbl>
              <a:tblPr firstRow="1" bandRow="1">
                <a:tableStyleId>{D7AC3CCA-C797-4891-BE02-D94E43425B78}</a:tableStyleId>
              </a:tblPr>
              <a:tblGrid>
                <a:gridCol w="1327594">
                  <a:extLst>
                    <a:ext uri="{9D8B030D-6E8A-4147-A177-3AD203B41FA5}">
                      <a16:colId xmlns:a16="http://schemas.microsoft.com/office/drawing/2014/main" val="20000"/>
                    </a:ext>
                  </a:extLst>
                </a:gridCol>
                <a:gridCol w="1731182">
                  <a:extLst>
                    <a:ext uri="{9D8B030D-6E8A-4147-A177-3AD203B41FA5}">
                      <a16:colId xmlns:a16="http://schemas.microsoft.com/office/drawing/2014/main" val="20001"/>
                    </a:ext>
                  </a:extLst>
                </a:gridCol>
                <a:gridCol w="1663916">
                  <a:extLst>
                    <a:ext uri="{9D8B030D-6E8A-4147-A177-3AD203B41FA5}">
                      <a16:colId xmlns:a16="http://schemas.microsoft.com/office/drawing/2014/main" val="20002"/>
                    </a:ext>
                  </a:extLst>
                </a:gridCol>
                <a:gridCol w="1674035">
                  <a:extLst>
                    <a:ext uri="{9D8B030D-6E8A-4147-A177-3AD203B41FA5}">
                      <a16:colId xmlns:a16="http://schemas.microsoft.com/office/drawing/2014/main" val="20003"/>
                    </a:ext>
                  </a:extLst>
                </a:gridCol>
                <a:gridCol w="1752211">
                  <a:extLst>
                    <a:ext uri="{9D8B030D-6E8A-4147-A177-3AD203B41FA5}">
                      <a16:colId xmlns:a16="http://schemas.microsoft.com/office/drawing/2014/main" val="20004"/>
                    </a:ext>
                  </a:extLst>
                </a:gridCol>
                <a:gridCol w="1702450">
                  <a:extLst>
                    <a:ext uri="{9D8B030D-6E8A-4147-A177-3AD203B41FA5}">
                      <a16:colId xmlns:a16="http://schemas.microsoft.com/office/drawing/2014/main" val="20005"/>
                    </a:ext>
                  </a:extLst>
                </a:gridCol>
              </a:tblGrid>
              <a:tr h="1432967">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teacher write about a trip to the beach.</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incorrectly labels pictures that show the steps a girl took to build a sandcastle.</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labels three pictures that show the steps a girl took to build a sandcastle (Example: “dg” for “dig,” “water” for “add</a:t>
                      </a:r>
                      <a:r>
                        <a:rPr lang="en-US" sz="1100" b="0" i="0" u="none" strike="noStrike" baseline="0" dirty="0">
                          <a:solidFill>
                            <a:srgbClr val="000000"/>
                          </a:solidFill>
                          <a:effectLst/>
                          <a:latin typeface="Arial" panose="020B0604020202020204" pitchFamily="34" charset="0"/>
                          <a:cs typeface="Arial" panose="020B0604020202020204" pitchFamily="34" charset="0"/>
                        </a:rPr>
                        <a:t> water,” </a:t>
                      </a:r>
                      <a:r>
                        <a:rPr lang="en-US" sz="1100" b="0" i="0" u="none" strike="noStrike" dirty="0">
                          <a:solidFill>
                            <a:srgbClr val="000000"/>
                          </a:solidFill>
                          <a:effectLst/>
                          <a:latin typeface="Arial" panose="020B0604020202020204" pitchFamily="34" charset="0"/>
                          <a:cs typeface="Arial" panose="020B0604020202020204" pitchFamily="34" charset="0"/>
                        </a:rPr>
                        <a:t>and “pet” for “pat</a:t>
                      </a:r>
                      <a:r>
                        <a:rPr lang="en-US" sz="1100" b="0" i="0" u="none" strike="noStrike" baseline="0" dirty="0">
                          <a:solidFill>
                            <a:srgbClr val="000000"/>
                          </a:solidFill>
                          <a:effectLst/>
                          <a:latin typeface="Arial" panose="020B0604020202020204" pitchFamily="34" charset="0"/>
                          <a:cs typeface="Arial" panose="020B0604020202020204" pitchFamily="34" charset="0"/>
                        </a:rPr>
                        <a:t> the sand.”)</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about a day at the beach</a:t>
                      </a:r>
                      <a:r>
                        <a:rPr lang="en-US" sz="1100" b="0" i="0" u="none" strike="noStrike" baseline="0" dirty="0">
                          <a:solidFill>
                            <a:srgbClr val="000000"/>
                          </a:solidFill>
                          <a:effectLst/>
                          <a:latin typeface="Arial" panose="020B0604020202020204" pitchFamily="34" charset="0"/>
                          <a:cs typeface="Arial" panose="020B0604020202020204" pitchFamily="34" charset="0"/>
                        </a:rPr>
                        <a:t> with the phrase</a:t>
                      </a:r>
                      <a:r>
                        <a:rPr lang="en-US" sz="1100" b="0" i="0" u="none" strike="noStrike" dirty="0">
                          <a:solidFill>
                            <a:srgbClr val="000000"/>
                          </a:solidFill>
                          <a:effectLst/>
                          <a:latin typeface="Arial" panose="020B0604020202020204" pitchFamily="34" charset="0"/>
                          <a:cs typeface="Arial" panose="020B0604020202020204" pitchFamily="34" charset="0"/>
                        </a:rPr>
                        <a:t> “fun with sand.”</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about a day at the beach: “I go to beach with mom. It is fun and sunny.”</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206484">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ignores the teacher as the teacher writes about his weekend.</a:t>
                      </a:r>
                      <a:endParaRPr lang="en-US" sz="1100" b="0" dirty="0">
                        <a:effectLst/>
                        <a:latin typeface="Arial" panose="020B0604020202020204" pitchFamily="34" charset="0"/>
                        <a:cs typeface="Arial" panose="020B0604020202020204" pitchFamily="34" charset="0"/>
                      </a:endParaRPr>
                    </a:p>
                    <a:p>
                      <a:pPr fontAlgn="t"/>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incorrectly labels pictures that show activities that she did over the weekend.</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labels three pictures that show activities he did over the weekend</a:t>
                      </a:r>
                      <a:r>
                        <a:rPr lang="en-US" sz="1100" b="0" i="0" u="none" strike="noStrike" baseline="0" dirty="0">
                          <a:solidFill>
                            <a:srgbClr val="000000"/>
                          </a:solidFill>
                          <a:effectLst/>
                          <a:latin typeface="Arial" panose="020B0604020202020204" pitchFamily="34" charset="0"/>
                          <a:cs typeface="Arial" panose="020B0604020202020204" pitchFamily="34" charset="0"/>
                        </a:rPr>
                        <a:t> (Example: “TV,</a:t>
                      </a:r>
                      <a:r>
                        <a:rPr lang="en-US" sz="1100" b="0" i="0" u="none" strike="noStrike" dirty="0">
                          <a:solidFill>
                            <a:srgbClr val="000000"/>
                          </a:solidFill>
                          <a:effectLst/>
                          <a:latin typeface="Arial" panose="020B0604020202020204" pitchFamily="34" charset="0"/>
                          <a:cs typeface="Arial" panose="020B0604020202020204" pitchFamily="34" charset="0"/>
                        </a:rPr>
                        <a:t>” “</a:t>
                      </a:r>
                      <a:r>
                        <a:rPr lang="en-US" sz="1100" b="0" i="0" u="none" strike="noStrike" dirty="0" err="1">
                          <a:solidFill>
                            <a:srgbClr val="000000"/>
                          </a:solidFill>
                          <a:effectLst/>
                          <a:latin typeface="Arial" panose="020B0604020202020204" pitchFamily="34" charset="0"/>
                          <a:cs typeface="Arial" panose="020B0604020202020204" pitchFamily="34" charset="0"/>
                        </a:rPr>
                        <a:t>cuk</a:t>
                      </a:r>
                      <a:r>
                        <a:rPr lang="en-US" sz="1100" b="0" i="0" u="none" strike="noStrike" dirty="0">
                          <a:solidFill>
                            <a:srgbClr val="000000"/>
                          </a:solidFill>
                          <a:effectLst/>
                          <a:latin typeface="Arial" panose="020B0604020202020204" pitchFamily="34" charset="0"/>
                          <a:cs typeface="Arial" panose="020B0604020202020204" pitchFamily="34" charset="0"/>
                        </a:rPr>
                        <a:t>” for “cook,” and “</a:t>
                      </a:r>
                      <a:r>
                        <a:rPr lang="en-US" sz="1100" b="0" i="0" u="none" strike="noStrike" dirty="0" err="1">
                          <a:solidFill>
                            <a:srgbClr val="000000"/>
                          </a:solidFill>
                          <a:effectLst/>
                          <a:latin typeface="Arial" panose="020B0604020202020204" pitchFamily="34" charset="0"/>
                          <a:cs typeface="Arial" panose="020B0604020202020204" pitchFamily="34" charset="0"/>
                        </a:rPr>
                        <a:t>plae</a:t>
                      </a:r>
                      <a:r>
                        <a:rPr lang="en-US" sz="1100" b="0" i="0" u="none" strike="noStrike" dirty="0">
                          <a:solidFill>
                            <a:srgbClr val="000000"/>
                          </a:solidFill>
                          <a:effectLst/>
                          <a:latin typeface="Arial" panose="020B0604020202020204" pitchFamily="34" charset="0"/>
                          <a:cs typeface="Arial" panose="020B0604020202020204" pitchFamily="34" charset="0"/>
                        </a:rPr>
                        <a:t>” for</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play.”)</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about his weekend</a:t>
                      </a:r>
                      <a:r>
                        <a:rPr lang="en-US" sz="1100" b="0" i="0" u="none" strike="noStrike" baseline="0" dirty="0">
                          <a:solidFill>
                            <a:srgbClr val="000000"/>
                          </a:solidFill>
                          <a:effectLst/>
                          <a:latin typeface="Arial" panose="020B0604020202020204" pitchFamily="34" charset="0"/>
                          <a:cs typeface="Arial" panose="020B0604020202020204" pitchFamily="34" charset="0"/>
                        </a:rPr>
                        <a:t> with the phrase </a:t>
                      </a:r>
                      <a:r>
                        <a:rPr lang="en-US" sz="1100" b="0" i="0" u="none" strike="noStrike" dirty="0">
                          <a:solidFill>
                            <a:srgbClr val="000000"/>
                          </a:solidFill>
                          <a:effectLst/>
                          <a:latin typeface="Arial" panose="020B0604020202020204" pitchFamily="34" charset="0"/>
                          <a:cs typeface="Arial" panose="020B0604020202020204" pitchFamily="34" charset="0"/>
                        </a:rPr>
                        <a:t>“watch TV show with mom.”</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about his weekend: “I watch TV with mom. I cooked with mom and played outside.”</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18</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355833041"/>
      </p:ext>
    </p:extLst>
  </p:cSld>
  <p:clrMapOvr>
    <a:masterClrMapping/>
  </p:clrMapOvr>
  <mc:AlternateContent xmlns:mc="http://schemas.openxmlformats.org/markup-compatibility/2006" xmlns:p14="http://schemas.microsoft.com/office/powerpoint/2010/main">
    <mc:Choice Requires="p14">
      <p:transition spd="med" p14:dur="700" advClick="0" advTm="9508">
        <p:fade/>
      </p:transition>
    </mc:Choice>
    <mc:Fallback xmlns="">
      <p:transition spd="med" advClick="0" advTm="9508">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65426" y="175481"/>
            <a:ext cx="10548364" cy="914400"/>
          </a:xfrm>
        </p:spPr>
        <p:txBody>
          <a:bodyPr>
            <a:noAutofit/>
          </a:bodyPr>
          <a:lstStyle/>
          <a:p>
            <a:pPr>
              <a:defRPr/>
            </a:pPr>
            <a:r>
              <a:rPr lang="en-US" dirty="0">
                <a:solidFill>
                  <a:srgbClr val="2F5CAC"/>
                </a:solidFill>
              </a:rPr>
              <a:t>Observable Behavior W10. Descriptive Language with Classroom Examples</a:t>
            </a:r>
          </a:p>
        </p:txBody>
      </p:sp>
      <p:pic>
        <p:nvPicPr>
          <p:cNvPr id="4" name="Picture 3" descr="Image of Observable Behavior W10;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654711" y="1383909"/>
            <a:ext cx="9124950" cy="1724025"/>
          </a:xfrm>
          <a:prstGeom prst="rect">
            <a:avLst/>
          </a:prstGeom>
        </p:spPr>
      </p:pic>
      <p:graphicFrame>
        <p:nvGraphicFramePr>
          <p:cNvPr id="7" name="Table 6" descr="Image of classroom example W10;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641128704"/>
              </p:ext>
            </p:extLst>
          </p:nvPr>
        </p:nvGraphicFramePr>
        <p:xfrm>
          <a:off x="843405" y="3196775"/>
          <a:ext cx="9831940" cy="3154680"/>
        </p:xfrm>
        <a:graphic>
          <a:graphicData uri="http://schemas.openxmlformats.org/drawingml/2006/table">
            <a:tbl>
              <a:tblPr firstRow="1" bandRow="1">
                <a:tableStyleId>{D7AC3CCA-C797-4891-BE02-D94E43425B78}</a:tableStyleId>
              </a:tblPr>
              <a:tblGrid>
                <a:gridCol w="1307513">
                  <a:extLst>
                    <a:ext uri="{9D8B030D-6E8A-4147-A177-3AD203B41FA5}">
                      <a16:colId xmlns:a16="http://schemas.microsoft.com/office/drawing/2014/main" val="20000"/>
                    </a:ext>
                  </a:extLst>
                </a:gridCol>
                <a:gridCol w="1727019">
                  <a:extLst>
                    <a:ext uri="{9D8B030D-6E8A-4147-A177-3AD203B41FA5}">
                      <a16:colId xmlns:a16="http://schemas.microsoft.com/office/drawing/2014/main" val="20001"/>
                    </a:ext>
                  </a:extLst>
                </a:gridCol>
                <a:gridCol w="1685581">
                  <a:extLst>
                    <a:ext uri="{9D8B030D-6E8A-4147-A177-3AD203B41FA5}">
                      <a16:colId xmlns:a16="http://schemas.microsoft.com/office/drawing/2014/main" val="20002"/>
                    </a:ext>
                  </a:extLst>
                </a:gridCol>
                <a:gridCol w="1718631">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707615">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other students write descriptions of their favorite animals.</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scribbles on paper in an attempt to describe a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nic</a:t>
                      </a:r>
                      <a:r>
                        <a:rPr lang="en-US" sz="1100" b="0" i="0" u="none" strike="noStrike" dirty="0">
                          <a:solidFill>
                            <a:srgbClr val="000000"/>
                          </a:solidFill>
                          <a:effectLst/>
                          <a:latin typeface="Arial" panose="020B0604020202020204" pitchFamily="34" charset="0"/>
                          <a:cs typeface="Arial" panose="020B0604020202020204" pitchFamily="34" charset="0"/>
                        </a:rPr>
                        <a:t>” (nice) to describe a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nic</a:t>
                      </a:r>
                      <a:r>
                        <a:rPr lang="en-US" sz="1100" b="0" i="0" u="none" strike="noStrike" dirty="0">
                          <a:solidFill>
                            <a:srgbClr val="000000"/>
                          </a:solidFill>
                          <a:effectLst/>
                          <a:latin typeface="Arial" panose="020B0604020202020204" pitchFamily="34" charset="0"/>
                          <a:cs typeface="Arial" panose="020B0604020202020204" pitchFamily="34" charset="0"/>
                        </a:rPr>
                        <a:t> an </a:t>
                      </a:r>
                      <a:r>
                        <a:rPr lang="en-US" sz="1100" b="0" i="0" u="none" strike="noStrike" dirty="0" err="1">
                          <a:solidFill>
                            <a:srgbClr val="000000"/>
                          </a:solidFill>
                          <a:effectLst/>
                          <a:latin typeface="Arial" panose="020B0604020202020204" pitchFamily="34" charset="0"/>
                          <a:cs typeface="Arial" panose="020B0604020202020204" pitchFamily="34" charset="0"/>
                        </a:rPr>
                        <a:t>bown</a:t>
                      </a:r>
                      <a:r>
                        <a:rPr lang="en-US" sz="1100" b="0" i="0" u="none" strike="noStrike" dirty="0">
                          <a:solidFill>
                            <a:srgbClr val="000000"/>
                          </a:solidFill>
                          <a:effectLst/>
                          <a:latin typeface="Arial" panose="020B0604020202020204" pitchFamily="34" charset="0"/>
                          <a:cs typeface="Arial" panose="020B0604020202020204" pitchFamily="34" charset="0"/>
                        </a:rPr>
                        <a:t>” (nice and brown) to describe a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 dog is happy and fun. A dog runs fast.”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other students write descriptions of Martin Luther King, Jr. </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scribbles on paper in an attempt to describe Martin Luther King, Jr.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bav</a:t>
                      </a:r>
                      <a:r>
                        <a:rPr lang="en-US" sz="1100" b="0" i="0" u="none" strike="noStrike" dirty="0">
                          <a:solidFill>
                            <a:srgbClr val="000000"/>
                          </a:solidFill>
                          <a:effectLst/>
                          <a:latin typeface="Arial" panose="020B0604020202020204" pitchFamily="34" charset="0"/>
                          <a:cs typeface="Arial" panose="020B0604020202020204" pitchFamily="34" charset="0"/>
                        </a:rPr>
                        <a:t>” (brave) to describe Martin Luther King, Jr.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“was smart an </a:t>
                      </a:r>
                      <a:r>
                        <a:rPr lang="en-US" sz="1100" b="0" i="0" u="none" strike="noStrike" dirty="0" err="1">
                          <a:solidFill>
                            <a:srgbClr val="000000"/>
                          </a:solidFill>
                          <a:effectLst/>
                          <a:latin typeface="Arial" panose="020B0604020202020204" pitchFamily="34" charset="0"/>
                          <a:cs typeface="Arial" panose="020B0604020202020204" pitchFamily="34" charset="0"/>
                        </a:rPr>
                        <a:t>nic</a:t>
                      </a:r>
                      <a:r>
                        <a:rPr lang="en-US" sz="1100" b="0" i="0" u="none" strike="noStrike" dirty="0">
                          <a:solidFill>
                            <a:srgbClr val="000000"/>
                          </a:solidFill>
                          <a:effectLst/>
                          <a:latin typeface="Arial" panose="020B0604020202020204" pitchFamily="34" charset="0"/>
                          <a:cs typeface="Arial" panose="020B0604020202020204" pitchFamily="34" charset="0"/>
                        </a:rPr>
                        <a:t>” (was smart and nice) to describe Martin Luther King, Jr.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“He was a brave and smart man. He said the rite thing even if it was hard”</a:t>
                      </a:r>
                      <a:r>
                        <a:rPr lang="en-US" sz="1100" b="0" i="0" u="none" strike="noStrike" baseline="0" dirty="0">
                          <a:solidFill>
                            <a:srgbClr val="000000"/>
                          </a:solidFill>
                          <a:effectLst/>
                          <a:latin typeface="Arial" panose="020B0604020202020204" pitchFamily="34" charset="0"/>
                          <a:cs typeface="Arial" panose="020B0604020202020204" pitchFamily="34" charset="0"/>
                        </a:rPr>
                        <a:t> to describe </a:t>
                      </a:r>
                      <a:r>
                        <a:rPr lang="en-US" sz="1100" b="0" i="0" u="none" strike="noStrike" dirty="0">
                          <a:solidFill>
                            <a:srgbClr val="000000"/>
                          </a:solidFill>
                          <a:effectLst/>
                          <a:latin typeface="Arial" panose="020B0604020202020204" pitchFamily="34" charset="0"/>
                          <a:cs typeface="Arial" panose="020B0604020202020204" pitchFamily="34" charset="0"/>
                        </a:rPr>
                        <a:t>Martin Luther King, Jr.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19</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760177437"/>
      </p:ext>
    </p:extLst>
  </p:cSld>
  <p:clrMapOvr>
    <a:masterClrMapping/>
  </p:clrMapOvr>
  <mc:AlternateContent xmlns:mc="http://schemas.openxmlformats.org/markup-compatibility/2006" xmlns:p14="http://schemas.microsoft.com/office/powerpoint/2010/main">
    <mc:Choice Requires="p14">
      <p:transition spd="med" p14:dur="700" advClick="0" advTm="9436">
        <p:fade/>
      </p:transition>
    </mc:Choice>
    <mc:Fallback xmlns="">
      <p:transition spd="med" advClick="0" advTm="943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Purpose of this TELPAS Alternate Training</a:t>
            </a:r>
          </a:p>
        </p:txBody>
      </p:sp>
      <p:sp>
        <p:nvSpPr>
          <p:cNvPr id="3" name="Content Placeholder 2"/>
          <p:cNvSpPr>
            <a:spLocks noGrp="1"/>
          </p:cNvSpPr>
          <p:nvPr>
            <p:ph idx="13"/>
          </p:nvPr>
        </p:nvSpPr>
        <p:spPr>
          <a:xfrm>
            <a:off x="373807" y="1304144"/>
            <a:ext cx="5125085" cy="5224993"/>
          </a:xfrm>
        </p:spPr>
        <p:txBody>
          <a:bodyPr>
            <a:normAutofit/>
          </a:bodyPr>
          <a:lstStyle/>
          <a:p>
            <a:pPr>
              <a:lnSpc>
                <a:spcPts val="26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Intended for classroom teachers who will be administering TELPAS Alternate during the testing window</a:t>
            </a:r>
          </a:p>
          <a:p>
            <a:pPr marL="465138" lvl="1" indent="-239713">
              <a:lnSpc>
                <a:spcPts val="2000"/>
              </a:lnSpc>
              <a:spcBef>
                <a:spcPts val="400"/>
              </a:spcBef>
              <a:spcAft>
                <a:spcPts val="400"/>
              </a:spcAft>
              <a:buClr>
                <a:srgbClr val="0070C0"/>
              </a:buClr>
              <a:buFont typeface="Arial" panose="020B0604020202020204" pitchFamily="34" charset="0"/>
              <a:buChar char="•"/>
            </a:pPr>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Can be used by others (e.g., test coordinators, administrators, parents) as needed in order to clarify different aspects of this testing program</a:t>
            </a:r>
            <a:endParaRPr lang="en-US" sz="18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26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Explains the Alternate Proficiency Level Descriptors and Observable Behaviors for Writing</a:t>
            </a:r>
          </a:p>
          <a:p>
            <a:pPr>
              <a:lnSpc>
                <a:spcPts val="26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Provides classroom examples of the Writing Observable Behaviors</a:t>
            </a:r>
          </a:p>
          <a:p>
            <a:pPr>
              <a:lnSpc>
                <a:spcPts val="26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Describes ways to make the Writing Observable Behaviors more accessible for students</a:t>
            </a:r>
          </a:p>
        </p:txBody>
      </p:sp>
      <p:pic>
        <p:nvPicPr>
          <p:cNvPr id="6" name="Picture 5" descr="Image of a boy writing on a whiteboard with a teacher looking on" title="phot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4348" y="1618938"/>
            <a:ext cx="6377841" cy="4251334"/>
          </a:xfrm>
          <a:prstGeom prst="rect">
            <a:avLst/>
          </a:prstGeom>
        </p:spPr>
      </p:pic>
      <p:sp>
        <p:nvSpPr>
          <p:cNvPr id="4" name="Footer Placeholder 3">
            <a:extLst>
              <a:ext uri="{FF2B5EF4-FFF2-40B4-BE49-F238E27FC236}">
                <a16:creationId xmlns:a16="http://schemas.microsoft.com/office/drawing/2014/main" id="{D4EEFA20-C7D9-45EB-94CA-7A2A497FBF6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7171679-A974-4399-90A7-22E2427829BA}"/>
              </a:ext>
            </a:extLst>
          </p:cNvPr>
          <p:cNvSpPr>
            <a:spLocks noGrp="1"/>
          </p:cNvSpPr>
          <p:nvPr>
            <p:ph type="sldNum" sz="quarter" idx="12"/>
          </p:nvPr>
        </p:nvSpPr>
        <p:spPr/>
        <p:txBody>
          <a:bodyPr/>
          <a:lstStyle/>
          <a:p>
            <a:fld id="{0088AB57-2DBE-44A3-AE96-942C49E954BF}" type="slidenum">
              <a:rPr lang="en-US" smtClean="0"/>
              <a:t>2</a:t>
            </a:fld>
            <a:endParaRPr lang="en-US" dirty="0"/>
          </a:p>
        </p:txBody>
      </p:sp>
    </p:spTree>
    <p:custDataLst>
      <p:tags r:id="rId1"/>
    </p:custDataLst>
    <p:extLst>
      <p:ext uri="{BB962C8B-B14F-4D97-AF65-F5344CB8AC3E}">
        <p14:creationId xmlns:p14="http://schemas.microsoft.com/office/powerpoint/2010/main" val="4220885333"/>
      </p:ext>
    </p:extLst>
  </p:cSld>
  <p:clrMapOvr>
    <a:masterClrMapping/>
  </p:clrMapOvr>
  <mc:AlternateContent xmlns:mc="http://schemas.openxmlformats.org/markup-compatibility/2006" xmlns:p14="http://schemas.microsoft.com/office/powerpoint/2010/main">
    <mc:Choice Requires="p14">
      <p:transition spd="med" p14:dur="700" advClick="0" advTm="25562">
        <p:fade/>
      </p:transition>
    </mc:Choice>
    <mc:Fallback xmlns="">
      <p:transition spd="med" advClick="0" advTm="25562">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049D82-29BD-4E12-93FE-AA91B06A2EBB}"/>
              </a:ext>
            </a:extLst>
          </p:cNvPr>
          <p:cNvSpPr txBox="1">
            <a:spLocks noGrp="1"/>
          </p:cNvSpPr>
          <p:nvPr>
            <p:ph type="title" idx="4294967295"/>
          </p:nvPr>
        </p:nvSpPr>
        <p:spPr>
          <a:xfrm>
            <a:off x="1765426" y="175481"/>
            <a:ext cx="10548364"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F5CAC"/>
                </a:solidFill>
                <a:effectLst/>
                <a:uLnTx/>
                <a:uFillTx/>
                <a:latin typeface="Open Sans Semibold"/>
                <a:ea typeface="+mj-ea"/>
                <a:cs typeface="+mj-cs"/>
              </a:rPr>
              <a:t>Additional Classroom Examples</a:t>
            </a:r>
          </a:p>
        </p:txBody>
      </p:sp>
      <p:sp>
        <p:nvSpPr>
          <p:cNvPr id="5" name="Content Placeholder 2">
            <a:extLst>
              <a:ext uri="{FF2B5EF4-FFF2-40B4-BE49-F238E27FC236}">
                <a16:creationId xmlns:a16="http://schemas.microsoft.com/office/drawing/2014/main" id="{5B01B8D5-5379-4204-9C82-E6A118960EA7}"/>
              </a:ext>
            </a:extLst>
          </p:cNvPr>
          <p:cNvSpPr txBox="1">
            <a:spLocks/>
          </p:cNvSpPr>
          <p:nvPr/>
        </p:nvSpPr>
        <p:spPr>
          <a:xfrm>
            <a:off x="683012" y="1698827"/>
            <a:ext cx="10825976" cy="498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Additional classroom examples were created for some of the Observable Behaviors.</a:t>
            </a:r>
          </a:p>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a:t>
            </a:r>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TELPAS Alternate Observable Behaviors and Classroom Examples (Accessible)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PDF, which includes the additional classroom examples, can be found on the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TELPAS Alternate Resources</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 webpage</a:t>
            </a: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 </a:t>
            </a:r>
          </a:p>
          <a:p>
            <a:pPr>
              <a:lnSpc>
                <a:spcPts val="3000"/>
              </a:lnSpc>
              <a:spcBef>
                <a:spcPts val="600"/>
              </a:spcBef>
              <a:spcAft>
                <a:spcPts val="600"/>
              </a:spcAft>
            </a:pPr>
            <a:endParaRPr lang="en-US" b="1" dirty="0">
              <a:latin typeface="Open Sans"/>
            </a:endParaRPr>
          </a:p>
        </p:txBody>
      </p:sp>
      <p:sp>
        <p:nvSpPr>
          <p:cNvPr id="2" name="Footer Placeholder 1">
            <a:extLst>
              <a:ext uri="{FF2B5EF4-FFF2-40B4-BE49-F238E27FC236}">
                <a16:creationId xmlns:a16="http://schemas.microsoft.com/office/drawing/2014/main" id="{9482BF6B-0116-4D5C-9D54-1A87EE32BDBF}"/>
              </a:ext>
            </a:extLst>
          </p:cNvPr>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29A7758D-FC11-4EEF-A6CA-AC3241927F66}"/>
              </a:ext>
            </a:extLst>
          </p:cNvPr>
          <p:cNvSpPr>
            <a:spLocks noGrp="1"/>
          </p:cNvSpPr>
          <p:nvPr>
            <p:ph type="sldNum" sz="quarter" idx="12"/>
          </p:nvPr>
        </p:nvSpPr>
        <p:spPr/>
        <p:txBody>
          <a:bodyPr/>
          <a:lstStyle/>
          <a:p>
            <a:fld id="{0088AB57-2DBE-44A3-AE96-942C49E954BF}" type="slidenum">
              <a:rPr lang="en-US" smtClean="0"/>
              <a:t>20</a:t>
            </a:fld>
            <a:endParaRPr lang="en-US"/>
          </a:p>
        </p:txBody>
      </p:sp>
    </p:spTree>
    <p:custDataLst>
      <p:tags r:id="rId1"/>
    </p:custDataLst>
    <p:extLst>
      <p:ext uri="{BB962C8B-B14F-4D97-AF65-F5344CB8AC3E}">
        <p14:creationId xmlns:p14="http://schemas.microsoft.com/office/powerpoint/2010/main" val="834343299"/>
      </p:ext>
    </p:extLst>
  </p:cSld>
  <p:clrMapOvr>
    <a:masterClrMapping/>
  </p:clrMapOvr>
  <mc:AlternateContent xmlns:mc="http://schemas.openxmlformats.org/markup-compatibility/2006" xmlns:p14="http://schemas.microsoft.com/office/powerpoint/2010/main">
    <mc:Choice Requires="p14">
      <p:transition spd="med" p14:dur="700" advClick="0" advTm="20872">
        <p:fade/>
      </p:transition>
    </mc:Choice>
    <mc:Fallback xmlns="">
      <p:transition spd="med" advClick="0" advTm="20872">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228900" cy="890145"/>
          </a:xfrm>
        </p:spPr>
        <p:txBody>
          <a:bodyPr>
            <a:noAutofit/>
          </a:bodyPr>
          <a:lstStyle/>
          <a:p>
            <a:r>
              <a:rPr lang="en-US" dirty="0">
                <a:solidFill>
                  <a:srgbClr val="2F5CAC"/>
                </a:solidFill>
              </a:rPr>
              <a:t>How to Determine Student Proficiency for Each Observable Behavior</a:t>
            </a:r>
          </a:p>
        </p:txBody>
      </p:sp>
      <p:sp>
        <p:nvSpPr>
          <p:cNvPr id="3" name="Content Placeholder 2"/>
          <p:cNvSpPr>
            <a:spLocks noGrp="1"/>
          </p:cNvSpPr>
          <p:nvPr>
            <p:ph idx="13"/>
          </p:nvPr>
        </p:nvSpPr>
        <p:spPr>
          <a:xfrm>
            <a:off x="764498" y="1379853"/>
            <a:ext cx="10388184" cy="2770805"/>
          </a:xfrm>
        </p:spPr>
        <p:txBody>
          <a:bodyPr>
            <a:normAutofit fontScale="77500" lnSpcReduction="20000"/>
          </a:bodyPr>
          <a:lstStyle/>
          <a:p>
            <a:pPr marL="457200" indent="-457200">
              <a:lnSpc>
                <a:spcPts val="2880"/>
              </a:lnSpc>
              <a:spcBef>
                <a:spcPts val="600"/>
              </a:spcBef>
              <a:spcAft>
                <a:spcPts val="600"/>
              </a:spcAft>
              <a:buFont typeface="+mj-lt"/>
              <a:buAutoNum type="arabicPeriod"/>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consider only one Observable Behavior at a time.</a:t>
            </a:r>
          </a:p>
          <a:p>
            <a:pPr marL="457200" indent="-457200">
              <a:lnSpc>
                <a:spcPts val="2880"/>
              </a:lnSpc>
              <a:spcBef>
                <a:spcPts val="600"/>
              </a:spcBef>
              <a:spcAft>
                <a:spcPts val="600"/>
              </a:spcAft>
              <a:buFont typeface="+mj-lt"/>
              <a:buAutoNum type="arabicPeriod"/>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will read the skill and think about recent opportunities the student has had to practice that skill. Then test administrators will read the five descriptions of student performance for the Observable Behavior and use their current knowledge and observations of the student’s English language skills to make individual holistic judgments.</a:t>
            </a: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8" name="Picture 7" descr="Image of the Observable Behavior for W2; an accessible version of the Observable Behaviors is available on the TELPAS Alternate page of the TEA website at https://tea.texas.gov/student.assessment/telpasalt/#Alt&#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04" y="4150658"/>
            <a:ext cx="10076056" cy="2250272"/>
          </a:xfrm>
          <a:prstGeom prst="rect">
            <a:avLst/>
          </a:prstGeom>
        </p:spPr>
      </p:pic>
      <p:sp>
        <p:nvSpPr>
          <p:cNvPr id="5" name="Footer Placeholder 4">
            <a:extLst>
              <a:ext uri="{FF2B5EF4-FFF2-40B4-BE49-F238E27FC236}">
                <a16:creationId xmlns:a16="http://schemas.microsoft.com/office/drawing/2014/main" id="{11CD0B65-125F-47A5-A5B7-513339AFE793}"/>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4EE6CC0A-B88B-48F6-942B-FC65D1036179}"/>
              </a:ext>
            </a:extLst>
          </p:cNvPr>
          <p:cNvSpPr>
            <a:spLocks noGrp="1"/>
          </p:cNvSpPr>
          <p:nvPr>
            <p:ph type="sldNum" sz="quarter" idx="12"/>
          </p:nvPr>
        </p:nvSpPr>
        <p:spPr/>
        <p:txBody>
          <a:bodyPr/>
          <a:lstStyle/>
          <a:p>
            <a:fld id="{0088AB57-2DBE-44A3-AE96-942C49E954BF}" type="slidenum">
              <a:rPr lang="en-US" smtClean="0"/>
              <a:t>21</a:t>
            </a:fld>
            <a:endParaRPr lang="en-US" dirty="0"/>
          </a:p>
        </p:txBody>
      </p:sp>
    </p:spTree>
    <p:custDataLst>
      <p:tags r:id="rId1"/>
    </p:custDataLst>
    <p:extLst>
      <p:ext uri="{BB962C8B-B14F-4D97-AF65-F5344CB8AC3E}">
        <p14:creationId xmlns:p14="http://schemas.microsoft.com/office/powerpoint/2010/main" val="741373139"/>
      </p:ext>
    </p:extLst>
  </p:cSld>
  <p:clrMapOvr>
    <a:masterClrMapping/>
  </p:clrMapOvr>
  <mc:AlternateContent xmlns:mc="http://schemas.openxmlformats.org/markup-compatibility/2006" xmlns:p14="http://schemas.microsoft.com/office/powerpoint/2010/main">
    <mc:Choice Requires="p14">
      <p:transition spd="med" p14:dur="700" advClick="0" advTm="34743">
        <p:fade/>
      </p:transition>
    </mc:Choice>
    <mc:Fallback xmlns="">
      <p:transition spd="med" advClick="0" advTm="34743">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164439"/>
            <a:ext cx="9597887" cy="1041510"/>
          </a:xfrm>
        </p:spPr>
        <p:txBody>
          <a:bodyPr>
            <a:noAutofit/>
          </a:bodyPr>
          <a:lstStyle/>
          <a:p>
            <a:r>
              <a:rPr lang="en-US" dirty="0">
                <a:solidFill>
                  <a:srgbClr val="2F5CAC"/>
                </a:solidFill>
              </a:rPr>
              <a:t>How to Determine Student Proficiency for Each Observable Behavior, continued</a:t>
            </a:r>
          </a:p>
        </p:txBody>
      </p:sp>
      <p:sp>
        <p:nvSpPr>
          <p:cNvPr id="3" name="Content Placeholder 2"/>
          <p:cNvSpPr>
            <a:spLocks noGrp="1"/>
          </p:cNvSpPr>
          <p:nvPr>
            <p:ph idx="13"/>
          </p:nvPr>
        </p:nvSpPr>
        <p:spPr>
          <a:xfrm>
            <a:off x="764498" y="1515650"/>
            <a:ext cx="10762938" cy="4921621"/>
          </a:xfrm>
        </p:spPr>
        <p:txBody>
          <a:bodyPr>
            <a:normAutofit fontScale="47500" lnSpcReduction="20000"/>
          </a:bodyPr>
          <a:lstStyle/>
          <a:p>
            <a:pPr marL="514350" indent="-514350">
              <a:lnSpc>
                <a:spcPts val="2800"/>
              </a:lnSpc>
              <a:spcAft>
                <a:spcPts val="600"/>
              </a:spcAft>
              <a:buAutoNum type="arabicPeriod" startAt="3"/>
            </a:pPr>
            <a:r>
              <a:rPr lang="en-US" altLang="en-US" sz="42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must consider the ability of each EB student to use English in the domain of writing in the context of skills the student is learning and practicing in a classroom setting.</a:t>
            </a:r>
          </a:p>
          <a:p>
            <a:pPr lvl="1">
              <a:lnSpc>
                <a:spcPts val="2800"/>
              </a:lnSpc>
              <a:spcAft>
                <a:spcPts val="600"/>
              </a:spcAft>
              <a:buClr>
                <a:schemeClr val="accent2"/>
              </a:buClr>
            </a:pPr>
            <a:r>
              <a:rPr lang="en-US" altLang="en-US" sz="42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has demonstrated the ability to understand or use English in the context of skills the student is learning.</a:t>
            </a:r>
          </a:p>
          <a:p>
            <a:pPr lvl="1">
              <a:lnSpc>
                <a:spcPts val="2800"/>
              </a:lnSpc>
              <a:spcAft>
                <a:spcPts val="600"/>
              </a:spcAft>
              <a:buClr>
                <a:schemeClr val="accent2"/>
              </a:buClr>
            </a:pPr>
            <a:r>
              <a:rPr lang="en-US" altLang="en-US" sz="42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is able to understand or use English when practicing these skills in a classroom setting.</a:t>
            </a:r>
          </a:p>
          <a:p>
            <a:pPr marL="457200" indent="-457200">
              <a:lnSpc>
                <a:spcPts val="2800"/>
              </a:lnSpc>
              <a:spcAft>
                <a:spcPts val="600"/>
              </a:spcAft>
              <a:buFont typeface="+mj-lt"/>
              <a:buAutoNum type="arabicPeriod" startAt="4"/>
            </a:pPr>
            <a:r>
              <a:rPr lang="en-US" altLang="en-US" sz="4200" dirty="0">
                <a:latin typeface="Open Sans SemiBold" panose="020B0706030804020204" pitchFamily="34" charset="0"/>
                <a:ea typeface="Open Sans SemiBold" panose="020B0706030804020204" pitchFamily="34" charset="0"/>
                <a:cs typeface="Open Sans SemiBold" panose="020B0706030804020204" pitchFamily="34" charset="0"/>
              </a:rPr>
              <a:t>Select the description that closely matches the student’s performance most </a:t>
            </a:r>
            <a:r>
              <a:rPr lang="en-US" altLang="en-US" sz="42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altLang="en-US" sz="4200" dirty="0">
                <a:latin typeface="Open Sans SemiBold" panose="020B0706030804020204" pitchFamily="34" charset="0"/>
                <a:ea typeface="Open Sans SemiBold" panose="020B0706030804020204" pitchFamily="34" charset="0"/>
                <a:cs typeface="Open Sans SemiBold" panose="020B0706030804020204" pitchFamily="34" charset="0"/>
              </a:rPr>
              <a:t>. </a:t>
            </a:r>
          </a:p>
          <a:p>
            <a:pPr lvl="1">
              <a:lnSpc>
                <a:spcPts val="2800"/>
              </a:lnSpc>
              <a:spcAft>
                <a:spcPts val="600"/>
              </a:spcAft>
              <a:buClr>
                <a:schemeClr val="accent2"/>
              </a:buClr>
            </a:pPr>
            <a:r>
              <a:rPr lang="en-US" sz="42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sz="4200" dirty="0">
                <a:latin typeface="Open Sans SemiBold" panose="020B0706030804020204" pitchFamily="34" charset="0"/>
                <a:ea typeface="Open Sans SemiBold" panose="020B0706030804020204" pitchFamily="34" charset="0"/>
                <a:cs typeface="Open Sans SemiBold" panose="020B0706030804020204" pitchFamily="34" charset="0"/>
              </a:rPr>
              <a:t>: almost always acting, behaving, or responding in the same way</a:t>
            </a:r>
          </a:p>
        </p:txBody>
      </p:sp>
      <p:sp>
        <p:nvSpPr>
          <p:cNvPr id="4" name="Footer Placeholder 3">
            <a:extLst>
              <a:ext uri="{FF2B5EF4-FFF2-40B4-BE49-F238E27FC236}">
                <a16:creationId xmlns:a16="http://schemas.microsoft.com/office/drawing/2014/main" id="{46950580-A5FA-4DFA-B716-BA42E738D6B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B60E411E-2725-42FD-9142-8437E38C8739}"/>
              </a:ext>
            </a:extLst>
          </p:cNvPr>
          <p:cNvSpPr>
            <a:spLocks noGrp="1"/>
          </p:cNvSpPr>
          <p:nvPr>
            <p:ph type="sldNum" sz="quarter" idx="12"/>
          </p:nvPr>
        </p:nvSpPr>
        <p:spPr/>
        <p:txBody>
          <a:bodyPr/>
          <a:lstStyle/>
          <a:p>
            <a:fld id="{0088AB57-2DBE-44A3-AE96-942C49E954BF}" type="slidenum">
              <a:rPr lang="en-US" smtClean="0"/>
              <a:t>22</a:t>
            </a:fld>
            <a:endParaRPr lang="en-US" dirty="0"/>
          </a:p>
        </p:txBody>
      </p:sp>
    </p:spTree>
    <p:custDataLst>
      <p:tags r:id="rId1"/>
    </p:custDataLst>
    <p:extLst>
      <p:ext uri="{BB962C8B-B14F-4D97-AF65-F5344CB8AC3E}">
        <p14:creationId xmlns:p14="http://schemas.microsoft.com/office/powerpoint/2010/main" val="1773834693"/>
      </p:ext>
    </p:extLst>
  </p:cSld>
  <p:clrMapOvr>
    <a:masterClrMapping/>
  </p:clrMapOvr>
  <mc:AlternateContent xmlns:mc="http://schemas.openxmlformats.org/markup-compatibility/2006" xmlns:p14="http://schemas.microsoft.com/office/powerpoint/2010/main">
    <mc:Choice Requires="p14">
      <p:transition spd="med" p14:dur="700" advClick="0" advTm="46575">
        <p:fade/>
      </p:transition>
    </mc:Choice>
    <mc:Fallback xmlns="">
      <p:transition spd="med" advClick="0" advTm="46575">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On the Border</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361467"/>
            <a:ext cx="10515599" cy="5057774"/>
          </a:xfrm>
        </p:spPr>
        <p:txBody>
          <a:bodyPr>
            <a:normAutofit fontScale="85000" lnSpcReduction="10000"/>
          </a:bodyPr>
          <a:lstStyle/>
          <a:p>
            <a:pPr>
              <a:lnSpc>
                <a:spcPts val="3120"/>
              </a:lnSpc>
              <a:spcBef>
                <a:spcPts val="600"/>
              </a:spcBef>
              <a:spcAft>
                <a:spcPts val="1800"/>
              </a:spcAft>
              <a:buClr>
                <a:schemeClr val="accent2"/>
              </a:buClr>
              <a:buFont typeface="Wingdings" panose="05000000000000000000" pitchFamily="2" charset="2"/>
              <a:buChar char="§"/>
            </a:pPr>
            <a:r>
              <a:rPr lang="en-US" dirty="0"/>
              <a:t>There is an early, a middle, and a late stage within each TELPAS Alternate proficiency level. Students in the early stage of a proficiency level might demonstrate language that drops down into the previous level at times, especially when working with academic language or new vocabulary and language structures.</a:t>
            </a:r>
          </a:p>
          <a:p>
            <a:pPr>
              <a:lnSpc>
                <a:spcPts val="3120"/>
              </a:lnSpc>
              <a:spcBef>
                <a:spcPts val="600"/>
              </a:spcBef>
              <a:spcAft>
                <a:spcPts val="1800"/>
              </a:spcAft>
              <a:buClr>
                <a:schemeClr val="accent2"/>
              </a:buClr>
              <a:buFont typeface="Wingdings" panose="05000000000000000000" pitchFamily="2" charset="2"/>
              <a:buChar char="§"/>
            </a:pPr>
            <a:r>
              <a:rPr lang="en-US" dirty="0"/>
              <a:t>Similarly, students in the late stage of a proficiency level will sometimes demonstrate language that reaches into the next level.</a:t>
            </a:r>
          </a:p>
          <a:p>
            <a:pPr>
              <a:lnSpc>
                <a:spcPts val="3120"/>
              </a:lnSpc>
              <a:spcBef>
                <a:spcPts val="600"/>
              </a:spcBef>
              <a:spcAft>
                <a:spcPts val="1800"/>
              </a:spcAft>
              <a:buClr>
                <a:schemeClr val="accent2"/>
              </a:buClr>
              <a:buFont typeface="Wingdings" panose="05000000000000000000" pitchFamily="2" charset="2"/>
              <a:buChar char="§"/>
            </a:pPr>
            <a:r>
              <a:rPr lang="en-US" dirty="0"/>
              <a:t>For each Observable Behavior, test administrators must consider the description that applies to each student </a:t>
            </a:r>
            <a:r>
              <a:rPr lang="en-US" u="sng" dirty="0"/>
              <a:t>most consistently</a:t>
            </a:r>
            <a:r>
              <a:rPr lang="en-US" dirty="0"/>
              <a:t>. Demonstrating a new skill once or even occasionally does not mean a student has crossed over into a higher level of proficiency.</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23</a:t>
            </a:fld>
            <a:endParaRPr lang="en-US" dirty="0"/>
          </a:p>
        </p:txBody>
      </p:sp>
    </p:spTree>
    <p:custDataLst>
      <p:tags r:id="rId1"/>
    </p:custDataLst>
    <p:extLst>
      <p:ext uri="{BB962C8B-B14F-4D97-AF65-F5344CB8AC3E}">
        <p14:creationId xmlns:p14="http://schemas.microsoft.com/office/powerpoint/2010/main" val="1029949707"/>
      </p:ext>
    </p:extLst>
  </p:cSld>
  <p:clrMapOvr>
    <a:masterClrMapping/>
  </p:clrMapOvr>
  <mc:AlternateContent xmlns:mc="http://schemas.openxmlformats.org/markup-compatibility/2006" xmlns:p14="http://schemas.microsoft.com/office/powerpoint/2010/main">
    <mc:Choice Requires="p14">
      <p:transition spd="med" p14:dur="700" advClick="0" advTm="51357">
        <p:fade/>
      </p:transition>
    </mc:Choice>
    <mc:Fallback xmlns="">
      <p:transition spd="med" advClick="0" advTm="51357">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Collaboration</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p:txBody>
          <a:bodyPr>
            <a:normAutofit/>
          </a:bodyPr>
          <a:lstStyle/>
          <a:p>
            <a:pPr>
              <a:spcBef>
                <a:spcPts val="0"/>
              </a:spcBef>
              <a:spcAft>
                <a:spcPts val="12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For students who are in the very early or very late stage of a level, it is recommended that test administrators</a:t>
            </a:r>
          </a:p>
          <a:p>
            <a:pPr marL="509588" lvl="1" indent="-284163">
              <a:spcBef>
                <a:spcPts val="0"/>
              </a:spcBef>
              <a:spcAft>
                <a:spcPts val="12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collaborate with others or ask others familiar with the students for input, and</a:t>
            </a:r>
          </a:p>
          <a:p>
            <a:pPr marL="509588" lvl="1" indent="-284163">
              <a:spcBef>
                <a:spcPts val="0"/>
              </a:spcBef>
              <a:spcAft>
                <a:spcPts val="12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wait until later in the assessment window to see whether a couple of additional days of observation will help clarify the most appropriate description.</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24</a:t>
            </a:fld>
            <a:endParaRPr lang="en-US" dirty="0"/>
          </a:p>
        </p:txBody>
      </p:sp>
    </p:spTree>
    <p:custDataLst>
      <p:tags r:id="rId1"/>
    </p:custDataLst>
    <p:extLst>
      <p:ext uri="{BB962C8B-B14F-4D97-AF65-F5344CB8AC3E}">
        <p14:creationId xmlns:p14="http://schemas.microsoft.com/office/powerpoint/2010/main" val="3585840370"/>
      </p:ext>
    </p:extLst>
  </p:cSld>
  <p:clrMapOvr>
    <a:masterClrMapping/>
  </p:clrMapOvr>
  <mc:AlternateContent xmlns:mc="http://schemas.openxmlformats.org/markup-compatibility/2006" xmlns:p14="http://schemas.microsoft.com/office/powerpoint/2010/main">
    <mc:Choice Requires="p14">
      <p:transition spd="med" p14:dur="700" advClick="0" advTm="27246">
        <p:fade/>
      </p:transition>
    </mc:Choice>
    <mc:Fallback xmlns="">
      <p:transition spd="med" advClick="0" advTm="27246">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D6A31-F1E3-4457-990F-8EB2FBFF2B9D}"/>
              </a:ext>
            </a:extLst>
          </p:cNvPr>
          <p:cNvSpPr>
            <a:spLocks noGrp="1"/>
          </p:cNvSpPr>
          <p:nvPr>
            <p:ph type="title"/>
          </p:nvPr>
        </p:nvSpPr>
        <p:spPr/>
        <p:txBody>
          <a:bodyPr/>
          <a:lstStyle/>
          <a:p>
            <a:r>
              <a:rPr lang="en-US" dirty="0"/>
              <a:t>Example of Rating a Student “On the Border”: Sihtu </a:t>
            </a:r>
          </a:p>
        </p:txBody>
      </p:sp>
      <p:sp>
        <p:nvSpPr>
          <p:cNvPr id="2" name="Content Placeholder 1">
            <a:extLst>
              <a:ext uri="{FF2B5EF4-FFF2-40B4-BE49-F238E27FC236}">
                <a16:creationId xmlns:a16="http://schemas.microsoft.com/office/drawing/2014/main" id="{AAEF2468-7CB5-4FD8-9D8B-89998FB4599C}"/>
              </a:ext>
            </a:extLst>
          </p:cNvPr>
          <p:cNvSpPr>
            <a:spLocks noGrp="1"/>
          </p:cNvSpPr>
          <p:nvPr>
            <p:ph idx="1"/>
          </p:nvPr>
        </p:nvSpPr>
        <p:spPr>
          <a:xfrm>
            <a:off x="482600" y="1270422"/>
            <a:ext cx="11176000" cy="2142812"/>
          </a:xfrm>
        </p:spPr>
        <p:txBody>
          <a:bodyPr>
            <a:normAutofit fontScale="77500" lnSpcReduction="20000"/>
          </a:bodyPr>
          <a:lstStyle/>
          <a:p>
            <a:pPr marL="0" indent="0">
              <a:lnSpc>
                <a:spcPct val="120000"/>
              </a:lnSpc>
              <a:spcBef>
                <a:spcPts val="600"/>
              </a:spcBef>
              <a:spcAft>
                <a:spcPts val="600"/>
              </a:spcAft>
              <a:buNone/>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Mr. Ríos is considering the progress that his student Sihtu has made this year in writing narratives. He looks over his notes (see below). He sees that Sihtu began the year consistently performing at the third level. Even though Sihtu has made significant progress and is peaking into the next level, Mr. Ríos determines that Sihtu’s performance is not consistent enough at this level. He marks the third level for this Observable Behavior.</a:t>
            </a:r>
          </a:p>
        </p:txBody>
      </p:sp>
      <p:pic>
        <p:nvPicPr>
          <p:cNvPr id="7" name="Picture 6" descr="Image of Observable Behavior W9 with third and fourth levels circled; an accessible version of the Observable Behaviors is available on the TELPAS Alternate page of the TEA website at https://tea.texas.gov/student.assessment/telpasalt/#Alt.&#10;&#10;Teacher notes say that in October he labels a sequence of pictures using single words; in January he labels a sequence of pictures using 1-2 words; in February he was still using 1-2 word labels; and in March he was beginning to write a short narrative &quot;goed to store.&quot;&#10;" title="Observable Behavior W9 with notes"/>
          <p:cNvPicPr>
            <a:picLocks noChangeAspect="1"/>
          </p:cNvPicPr>
          <p:nvPr/>
        </p:nvPicPr>
        <p:blipFill>
          <a:blip r:embed="rId4"/>
          <a:stretch>
            <a:fillRect/>
          </a:stretch>
        </p:blipFill>
        <p:spPr>
          <a:xfrm>
            <a:off x="1488397" y="3320321"/>
            <a:ext cx="8227455" cy="3096354"/>
          </a:xfrm>
          <a:prstGeom prst="rect">
            <a:avLst/>
          </a:prstGeom>
        </p:spPr>
      </p:pic>
      <p:sp>
        <p:nvSpPr>
          <p:cNvPr id="9" name="Oval 8" descr="Oval drawn around two column headers. First header: labels a series of pictures that depict the order of events using a few letters or single words. Second header: writes simple original narratives on self chosen topics consisting of a few words or phrases."/>
          <p:cNvSpPr/>
          <p:nvPr/>
        </p:nvSpPr>
        <p:spPr>
          <a:xfrm>
            <a:off x="4991725" y="3447738"/>
            <a:ext cx="3207895" cy="12891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2">
            <a:extLst>
              <a:ext uri="{FF2B5EF4-FFF2-40B4-BE49-F238E27FC236}">
                <a16:creationId xmlns:a16="http://schemas.microsoft.com/office/drawing/2014/main" id="{509E5048-17EB-4DAE-9169-B0F74374F3A8}"/>
              </a:ext>
            </a:extLst>
          </p:cNvPr>
          <p:cNvSpPr txBox="1">
            <a:spLocks/>
          </p:cNvSpPr>
          <p:nvPr/>
        </p:nvSpPr>
        <p:spPr>
          <a:xfrm>
            <a:off x="4038600" y="6529137"/>
            <a:ext cx="4114800" cy="1923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rPr>
              <a:t>Student Assessment Division</a:t>
            </a:r>
          </a:p>
        </p:txBody>
      </p:sp>
      <p:sp>
        <p:nvSpPr>
          <p:cNvPr id="4" name="Slide Number Placeholder 3">
            <a:extLst>
              <a:ext uri="{FF2B5EF4-FFF2-40B4-BE49-F238E27FC236}">
                <a16:creationId xmlns:a16="http://schemas.microsoft.com/office/drawing/2014/main" id="{9A00DF9E-A835-471F-943D-1A36DFA964AE}"/>
              </a:ext>
            </a:extLst>
          </p:cNvPr>
          <p:cNvSpPr>
            <a:spLocks noGrp="1"/>
          </p:cNvSpPr>
          <p:nvPr>
            <p:ph type="sldNum" sz="quarter" idx="10"/>
          </p:nvPr>
        </p:nvSpPr>
        <p:spPr/>
        <p:txBody>
          <a:bodyPr/>
          <a:lstStyle/>
          <a:p>
            <a:pPr>
              <a:defRPr/>
            </a:pPr>
            <a:fld id="{AD28E80A-06D5-4237-9537-368D312261DF}" type="slidenum">
              <a:rPr lang="en-US" sz="1200" smtClean="0">
                <a:solidFill>
                  <a:schemeClr val="bg1"/>
                </a:solidFill>
              </a:rPr>
              <a:pPr>
                <a:defRPr/>
              </a:pPr>
              <a:t>25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595568014"/>
      </p:ext>
    </p:extLst>
  </p:cSld>
  <p:clrMapOvr>
    <a:masterClrMapping/>
  </p:clrMapOvr>
  <mc:AlternateContent xmlns:mc="http://schemas.openxmlformats.org/markup-compatibility/2006" xmlns:p14="http://schemas.microsoft.com/office/powerpoint/2010/main">
    <mc:Choice Requires="p14">
      <p:transition spd="med" p14:dur="700" advClick="0" advTm="42006">
        <p:fade/>
      </p:transition>
    </mc:Choice>
    <mc:Fallback xmlns="">
      <p:transition spd="med" advClick="0" advTm="42006">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Rating a Student “On the Border”: Deniz</a:t>
            </a:r>
          </a:p>
        </p:txBody>
      </p:sp>
      <p:sp>
        <p:nvSpPr>
          <p:cNvPr id="2" name="Content Placeholder 1"/>
          <p:cNvSpPr>
            <a:spLocks noGrp="1"/>
          </p:cNvSpPr>
          <p:nvPr>
            <p:ph idx="1"/>
          </p:nvPr>
        </p:nvSpPr>
        <p:spPr>
          <a:xfrm>
            <a:off x="394512" y="1325855"/>
            <a:ext cx="11482960" cy="3265603"/>
          </a:xfrm>
        </p:spPr>
        <p:txBody>
          <a:bodyPr>
            <a:noAutofit/>
          </a:bodyPr>
          <a:lstStyle/>
          <a:p>
            <a:pPr marL="0" indent="0">
              <a:lnSpc>
                <a:spcPct val="100000"/>
              </a:lnSpc>
              <a:spcBef>
                <a:spcPts val="600"/>
              </a:spcBef>
              <a:spcAft>
                <a:spcPts val="600"/>
              </a:spcAft>
              <a:buNone/>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TELPAS Alternate administration window is open. Mr. Kiang has been gathering information about one of his students, Deniz. Mr. Kiang refers to some notes he has made about Deniz’s progress using past-tense verbs. At the beginning of the year, Deniz was starting to use some simple past-tense verbs such as “walked” and “played” in short phrases, but she struggled with irregular past-tense verbs such as “went,” “ate,” and “ran.” Teachers who work with Deniz have been working with her on this skill and are seeing improvement. Mr. Kiang looks at some of Deniz’s written work from the last month. Over the last two weeks, he is seeing consistent use of a variety of past-tense verbs in sentences and longer phrases. He sees “I went to the </a:t>
            </a:r>
            <a:r>
              <a:rPr lang="en-US" sz="2000" dirty="0" err="1">
                <a:latin typeface="Open Sans SemiBold" panose="020B0706030804020204" pitchFamily="34" charset="0"/>
                <a:ea typeface="Open Sans SemiBold" panose="020B0706030804020204" pitchFamily="34" charset="0"/>
                <a:cs typeface="Open Sans SemiBold" panose="020B0706030804020204" pitchFamily="34" charset="0"/>
              </a:rPr>
              <a:t>stor</a:t>
            </a: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 and got a </a:t>
            </a:r>
            <a:r>
              <a:rPr lang="en-US" sz="2000" dirty="0" err="1">
                <a:latin typeface="Open Sans SemiBold" panose="020B0706030804020204" pitchFamily="34" charset="0"/>
                <a:ea typeface="Open Sans SemiBold" panose="020B0706030804020204" pitchFamily="34" charset="0"/>
                <a:cs typeface="Open Sans SemiBold" panose="020B0706030804020204" pitchFamily="34" charset="0"/>
              </a:rPr>
              <a:t>cany</a:t>
            </a: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 and “I ran to </a:t>
            </a:r>
            <a:r>
              <a:rPr lang="en-US" sz="2000" dirty="0" err="1">
                <a:latin typeface="Open Sans SemiBold" panose="020B0706030804020204" pitchFamily="34" charset="0"/>
                <a:ea typeface="Open Sans SemiBold" panose="020B0706030804020204" pitchFamily="34" charset="0"/>
                <a:cs typeface="Open Sans SemiBold" panose="020B0706030804020204" pitchFamily="34" charset="0"/>
              </a:rPr>
              <a:t>clas</a:t>
            </a: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2000" dirty="0" err="1">
                <a:latin typeface="Open Sans SemiBold" panose="020B0706030804020204" pitchFamily="34" charset="0"/>
                <a:ea typeface="Open Sans SemiBold" panose="020B0706030804020204" pitchFamily="34" charset="0"/>
                <a:cs typeface="Open Sans SemiBold" panose="020B0706030804020204" pitchFamily="34" charset="0"/>
              </a:rPr>
              <a:t>becus</a:t>
            </a: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 I was </a:t>
            </a:r>
            <a:r>
              <a:rPr lang="en-US" sz="2000" dirty="0" err="1">
                <a:latin typeface="Open Sans SemiBold" panose="020B0706030804020204" pitchFamily="34" charset="0"/>
                <a:ea typeface="Open Sans SemiBold" panose="020B0706030804020204" pitchFamily="34" charset="0"/>
                <a:cs typeface="Open Sans SemiBold" panose="020B0706030804020204" pitchFamily="34" charset="0"/>
              </a:rPr>
              <a:t>layt</a:t>
            </a: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 in journal entries. Mr. Kiang determines that Deniz is consistently demonstrating the ability to use past-tense verbs at the highest level.</a:t>
            </a:r>
          </a:p>
        </p:txBody>
      </p:sp>
      <p:pic>
        <p:nvPicPr>
          <p:cNvPr id="8" name="Picture 7" descr="Image of Observable Behavior W6 with fourth and fifth levels circled; an accessible version of the Observable Behaviors is available on the TELPAS Alternate page of the TEA website at https://tea.texas.gov/student.assessment/telpasalt/#Alt.&#10;&#10;" title="Observable Behavior"/>
          <p:cNvPicPr>
            <a:picLocks noChangeAspect="1"/>
          </p:cNvPicPr>
          <p:nvPr/>
        </p:nvPicPr>
        <p:blipFill>
          <a:blip r:embed="rId4"/>
          <a:stretch>
            <a:fillRect/>
          </a:stretch>
        </p:blipFill>
        <p:spPr>
          <a:xfrm>
            <a:off x="1586473" y="4788617"/>
            <a:ext cx="7898187" cy="1631635"/>
          </a:xfrm>
          <a:prstGeom prst="rect">
            <a:avLst/>
          </a:prstGeom>
        </p:spPr>
      </p:pic>
      <p:sp>
        <p:nvSpPr>
          <p:cNvPr id="9" name="Oval 8" descr="Oval drawn around two column headers. First header: identifies some simple, regular past-tense verbs combined with a few other words to communicate past events. Second header: writes simple past-tense verbs in phrases or sentences to communicate past events."/>
          <p:cNvSpPr/>
          <p:nvPr/>
        </p:nvSpPr>
        <p:spPr>
          <a:xfrm>
            <a:off x="6141854" y="4819497"/>
            <a:ext cx="3342806" cy="156987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2">
            <a:extLst>
              <a:ext uri="{FF2B5EF4-FFF2-40B4-BE49-F238E27FC236}">
                <a16:creationId xmlns:a16="http://schemas.microsoft.com/office/drawing/2014/main" id="{C58E6C70-AB7A-4AD2-96E3-ADE52AB07E9F}"/>
              </a:ext>
            </a:extLst>
          </p:cNvPr>
          <p:cNvSpPr txBox="1">
            <a:spLocks/>
          </p:cNvSpPr>
          <p:nvPr/>
        </p:nvSpPr>
        <p:spPr>
          <a:xfrm>
            <a:off x="4038600" y="6529137"/>
            <a:ext cx="4114800" cy="1923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rPr>
              <a:t>Student Assessment Division</a:t>
            </a:r>
            <a:endParaRPr lang="en-US" sz="1200" dirty="0">
              <a:solidFill>
                <a:schemeClr val="bg1"/>
              </a:solidFill>
            </a:endParaRPr>
          </a:p>
        </p:txBody>
      </p:sp>
      <p:sp>
        <p:nvSpPr>
          <p:cNvPr id="7" name="Slide Number Placeholder 3">
            <a:extLst>
              <a:ext uri="{FF2B5EF4-FFF2-40B4-BE49-F238E27FC236}">
                <a16:creationId xmlns:a16="http://schemas.microsoft.com/office/drawing/2014/main" id="{51F8B977-A6BB-4CCD-81DD-B3393AC4C5D5}"/>
              </a:ext>
            </a:extLst>
          </p:cNvPr>
          <p:cNvSpPr>
            <a:spLocks noGrp="1"/>
          </p:cNvSpPr>
          <p:nvPr>
            <p:ph type="sldNum" sz="quarter" idx="10"/>
          </p:nvPr>
        </p:nvSpPr>
        <p:spPr>
          <a:xfrm>
            <a:off x="11049000" y="6416675"/>
            <a:ext cx="609600" cy="365125"/>
          </a:xfrm>
        </p:spPr>
        <p:txBody>
          <a:bodyPr/>
          <a:lstStyle/>
          <a:p>
            <a:pPr>
              <a:defRPr/>
            </a:pPr>
            <a:fld id="{AD28E80A-06D5-4237-9537-368D312261DF}" type="slidenum">
              <a:rPr lang="en-US" sz="1200" smtClean="0">
                <a:solidFill>
                  <a:schemeClr val="bg1"/>
                </a:solidFill>
              </a:rPr>
              <a:pPr>
                <a:defRPr/>
              </a:pPr>
              <a:t>26</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877784069"/>
      </p:ext>
    </p:extLst>
  </p:cSld>
  <p:clrMapOvr>
    <a:masterClrMapping/>
  </p:clrMapOvr>
  <mc:AlternateContent xmlns:mc="http://schemas.openxmlformats.org/markup-compatibility/2006" xmlns:p14="http://schemas.microsoft.com/office/powerpoint/2010/main">
    <mc:Choice Requires="p14">
      <p:transition spd="med" p14:dur="700" advClick="0" advTm="53954">
        <p:fade/>
      </p:transition>
    </mc:Choice>
    <mc:Fallback xmlns="">
      <p:transition spd="med" advClick="0" advTm="53954">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71544"/>
            <a:ext cx="9597887" cy="710206"/>
          </a:xfrm>
        </p:spPr>
        <p:txBody>
          <a:bodyPr>
            <a:normAutofit/>
          </a:bodyPr>
          <a:lstStyle/>
          <a:p>
            <a:r>
              <a:rPr lang="en-US" dirty="0">
                <a:solidFill>
                  <a:srgbClr val="2F5CAC"/>
                </a:solidFill>
              </a:rPr>
              <a:t>Alternate Response Modes</a:t>
            </a:r>
          </a:p>
        </p:txBody>
      </p:sp>
      <p:sp>
        <p:nvSpPr>
          <p:cNvPr id="3" name="Content Placeholder 2"/>
          <p:cNvSpPr>
            <a:spLocks noGrp="1"/>
          </p:cNvSpPr>
          <p:nvPr>
            <p:ph idx="13"/>
          </p:nvPr>
        </p:nvSpPr>
        <p:spPr>
          <a:xfrm>
            <a:off x="124556" y="1353001"/>
            <a:ext cx="6824308" cy="5047801"/>
          </a:xfrm>
        </p:spPr>
        <p:txBody>
          <a:bodyPr>
            <a:noAutofit/>
          </a:bodyPr>
          <a:lstStyle/>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For TELPAS Alternate, “English” is more inclusive to allow for all modes of communication in English.</a:t>
            </a:r>
          </a:p>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Some EB students use sign language, braille, or another method of communication as a substitute for traditional English in one or more language domains.</a:t>
            </a:r>
          </a:p>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allow students to use one or more alternate response modes on the following slide if the students regularly use the response mode(s) during instruction and in accordance with the individualized education program (IEP).</a:t>
            </a:r>
          </a:p>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Alternate response modes are only intended for students who cannot listen, speak, read, or write in a traditional way. They are intended to address the communication needs of students based on their disability.</a:t>
            </a:r>
          </a:p>
        </p:txBody>
      </p:sp>
      <p:pic>
        <p:nvPicPr>
          <p:cNvPr id="8" name="Picture 7" descr="Image of a student using a tablet&#10;&#10;Description generated with very high confidence" title="Photograph">
            <a:extLst>
              <a:ext uri="{FF2B5EF4-FFF2-40B4-BE49-F238E27FC236}">
                <a16:creationId xmlns:a16="http://schemas.microsoft.com/office/drawing/2014/main" id="{A1E18310-9A41-4411-BDD9-1327345AE5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0" r="8423" b="7754"/>
          <a:stretch/>
        </p:blipFill>
        <p:spPr>
          <a:xfrm>
            <a:off x="6948864" y="1893583"/>
            <a:ext cx="4975622" cy="2903270"/>
          </a:xfrm>
          <a:prstGeom prst="rect">
            <a:avLst/>
          </a:prstGeom>
        </p:spPr>
      </p:pic>
      <p:sp>
        <p:nvSpPr>
          <p:cNvPr id="4" name="Footer Placeholder 3">
            <a:extLst>
              <a:ext uri="{FF2B5EF4-FFF2-40B4-BE49-F238E27FC236}">
                <a16:creationId xmlns:a16="http://schemas.microsoft.com/office/drawing/2014/main" id="{BF2A6044-2EB4-430D-AA74-DD951E96071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DD21745-730F-4CAE-AB2D-AE5CB2358071}"/>
              </a:ext>
            </a:extLst>
          </p:cNvPr>
          <p:cNvSpPr>
            <a:spLocks noGrp="1"/>
          </p:cNvSpPr>
          <p:nvPr>
            <p:ph type="sldNum" sz="quarter" idx="12"/>
          </p:nvPr>
        </p:nvSpPr>
        <p:spPr/>
        <p:txBody>
          <a:bodyPr/>
          <a:lstStyle/>
          <a:p>
            <a:fld id="{0088AB57-2DBE-44A3-AE96-942C49E954BF}" type="slidenum">
              <a:rPr lang="en-US" smtClean="0"/>
              <a:t>27</a:t>
            </a:fld>
            <a:endParaRPr lang="en-US" dirty="0"/>
          </a:p>
        </p:txBody>
      </p:sp>
    </p:spTree>
    <p:custDataLst>
      <p:tags r:id="rId1"/>
    </p:custDataLst>
    <p:extLst>
      <p:ext uri="{BB962C8B-B14F-4D97-AF65-F5344CB8AC3E}">
        <p14:creationId xmlns:p14="http://schemas.microsoft.com/office/powerpoint/2010/main" val="506154420"/>
      </p:ext>
    </p:extLst>
  </p:cSld>
  <p:clrMapOvr>
    <a:masterClrMapping/>
  </p:clrMapOvr>
  <mc:AlternateContent xmlns:mc="http://schemas.openxmlformats.org/markup-compatibility/2006" xmlns:p14="http://schemas.microsoft.com/office/powerpoint/2010/main">
    <mc:Choice Requires="p14">
      <p:transition spd="med" p14:dur="700" advClick="0" advTm="52323">
        <p:fade/>
      </p:transition>
    </mc:Choice>
    <mc:Fallback xmlns="">
      <p:transition spd="med" advClick="0" advTm="52323">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75912"/>
            <a:ext cx="9597887" cy="897564"/>
          </a:xfrm>
        </p:spPr>
        <p:txBody>
          <a:bodyPr>
            <a:noAutofit/>
          </a:bodyPr>
          <a:lstStyle/>
          <a:p>
            <a:r>
              <a:rPr lang="en-US" dirty="0">
                <a:solidFill>
                  <a:srgbClr val="2F5CAC"/>
                </a:solidFill>
              </a:rPr>
              <a:t>Allowable Response Modes for the Writing Domain</a:t>
            </a:r>
          </a:p>
        </p:txBody>
      </p:sp>
      <p:sp>
        <p:nvSpPr>
          <p:cNvPr id="3" name="Content Placeholder 2"/>
          <p:cNvSpPr>
            <a:spLocks noGrp="1"/>
          </p:cNvSpPr>
          <p:nvPr>
            <p:ph idx="13"/>
          </p:nvPr>
        </p:nvSpPr>
        <p:spPr>
          <a:xfrm>
            <a:off x="546411" y="1524543"/>
            <a:ext cx="10807388" cy="4696375"/>
          </a:xfrm>
        </p:spPr>
        <p:txBody>
          <a:bodyPr>
            <a:normAutofit fontScale="62500" lnSpcReduction="20000"/>
          </a:bodyPr>
          <a:lstStyle/>
          <a:p>
            <a:pPr marL="0" indent="0">
              <a:spcAft>
                <a:spcPts val="1200"/>
              </a:spcAft>
              <a:buNone/>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For the writing domain, it is allowable for a student to</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write</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alert to</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gaze at</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point to</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reach for</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touch or pick up</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draw</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circle</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nod</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gesture toward the targeted stimulus</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use adaptive writing equipment (typing, keyboarding)</a:t>
            </a:r>
          </a:p>
          <a:p>
            <a:pPr marL="284163" lvl="1" indent="-284163">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arrange letters, words, or numbers to form a response when a wide range of manipulatives are available</a:t>
            </a:r>
          </a:p>
        </p:txBody>
      </p:sp>
      <p:sp>
        <p:nvSpPr>
          <p:cNvPr id="4" name="Footer Placeholder 3">
            <a:extLst>
              <a:ext uri="{FF2B5EF4-FFF2-40B4-BE49-F238E27FC236}">
                <a16:creationId xmlns:a16="http://schemas.microsoft.com/office/drawing/2014/main" id="{AA7AECCA-6281-4571-AAD4-E1E82C486E44}"/>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C8C1551-A67C-43BE-835E-B0667D3B02C8}"/>
              </a:ext>
            </a:extLst>
          </p:cNvPr>
          <p:cNvSpPr>
            <a:spLocks noGrp="1"/>
          </p:cNvSpPr>
          <p:nvPr>
            <p:ph type="sldNum" sz="quarter" idx="12"/>
          </p:nvPr>
        </p:nvSpPr>
        <p:spPr/>
        <p:txBody>
          <a:bodyPr/>
          <a:lstStyle/>
          <a:p>
            <a:fld id="{0088AB57-2DBE-44A3-AE96-942C49E954BF}" type="slidenum">
              <a:rPr lang="en-US" smtClean="0"/>
              <a:t>28</a:t>
            </a:fld>
            <a:endParaRPr lang="en-US" dirty="0"/>
          </a:p>
        </p:txBody>
      </p:sp>
    </p:spTree>
    <p:custDataLst>
      <p:tags r:id="rId1"/>
    </p:custDataLst>
    <p:extLst>
      <p:ext uri="{BB962C8B-B14F-4D97-AF65-F5344CB8AC3E}">
        <p14:creationId xmlns:p14="http://schemas.microsoft.com/office/powerpoint/2010/main" val="3371690072"/>
      </p:ext>
    </p:extLst>
  </p:cSld>
  <p:clrMapOvr>
    <a:masterClrMapping/>
  </p:clrMapOvr>
  <mc:AlternateContent xmlns:mc="http://schemas.openxmlformats.org/markup-compatibility/2006" xmlns:p14="http://schemas.microsoft.com/office/powerpoint/2010/main">
    <mc:Choice Requires="p14">
      <p:transition spd="med" p14:dur="700" advClick="0" advTm="17300">
        <p:fade/>
      </p:transition>
    </mc:Choice>
    <mc:Fallback xmlns="">
      <p:transition spd="med" advClick="0" advTm="173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136525"/>
            <a:ext cx="9597887" cy="1128619"/>
          </a:xfrm>
        </p:spPr>
        <p:txBody>
          <a:bodyPr>
            <a:noAutofit/>
          </a:bodyPr>
          <a:lstStyle/>
          <a:p>
            <a:r>
              <a:rPr lang="en-US" dirty="0">
                <a:solidFill>
                  <a:srgbClr val="2F5CAC"/>
                </a:solidFill>
              </a:rPr>
              <a:t>Augmentative and Alternative Communication</a:t>
            </a:r>
          </a:p>
        </p:txBody>
      </p:sp>
      <p:sp>
        <p:nvSpPr>
          <p:cNvPr id="3" name="Content Placeholder 2"/>
          <p:cNvSpPr>
            <a:spLocks noGrp="1"/>
          </p:cNvSpPr>
          <p:nvPr>
            <p:ph idx="13"/>
          </p:nvPr>
        </p:nvSpPr>
        <p:spPr>
          <a:xfrm>
            <a:off x="366969" y="1376450"/>
            <a:ext cx="7640226" cy="5071863"/>
          </a:xfrm>
        </p:spPr>
        <p:txBody>
          <a:bodyPr>
            <a:normAutofit fontScale="85000" lnSpcReduction="10000"/>
          </a:bodyPr>
          <a:lstStyle/>
          <a:p>
            <a:pPr>
              <a:lnSpc>
                <a:spcPts val="2600"/>
              </a:lnSpc>
              <a:spcBef>
                <a:spcPts val="0"/>
              </a:spcBef>
              <a:spcAft>
                <a:spcPts val="1800"/>
              </a:spcAft>
              <a:buClr>
                <a:schemeClr val="accent2"/>
              </a:buClr>
              <a:buFont typeface="Wingdings" panose="05000000000000000000" pitchFamily="2" charset="2"/>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Augmentative and Alternative Communication: </a:t>
            </a:r>
            <a:r>
              <a:rPr lang="en-US" b="0" dirty="0">
                <a:latin typeface="Open Sans Semibold" panose="020B0706030804020204" pitchFamily="34" charset="0"/>
                <a:ea typeface="Open Sans Semibold" panose="020B0706030804020204" pitchFamily="34" charset="0"/>
                <a:cs typeface="Open Sans Semibold" panose="020B0706030804020204" pitchFamily="34" charset="0"/>
              </a:rPr>
              <a:t>a means other than traditional spoken or written communication by which a student can share a message with others. </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2200"/>
              </a:lnSpc>
              <a:spcBef>
                <a:spcPts val="200"/>
              </a:spcBef>
              <a:spcAft>
                <a:spcPts val="600"/>
              </a:spcAft>
              <a:buClr>
                <a:schemeClr val="accent2"/>
              </a:buClr>
              <a:buFont typeface="Wingdings" panose="05000000000000000000" pitchFamily="2" charset="2"/>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Examples include but are not limited to:</a:t>
            </a:r>
          </a:p>
          <a:p>
            <a:pPr marL="509588" lvl="1" indent="-284163">
              <a:lnSpc>
                <a:spcPts val="2200"/>
              </a:lnSpc>
              <a:spcBef>
                <a:spcPts val="200"/>
              </a:spcBef>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gestures	</a:t>
            </a:r>
          </a:p>
          <a:p>
            <a:pPr marL="509588" lvl="1" indent="-284163">
              <a:lnSpc>
                <a:spcPts val="2200"/>
              </a:lnSpc>
              <a:spcBef>
                <a:spcPts val="200"/>
              </a:spcBef>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facial expressions</a:t>
            </a:r>
          </a:p>
          <a:p>
            <a:pPr marL="509588" lvl="1" indent="-284163">
              <a:lnSpc>
                <a:spcPts val="2200"/>
              </a:lnSpc>
              <a:spcBef>
                <a:spcPts val="200"/>
              </a:spcBef>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picture cards</a:t>
            </a:r>
          </a:p>
          <a:p>
            <a:pPr marL="509588" lvl="1" indent="-284163">
              <a:lnSpc>
                <a:spcPts val="2200"/>
              </a:lnSpc>
              <a:spcBef>
                <a:spcPts val="200"/>
              </a:spcBef>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picture boards</a:t>
            </a:r>
          </a:p>
          <a:p>
            <a:pPr marL="509588" lvl="1" indent="-284163">
              <a:lnSpc>
                <a:spcPts val="2200"/>
              </a:lnSpc>
              <a:spcBef>
                <a:spcPts val="200"/>
              </a:spcBef>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sign language</a:t>
            </a:r>
          </a:p>
          <a:p>
            <a:pPr marL="509588" lvl="1" indent="-284163">
              <a:lnSpc>
                <a:spcPts val="2200"/>
              </a:lnSpc>
              <a:spcBef>
                <a:spcPts val="200"/>
              </a:spcBef>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speech-generating devices</a:t>
            </a:r>
          </a:p>
          <a:p>
            <a:pPr marL="509588" lvl="1" indent="-284163">
              <a:lnSpc>
                <a:spcPts val="2200"/>
              </a:lnSpc>
              <a:spcBef>
                <a:spcPts val="200"/>
              </a:spcBef>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switch-based output devices</a:t>
            </a:r>
          </a:p>
          <a:p>
            <a:pPr marL="509588" lvl="1" indent="-284163">
              <a:lnSpc>
                <a:spcPts val="2200"/>
              </a:lnSpc>
              <a:spcBef>
                <a:spcPts val="200"/>
              </a:spcBef>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real objects</a:t>
            </a:r>
          </a:p>
        </p:txBody>
      </p:sp>
      <p:pic>
        <p:nvPicPr>
          <p:cNvPr id="6" name="Picture 5" descr="Image of a student using an aternative communication device&#10;&#10;Description generated with very high confidence" title="Photograph">
            <a:extLst>
              <a:ext uri="{FF2B5EF4-FFF2-40B4-BE49-F238E27FC236}">
                <a16:creationId xmlns:a16="http://schemas.microsoft.com/office/drawing/2014/main" id="{BDEAC69E-A95D-42E4-9CCE-163C459632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06"/>
          <a:stretch/>
        </p:blipFill>
        <p:spPr>
          <a:xfrm rot="5400000">
            <a:off x="7521389" y="2311459"/>
            <a:ext cx="4921621" cy="3171363"/>
          </a:xfrm>
          <a:prstGeom prst="rect">
            <a:avLst/>
          </a:prstGeom>
        </p:spPr>
      </p:pic>
      <p:sp>
        <p:nvSpPr>
          <p:cNvPr id="4" name="Footer Placeholder 3">
            <a:extLst>
              <a:ext uri="{FF2B5EF4-FFF2-40B4-BE49-F238E27FC236}">
                <a16:creationId xmlns:a16="http://schemas.microsoft.com/office/drawing/2014/main" id="{EF210C22-B626-447E-A8D0-43F998CE9D38}"/>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6CEC725-4868-4D2F-917F-19B9FA0377A4}"/>
              </a:ext>
            </a:extLst>
          </p:cNvPr>
          <p:cNvSpPr>
            <a:spLocks noGrp="1"/>
          </p:cNvSpPr>
          <p:nvPr>
            <p:ph type="sldNum" sz="quarter" idx="12"/>
          </p:nvPr>
        </p:nvSpPr>
        <p:spPr/>
        <p:txBody>
          <a:bodyPr/>
          <a:lstStyle/>
          <a:p>
            <a:fld id="{0088AB57-2DBE-44A3-AE96-942C49E954BF}" type="slidenum">
              <a:rPr lang="en-US" smtClean="0"/>
              <a:t>29</a:t>
            </a:fld>
            <a:endParaRPr lang="en-US" dirty="0"/>
          </a:p>
        </p:txBody>
      </p:sp>
    </p:spTree>
    <p:custDataLst>
      <p:tags r:id="rId1"/>
    </p:custDataLst>
    <p:extLst>
      <p:ext uri="{BB962C8B-B14F-4D97-AF65-F5344CB8AC3E}">
        <p14:creationId xmlns:p14="http://schemas.microsoft.com/office/powerpoint/2010/main" val="38082320"/>
      </p:ext>
    </p:extLst>
  </p:cSld>
  <p:clrMapOvr>
    <a:masterClrMapping/>
  </p:clrMapOvr>
  <mc:AlternateContent xmlns:mc="http://schemas.openxmlformats.org/markup-compatibility/2006" xmlns:p14="http://schemas.microsoft.com/office/powerpoint/2010/main">
    <mc:Choice Requires="p14">
      <p:transition spd="med" p14:dur="700" advClick="0" advTm="33097">
        <p:fade/>
      </p:transition>
    </mc:Choice>
    <mc:Fallback xmlns="">
      <p:transition spd="med" advClick="0" advTm="33097">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6E63-E265-4B9E-B426-9345CD242442}"/>
              </a:ext>
            </a:extLst>
          </p:cNvPr>
          <p:cNvSpPr>
            <a:spLocks noGrp="1"/>
          </p:cNvSpPr>
          <p:nvPr>
            <p:ph type="title"/>
          </p:nvPr>
        </p:nvSpPr>
        <p:spPr>
          <a:xfrm>
            <a:off x="1755912" y="243951"/>
            <a:ext cx="10178913" cy="710206"/>
          </a:xfrm>
        </p:spPr>
        <p:txBody>
          <a:bodyPr>
            <a:normAutofit/>
          </a:bodyPr>
          <a:lstStyle/>
          <a:p>
            <a:r>
              <a:rPr lang="en-US" dirty="0">
                <a:solidFill>
                  <a:srgbClr val="2F5CAC"/>
                </a:solidFill>
              </a:rPr>
              <a:t>Alternate Proficiency Level Descriptors</a:t>
            </a:r>
          </a:p>
        </p:txBody>
      </p:sp>
      <p:sp>
        <p:nvSpPr>
          <p:cNvPr id="5" name="Content Placeholder 4">
            <a:extLst>
              <a:ext uri="{FF2B5EF4-FFF2-40B4-BE49-F238E27FC236}">
                <a16:creationId xmlns:a16="http://schemas.microsoft.com/office/drawing/2014/main" id="{A02A4115-F823-4383-A544-9472DCDD7B08}"/>
              </a:ext>
            </a:extLst>
          </p:cNvPr>
          <p:cNvSpPr>
            <a:spLocks noGrp="1"/>
          </p:cNvSpPr>
          <p:nvPr>
            <p:ph idx="13"/>
          </p:nvPr>
        </p:nvSpPr>
        <p:spPr>
          <a:xfrm>
            <a:off x="838201" y="1577975"/>
            <a:ext cx="10515599" cy="4703512"/>
          </a:xfrm>
        </p:spPr>
        <p:txBody>
          <a:bodyPr>
            <a:normAutofit fontScale="92500" lnSpcReduction="10000"/>
          </a:bodyPr>
          <a:lstStyle/>
          <a:p>
            <a:pPr>
              <a:lnSpc>
                <a:spcPct val="110000"/>
              </a:lnSpc>
              <a:spcBef>
                <a:spcPts val="600"/>
              </a:spcBef>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TELPAS Alternate is a holistic inventory aligned to the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Texas English Language Proficiency Standards (ELPS)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a:t>
            </a:r>
          </a:p>
          <a:p>
            <a:pPr>
              <a:lnSpc>
                <a:spcPct val="110000"/>
              </a:lnSpc>
              <a:spcBef>
                <a:spcPts val="600"/>
              </a:spcBef>
              <a:buClr>
                <a:schemeClr val="accent2"/>
              </a:buClr>
              <a:buFont typeface="Wingdings" panose="05000000000000000000" pitchFamily="2" charset="2"/>
              <a:buChar char="§"/>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0000"/>
              </a:lnSpc>
              <a:spcBef>
                <a:spcPts val="600"/>
              </a:spcBef>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This inventory is based on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alternate Proficiency Level Descriptors (PLDs)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that were created to address the specific access needs of emergent (EB) students with the most significant cognitive disabilities.</a:t>
            </a:r>
          </a:p>
          <a:p>
            <a:pPr>
              <a:lnSpc>
                <a:spcPct val="110000"/>
              </a:lnSpc>
              <a:spcBef>
                <a:spcPts val="600"/>
              </a:spcBef>
              <a:buClr>
                <a:schemeClr val="accent2"/>
              </a:buClr>
              <a:buFont typeface="Wingdings" panose="05000000000000000000" pitchFamily="2" charset="2"/>
              <a:buChar char="§"/>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0000"/>
              </a:lnSpc>
              <a:spcBef>
                <a:spcPts val="600"/>
              </a:spcBef>
              <a:buClr>
                <a:schemeClr val="accent2"/>
              </a:buClr>
              <a:buFont typeface="Wingdings" panose="05000000000000000000" pitchFamily="2" charset="2"/>
              <a:buChar char="§"/>
              <a:defRP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better understand the intent and scope of specific Observable Behaviors.</a:t>
            </a:r>
          </a:p>
          <a:p>
            <a:pPr>
              <a:lnSpc>
                <a:spcPct val="110000"/>
              </a:lnSpc>
              <a:spcBef>
                <a:spcPts val="600"/>
              </a:spcBef>
              <a:buClr>
                <a:schemeClr val="accent2"/>
              </a:buClr>
              <a:buFont typeface="Wingdings" panose="05000000000000000000" pitchFamily="2" charset="2"/>
              <a:buChar char="§"/>
              <a:defRPr/>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0000"/>
              </a:lnSpc>
              <a:spcBef>
                <a:spcPts val="600"/>
              </a:spcBef>
              <a:buClr>
                <a:schemeClr val="accent2"/>
              </a:buClr>
              <a:buFont typeface="Wingdings" panose="05000000000000000000" pitchFamily="2" charset="2"/>
              <a:buChar char="§"/>
              <a:defRP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provide a summary of a student’s general English writing ability after scoring.</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C38408C4-BA4B-4A6C-A2B6-7B37267F1EB4}"/>
              </a:ext>
            </a:extLst>
          </p:cNvPr>
          <p:cNvSpPr>
            <a:spLocks noGrp="1"/>
          </p:cNvSpPr>
          <p:nvPr>
            <p:ph type="sldNum" sz="quarter" idx="12"/>
          </p:nvPr>
        </p:nvSpPr>
        <p:spPr/>
        <p:txBody>
          <a:bodyPr/>
          <a:lstStyle/>
          <a:p>
            <a:fld id="{0088AB57-2DBE-44A3-AE96-942C49E954BF}" type="slidenum">
              <a:rPr lang="en-US" smtClean="0"/>
              <a:t>3</a:t>
            </a:fld>
            <a:endParaRPr lang="en-US" dirty="0"/>
          </a:p>
        </p:txBody>
      </p:sp>
    </p:spTree>
    <p:custDataLst>
      <p:tags r:id="rId1"/>
    </p:custDataLst>
    <p:extLst>
      <p:ext uri="{BB962C8B-B14F-4D97-AF65-F5344CB8AC3E}">
        <p14:creationId xmlns:p14="http://schemas.microsoft.com/office/powerpoint/2010/main" val="3055226844"/>
      </p:ext>
    </p:extLst>
  </p:cSld>
  <p:clrMapOvr>
    <a:masterClrMapping/>
  </p:clrMapOvr>
  <mc:AlternateContent xmlns:mc="http://schemas.openxmlformats.org/markup-compatibility/2006" xmlns:p14="http://schemas.microsoft.com/office/powerpoint/2010/main">
    <mc:Choice Requires="p14">
      <p:transition spd="med" p14:dur="700" advClick="0" advTm="37257">
        <p:fade/>
      </p:transition>
    </mc:Choice>
    <mc:Fallback xmlns="">
      <p:transition spd="med" advClick="0" advTm="37257">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647" y="275849"/>
            <a:ext cx="8936333" cy="710206"/>
          </a:xfrm>
        </p:spPr>
        <p:txBody>
          <a:bodyPr/>
          <a:lstStyle/>
          <a:p>
            <a:r>
              <a:rPr lang="en-US" dirty="0">
                <a:solidFill>
                  <a:srgbClr val="2F5CAC"/>
                </a:solidFill>
              </a:rPr>
              <a:t>Prompting Versus Leading </a:t>
            </a:r>
          </a:p>
        </p:txBody>
      </p:sp>
      <p:sp>
        <p:nvSpPr>
          <p:cNvPr id="3" name="Content Placeholder 2"/>
          <p:cNvSpPr>
            <a:spLocks noGrp="1"/>
          </p:cNvSpPr>
          <p:nvPr>
            <p:ph sz="quarter" idx="13"/>
          </p:nvPr>
        </p:nvSpPr>
        <p:spPr>
          <a:xfrm>
            <a:off x="923365" y="1320165"/>
            <a:ext cx="10309411" cy="5143500"/>
          </a:xfrm>
        </p:spPr>
        <p:txBody>
          <a:bodyPr>
            <a:normAutofit fontScale="62500" lnSpcReduction="20000"/>
          </a:bodyPr>
          <a:lstStyle/>
          <a:p>
            <a:pPr marL="571500" indent="-571500">
              <a:lnSpc>
                <a:spcPts val="3000"/>
              </a:lnSpc>
              <a:spcBef>
                <a:spcPts val="0"/>
              </a:spcBef>
              <a:spcAft>
                <a:spcPts val="600"/>
              </a:spcAft>
              <a:buClr>
                <a:schemeClr val="accent2"/>
              </a:buClr>
              <a:buFont typeface="Wingdings" panose="05000000000000000000" pitchFamily="2" charset="2"/>
              <a:buChar char="§"/>
            </a:pPr>
            <a:r>
              <a:rPr lang="en-US" sz="38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571500" indent="-571500">
              <a:lnSpc>
                <a:spcPts val="3000"/>
              </a:lnSpc>
              <a:spcBef>
                <a:spcPts val="0"/>
              </a:spcBef>
              <a:spcAft>
                <a:spcPts val="600"/>
              </a:spcAft>
              <a:buClr>
                <a:schemeClr val="accent2"/>
              </a:buClr>
              <a:buFont typeface="Wingdings" panose="05000000000000000000" pitchFamily="2" charset="2"/>
              <a:buChar char="§"/>
            </a:pPr>
            <a:r>
              <a:rPr lang="en-US" sz="3800" b="1" dirty="0">
                <a:latin typeface="Open Sans SemiBold" panose="020B0706030804020204" pitchFamily="34" charset="0"/>
                <a:ea typeface="Open Sans SemiBold" panose="020B0706030804020204" pitchFamily="34" charset="0"/>
                <a:cs typeface="Open Sans SemiBold" panose="020B0706030804020204" pitchFamily="34" charset="0"/>
              </a:rPr>
              <a:t>Leading is asking the student to respond in a specific way or with a specific answer. Leading is NOT allowed.</a:t>
            </a:r>
          </a:p>
          <a:p>
            <a:pPr marL="571500" indent="-571500">
              <a:lnSpc>
                <a:spcPts val="3000"/>
              </a:lnSpc>
              <a:spcBef>
                <a:spcPts val="0"/>
              </a:spcBef>
              <a:spcAft>
                <a:spcPts val="600"/>
              </a:spcAft>
              <a:buClr>
                <a:schemeClr val="accent2"/>
              </a:buClr>
              <a:buFont typeface="Wingdings" panose="05000000000000000000" pitchFamily="2" charset="2"/>
              <a:buChar char="§"/>
            </a:pPr>
            <a:r>
              <a:rPr lang="en-US" sz="38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allowed for rating the Observable Behaviors on the TELPAS Alternate assessment.</a:t>
            </a:r>
          </a:p>
          <a:p>
            <a:pPr lvl="1">
              <a:lnSpc>
                <a:spcPts val="3000"/>
              </a:lnSpc>
              <a:spcBef>
                <a:spcPts val="0"/>
              </a:spcBef>
              <a:spcAft>
                <a:spcPts val="600"/>
              </a:spcAft>
              <a:buClr>
                <a:srgbClr val="0070C0"/>
              </a:buClr>
            </a:pPr>
            <a:r>
              <a:rPr lang="en-US" sz="3100" dirty="0">
                <a:latin typeface="Open Sans SemiBold" panose="020B0706030804020204" pitchFamily="34" charset="0"/>
                <a:ea typeface="Open Sans SemiBold" panose="020B0706030804020204" pitchFamily="34" charset="0"/>
                <a:cs typeface="Open Sans SemiBold" panose="020B0706030804020204" pitchFamily="34" charset="0"/>
              </a:rPr>
              <a:t>The purpose of TELPAS Alternate is to accurately measure a student’s ability to understand and use English to engage in social and academic learning environments. </a:t>
            </a:r>
          </a:p>
          <a:p>
            <a:pPr lvl="1">
              <a:lnSpc>
                <a:spcPts val="3000"/>
              </a:lnSpc>
              <a:spcBef>
                <a:spcPts val="0"/>
              </a:spcBef>
              <a:spcAft>
                <a:spcPts val="600"/>
              </a:spcAft>
              <a:buClr>
                <a:srgbClr val="0070C0"/>
              </a:buClr>
            </a:pPr>
            <a:r>
              <a:rPr lang="en-US" sz="3100" dirty="0">
                <a:latin typeface="Open Sans SemiBold" panose="020B0706030804020204" pitchFamily="34" charset="0"/>
                <a:ea typeface="Open Sans SemiBold" panose="020B0706030804020204" pitchFamily="34" charset="0"/>
                <a:cs typeface="Open Sans SemiBold" panose="020B0706030804020204" pitchFamily="34" charset="0"/>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1DFEBBA-4A9E-4A2D-8C56-E4DE30772214}"/>
              </a:ext>
            </a:extLst>
          </p:cNvPr>
          <p:cNvSpPr>
            <a:spLocks noGrp="1"/>
          </p:cNvSpPr>
          <p:nvPr>
            <p:ph type="sldNum" sz="quarter" idx="12"/>
          </p:nvPr>
        </p:nvSpPr>
        <p:spPr/>
        <p:txBody>
          <a:bodyPr/>
          <a:lstStyle/>
          <a:p>
            <a:fld id="{0088AB57-2DBE-44A3-AE96-942C49E954BF}" type="slidenum">
              <a:rPr lang="en-US" smtClean="0"/>
              <a:pPr/>
              <a:t>30</a:t>
            </a:fld>
            <a:endParaRPr lang="en-US" dirty="0"/>
          </a:p>
        </p:txBody>
      </p:sp>
    </p:spTree>
    <p:custDataLst>
      <p:tags r:id="rId1"/>
    </p:custDataLst>
    <p:extLst>
      <p:ext uri="{BB962C8B-B14F-4D97-AF65-F5344CB8AC3E}">
        <p14:creationId xmlns:p14="http://schemas.microsoft.com/office/powerpoint/2010/main" val="1163083223"/>
      </p:ext>
    </p:extLst>
  </p:cSld>
  <p:clrMapOvr>
    <a:masterClrMapping/>
  </p:clrMapOvr>
  <mc:AlternateContent xmlns:mc="http://schemas.openxmlformats.org/markup-compatibility/2006" xmlns:p14="http://schemas.microsoft.com/office/powerpoint/2010/main">
    <mc:Choice Requires="p14">
      <p:transition spd="med" p14:dur="700" advClick="0" advTm="48849">
        <p:fade/>
      </p:transition>
    </mc:Choice>
    <mc:Fallback xmlns="">
      <p:transition spd="med" advClick="0" advTm="48849">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16" y="278701"/>
            <a:ext cx="9892297" cy="710206"/>
          </a:xfrm>
        </p:spPr>
        <p:txBody>
          <a:bodyPr>
            <a:normAutofit/>
          </a:bodyPr>
          <a:lstStyle/>
          <a:p>
            <a:r>
              <a:rPr lang="en-US" sz="3200" dirty="0">
                <a:solidFill>
                  <a:srgbClr val="2F5CAC"/>
                </a:solidFill>
              </a:rPr>
              <a:t>Available TELPAS Alternate Training PowerPoints  </a:t>
            </a:r>
          </a:p>
        </p:txBody>
      </p:sp>
      <p:sp>
        <p:nvSpPr>
          <p:cNvPr id="3" name="Content Placeholder 2"/>
          <p:cNvSpPr>
            <a:spLocks noGrp="1"/>
          </p:cNvSpPr>
          <p:nvPr>
            <p:ph sz="quarter" idx="13"/>
          </p:nvPr>
        </p:nvSpPr>
        <p:spPr>
          <a:xfrm>
            <a:off x="1042428" y="1687515"/>
            <a:ext cx="9541266" cy="4181578"/>
          </a:xfrm>
        </p:spPr>
        <p:txBody>
          <a:bodyPr numCol="2">
            <a:normAutofit/>
          </a:bodyPr>
          <a:lstStyle/>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Introduction to </a:t>
            </a:r>
          </a:p>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    TELPAS Alternate</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Student Eligibility </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Listening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Speaking Domain</a:t>
            </a: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Reading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Writing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Accessibility</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Test Administration</a:t>
            </a:r>
          </a:p>
        </p:txBody>
      </p:sp>
      <p:pic>
        <p:nvPicPr>
          <p:cNvPr id="8" name="Picture 7" descr="A close up of a logo&#10;&#10;Description generated with high confidence">
            <a:extLst>
              <a:ext uri="{FF2B5EF4-FFF2-40B4-BE49-F238E27FC236}">
                <a16:creationId xmlns:a16="http://schemas.microsoft.com/office/drawing/2014/main" id="{70445796-8A11-4305-ACF7-B1493FBCD4C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73538" y="2185656"/>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31</a:t>
            </a:fld>
            <a:endParaRPr lang="en-US" dirty="0"/>
          </a:p>
        </p:txBody>
      </p:sp>
    </p:spTree>
    <p:custDataLst>
      <p:tags r:id="rId1"/>
    </p:custDataLst>
    <p:extLst>
      <p:ext uri="{BB962C8B-B14F-4D97-AF65-F5344CB8AC3E}">
        <p14:creationId xmlns:p14="http://schemas.microsoft.com/office/powerpoint/2010/main" val="1401579000"/>
      </p:ext>
    </p:extLst>
  </p:cSld>
  <p:clrMapOvr>
    <a:masterClrMapping/>
  </p:clrMapOvr>
  <mc:AlternateContent xmlns:mc="http://schemas.openxmlformats.org/markup-compatibility/2006" xmlns:p14="http://schemas.microsoft.com/office/powerpoint/2010/main">
    <mc:Choice Requires="p14">
      <p:transition spd="med" p14:dur="700" advClick="0" advTm="16020">
        <p:fade/>
      </p:transition>
    </mc:Choice>
    <mc:Fallback xmlns="">
      <p:transition spd="med" advClick="0" advTm="1602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lnSpcReduction="10000"/>
          </a:bodyPr>
          <a:lstStyle/>
          <a:p>
            <a:pPr algn="ct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TEA’s Student Assessment Division </a:t>
            </a:r>
          </a:p>
          <a:p>
            <a:pPr algn="ct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512-463-9536</a:t>
            </a:r>
          </a:p>
          <a:p>
            <a:pPr algn="ct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6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hlinkClick r:id="rId4"/>
              </a:rPr>
              <a:t>Helpdesk.tea.texas.gov</a:t>
            </a:r>
            <a:endParaRPr kumimoji="0" lang="en-US" sz="26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sz="2600" u="sng"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rtl="0" fontAlgn="base"/>
            <a:r>
              <a:rPr lang="en-US" sz="2600" b="1"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Texas Testing Support</a:t>
            </a:r>
            <a:r>
              <a:rPr lang="en-US" sz="26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r>
              <a:rPr lang="en-US" sz="2600"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p>
          <a:p>
            <a:pPr algn="ctr" rtl="0" fontAlgn="base"/>
            <a:r>
              <a:rPr lang="en-US" sz="26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833-601-8821​</a:t>
            </a:r>
            <a:r>
              <a:rPr lang="en-US" sz="2600"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p>
          <a:p>
            <a:pPr algn="ctr" rtl="0" fontAlgn="base"/>
            <a:r>
              <a:rPr lang="en-US" sz="2600" b="1" i="0" u="sng" strike="noStrike" dirty="0">
                <a:solidFill>
                  <a:srgbClr val="0563C1"/>
                </a:solidFill>
                <a:effectLst/>
                <a:latin typeface="Open Sans SemiBold" panose="020B0706030804020204" pitchFamily="34" charset="0"/>
                <a:ea typeface="Open Sans SemiBold" panose="020B0706030804020204" pitchFamily="34" charset="0"/>
                <a:cs typeface="Open Sans SemiBold" panose="020B0706030804020204" pitchFamily="34" charset="0"/>
                <a:hlinkClick r:id="rId5"/>
              </a:rPr>
              <a:t>TexasTestingSupport@cambiumassessment.com</a:t>
            </a:r>
            <a:r>
              <a:rPr lang="en-US"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p>
          <a:p>
            <a:pPr algn="ctr"/>
            <a:endParaRPr lang="en-US" u="sng"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32</a:t>
            </a:fld>
            <a:endParaRPr lang="en-US" dirty="0"/>
          </a:p>
        </p:txBody>
      </p:sp>
    </p:spTree>
    <p:custDataLst>
      <p:tags r:id="rId1"/>
    </p:custDataLst>
    <p:extLst>
      <p:ext uri="{BB962C8B-B14F-4D97-AF65-F5344CB8AC3E}">
        <p14:creationId xmlns:p14="http://schemas.microsoft.com/office/powerpoint/2010/main" val="139484929"/>
      </p:ext>
    </p:extLst>
  </p:cSld>
  <p:clrMapOvr>
    <a:masterClrMapping/>
  </p:clrMapOvr>
  <mc:AlternateContent xmlns:mc="http://schemas.openxmlformats.org/markup-compatibility/2006" xmlns:p14="http://schemas.microsoft.com/office/powerpoint/2010/main">
    <mc:Choice Requires="p14">
      <p:transition spd="med" p14:dur="700" advClick="0" advTm="22596">
        <p:fade/>
      </p:transition>
    </mc:Choice>
    <mc:Fallback xmlns="">
      <p:transition spd="med" advClick="0" advTm="22596">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Disclaimer</a:t>
            </a:r>
          </a:p>
        </p:txBody>
      </p:sp>
      <p:sp>
        <p:nvSpPr>
          <p:cNvPr id="3" name="Content Placeholder 2"/>
          <p:cNvSpPr>
            <a:spLocks noGrp="1"/>
          </p:cNvSpPr>
          <p:nvPr>
            <p:ph sz="quarter" idx="13"/>
          </p:nvPr>
        </p:nvSpPr>
        <p:spPr>
          <a:xfrm>
            <a:off x="959223" y="1687514"/>
            <a:ext cx="10246659" cy="4446585"/>
          </a:xfrm>
        </p:spPr>
        <p:txBody>
          <a:bodyPr>
            <a:normAutofit/>
          </a:bodyPr>
          <a:lstStyle/>
          <a:p>
            <a:pPr>
              <a:lnSpc>
                <a:spcPct val="100000"/>
              </a:lnSpc>
              <a:spcBef>
                <a:spcPts val="0"/>
              </a:spcBef>
              <a:spcAft>
                <a:spcPts val="24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These slides have been prepared by the Student Assessment Division of the Texas Education Agency. You are encouraged to use them for local training.</a:t>
            </a:r>
          </a:p>
          <a:p>
            <a:pPr>
              <a:lnSpc>
                <a:spcPct val="100000"/>
              </a:lnSpc>
              <a:spcBef>
                <a:spcPts val="0"/>
              </a:spcBef>
              <a:spcAft>
                <a:spcPts val="24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00000"/>
              </a:lnSpc>
              <a:spcBef>
                <a:spcPts val="0"/>
              </a:spcBef>
              <a:spcAft>
                <a:spcPts val="24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33</a:t>
            </a:fld>
            <a:endParaRPr lang="en-US" dirty="0"/>
          </a:p>
        </p:txBody>
      </p:sp>
    </p:spTree>
    <p:custDataLst>
      <p:tags r:id="rId1"/>
    </p:custDataLst>
    <p:extLst>
      <p:ext uri="{BB962C8B-B14F-4D97-AF65-F5344CB8AC3E}">
        <p14:creationId xmlns:p14="http://schemas.microsoft.com/office/powerpoint/2010/main" val="2042025103"/>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solidFill>
                  <a:srgbClr val="2F5CAC"/>
                </a:solidFill>
              </a:rPr>
              <a:t>Alternate Proficiency Level Descriptors: Writing</a:t>
            </a:r>
          </a:p>
        </p:txBody>
      </p:sp>
      <p:pic>
        <p:nvPicPr>
          <p:cNvPr id="11" name="Content Placeholder 10" descr="Image of the TELPAS Alternate Proficiency Level Descriptors for Writing; an accessible version of this document can be found on the TELPAS Alternate webpage of the TEA website&#10;https://tea.texas.gov/student.assessment/telpasalt/#Alt" title="TELPAS Alternate PLDs"/>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2059839" y="1328125"/>
            <a:ext cx="8072322" cy="4773776"/>
          </a:xfrm>
        </p:spPr>
      </p:pic>
      <p:sp>
        <p:nvSpPr>
          <p:cNvPr id="4" name="Text Placeholder 3">
            <a:extLst>
              <a:ext uri="{FF2B5EF4-FFF2-40B4-BE49-F238E27FC236}">
                <a16:creationId xmlns:a16="http://schemas.microsoft.com/office/drawing/2014/main" id="{D0CFC579-EE89-8E40-BD0D-421C869B07A3}"/>
              </a:ext>
            </a:extLst>
          </p:cNvPr>
          <p:cNvSpPr>
            <a:spLocks noGrp="1"/>
          </p:cNvSpPr>
          <p:nvPr>
            <p:ph type="body" sz="quarter" idx="14"/>
          </p:nvPr>
        </p:nvSpPr>
        <p:spPr>
          <a:xfrm>
            <a:off x="2039590" y="6081298"/>
            <a:ext cx="7729537" cy="506117"/>
          </a:xfrm>
        </p:spPr>
        <p:txBody>
          <a:bodyPr>
            <a:normAutofit/>
          </a:bodyPr>
          <a:lstStyle/>
          <a:p>
            <a:pPr>
              <a:lnSpc>
                <a:spcPct val="100000"/>
              </a:lnSpc>
            </a:pPr>
            <a:r>
              <a:rPr lang="en-US" dirty="0">
                <a:latin typeface="Open Sans" panose="020B0606030504020204" pitchFamily="34" charset="0"/>
                <a:ea typeface="Open Sans" panose="020B0606030504020204" pitchFamily="34" charset="0"/>
                <a:cs typeface="Open Sans" panose="020B0606030504020204" pitchFamily="34" charset="0"/>
              </a:rPr>
              <a:t>*Students using augmentative and alternate communication (AAC) as expressive communication must use symbols that are combined with printed letters or words beginning with the “Early Independence” level.</a:t>
            </a:r>
          </a:p>
        </p:txBody>
      </p:sp>
      <p:sp>
        <p:nvSpPr>
          <p:cNvPr id="2"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F77C3289-A088-43A8-8739-EE13BE8F31D2}"/>
              </a:ext>
            </a:extLst>
          </p:cNvPr>
          <p:cNvSpPr>
            <a:spLocks noGrp="1"/>
          </p:cNvSpPr>
          <p:nvPr>
            <p:ph type="sldNum" sz="quarter" idx="12"/>
          </p:nvPr>
        </p:nvSpPr>
        <p:spPr/>
        <p:txBody>
          <a:bodyPr/>
          <a:lstStyle/>
          <a:p>
            <a:fld id="{0088AB57-2DBE-44A3-AE96-942C49E954BF}" type="slidenum">
              <a:rPr lang="en-US" smtClean="0"/>
              <a:pPr/>
              <a:t>4</a:t>
            </a:fld>
            <a:endParaRPr lang="en-US" dirty="0"/>
          </a:p>
        </p:txBody>
      </p:sp>
    </p:spTree>
    <p:custDataLst>
      <p:tags r:id="rId1"/>
    </p:custDataLst>
    <p:extLst>
      <p:ext uri="{BB962C8B-B14F-4D97-AF65-F5344CB8AC3E}">
        <p14:creationId xmlns:p14="http://schemas.microsoft.com/office/powerpoint/2010/main" val="2333982733"/>
      </p:ext>
    </p:extLst>
  </p:cSld>
  <p:clrMapOvr>
    <a:masterClrMapping/>
  </p:clrMapOvr>
  <mc:AlternateContent xmlns:mc="http://schemas.openxmlformats.org/markup-compatibility/2006" xmlns:p14="http://schemas.microsoft.com/office/powerpoint/2010/main">
    <mc:Choice Requires="p14">
      <p:transition spd="med" p14:dur="700" advClick="0" advTm="39520">
        <p:fade/>
      </p:transition>
    </mc:Choice>
    <mc:Fallback xmlns="">
      <p:transition spd="med" advClick="0" advTm="3952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Footnote to the Writing PLDs</a:t>
            </a:r>
          </a:p>
        </p:txBody>
      </p:sp>
      <p:sp>
        <p:nvSpPr>
          <p:cNvPr id="5" name="Content Placeholder 4"/>
          <p:cNvSpPr>
            <a:spLocks noGrp="1"/>
          </p:cNvSpPr>
          <p:nvPr>
            <p:ph sz="quarter" idx="13"/>
          </p:nvPr>
        </p:nvSpPr>
        <p:spPr>
          <a:xfrm>
            <a:off x="501687" y="1687515"/>
            <a:ext cx="11054775" cy="4499276"/>
          </a:xfrm>
        </p:spPr>
        <p:txBody>
          <a:bodyPr>
            <a:noAutofit/>
          </a:bodyPr>
          <a:lstStyle/>
          <a:p>
            <a:pPr marL="457200" indent="-457200">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Starting with the “Early Independence” level, writing that students produce must involve letters or words. Students who use AAC that is programmed only with pictures or symbols cannot be rated above the “Imitation” level in this domain.</a:t>
            </a:r>
          </a:p>
          <a:p>
            <a:pPr marL="457200" indent="-457200">
              <a:buClr>
                <a:schemeClr val="accent2"/>
              </a:buClr>
              <a:buFont typeface="Wingdings" panose="05000000000000000000" pitchFamily="2" charset="2"/>
              <a:buChar char="§"/>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admission, review, and dismissal (ARD) and the language proficiency assessment committee (LPAC) should keep in mind that some students’ disability may prevent them from demonstrating full proficiency in writing and that those students will probably show strengths in other domains. Not all students will achieve the highest proficiency level in all domains.</a:t>
            </a:r>
          </a:p>
        </p:txBody>
      </p:sp>
      <p:sp>
        <p:nvSpPr>
          <p:cNvPr id="3" name="Footer Placeholder 2"/>
          <p:cNvSpPr>
            <a:spLocks noGrp="1"/>
          </p:cNvSpPr>
          <p:nvPr>
            <p:ph type="ftr" sz="quarter" idx="11"/>
          </p:nvPr>
        </p:nvSpPr>
        <p:spPr/>
        <p:txBody>
          <a:bodyPr/>
          <a:lstStyle/>
          <a:p>
            <a:r>
              <a:rPr lang="en-US" dirty="0"/>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pPr/>
              <a:t>5</a:t>
            </a:fld>
            <a:endParaRPr lang="en-US"/>
          </a:p>
        </p:txBody>
      </p:sp>
    </p:spTree>
    <p:custDataLst>
      <p:tags r:id="rId1"/>
    </p:custDataLst>
    <p:extLst>
      <p:ext uri="{BB962C8B-B14F-4D97-AF65-F5344CB8AC3E}">
        <p14:creationId xmlns:p14="http://schemas.microsoft.com/office/powerpoint/2010/main" val="739689916"/>
      </p:ext>
    </p:extLst>
  </p:cSld>
  <p:clrMapOvr>
    <a:masterClrMapping/>
  </p:clrMapOvr>
  <mc:AlternateContent xmlns:mc="http://schemas.openxmlformats.org/markup-compatibility/2006" xmlns:p14="http://schemas.microsoft.com/office/powerpoint/2010/main">
    <mc:Choice Requires="p14">
      <p:transition spd="med" p14:dur="700" advClick="0" advTm="38130">
        <p:fade/>
      </p:transition>
    </mc:Choice>
    <mc:Fallback xmlns="">
      <p:transition spd="med" advClick="0" advTm="3813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What are Observable Behaviors?</a:t>
            </a:r>
          </a:p>
        </p:txBody>
      </p:sp>
      <p:sp>
        <p:nvSpPr>
          <p:cNvPr id="3" name="Content Placeholder 2"/>
          <p:cNvSpPr>
            <a:spLocks noGrp="1"/>
          </p:cNvSpPr>
          <p:nvPr>
            <p:ph idx="13"/>
          </p:nvPr>
        </p:nvSpPr>
        <p:spPr>
          <a:xfrm>
            <a:off x="104932" y="1213952"/>
            <a:ext cx="11977140" cy="3117955"/>
          </a:xfrm>
        </p:spPr>
        <p:txBody>
          <a:bodyPr>
            <a:normAutofit/>
          </a:bodyPr>
          <a:lstStyle/>
          <a:p>
            <a:pPr>
              <a:lnSpc>
                <a:spcPts val="2400"/>
              </a:lnSpc>
              <a:spcBef>
                <a:spcPts val="400"/>
              </a:spcBef>
              <a:spcAft>
                <a:spcPts val="400"/>
              </a:spcAft>
              <a:buClr>
                <a:schemeClr val="accent2"/>
              </a:buClr>
              <a:buFont typeface="Wingdings" panose="05000000000000000000" pitchFamily="2" charset="2"/>
              <a:buChar char="§"/>
            </a:pPr>
            <a:r>
              <a:rPr lang="en-US" altLang="en-US" sz="2400" dirty="0">
                <a:latin typeface="Open Sans SemiBold" panose="020B0706030804020204" pitchFamily="34" charset="0"/>
                <a:ea typeface="Open Sans SemiBold" panose="020B0706030804020204" pitchFamily="34" charset="0"/>
                <a:cs typeface="Open Sans SemiBold" panose="020B0706030804020204" pitchFamily="34" charset="0"/>
              </a:rPr>
              <a:t>In TELPAS Alternate, the Observable Behaviors are like questions the test administrator answers about a student. </a:t>
            </a:r>
          </a:p>
          <a:p>
            <a:pPr>
              <a:lnSpc>
                <a:spcPts val="2400"/>
              </a:lnSpc>
              <a:spcBef>
                <a:spcPts val="400"/>
              </a:spcBef>
              <a:spcAft>
                <a:spcPts val="400"/>
              </a:spcAft>
              <a:buClr>
                <a:schemeClr val="accent2"/>
              </a:buClr>
              <a:buFont typeface="Wingdings" panose="05000000000000000000" pitchFamily="2" charset="2"/>
              <a:buChar char="§"/>
            </a:pPr>
            <a:r>
              <a:rPr lang="en-US" altLang="en-US" sz="2400" dirty="0">
                <a:latin typeface="Open Sans SemiBold" panose="020B0706030804020204" pitchFamily="34" charset="0"/>
                <a:ea typeface="Open Sans SemiBold" panose="020B0706030804020204" pitchFamily="34" charset="0"/>
                <a:cs typeface="Open Sans SemiBold" panose="020B0706030804020204" pitchFamily="34" charset="0"/>
              </a:rPr>
              <a:t>Each Observable Behavior measures one skill that is aligned to the ELPS. </a:t>
            </a:r>
          </a:p>
          <a:p>
            <a:pPr marL="509588" lvl="1" indent="-284163">
              <a:lnSpc>
                <a:spcPts val="2400"/>
              </a:lnSpc>
              <a:spcBef>
                <a:spcPts val="400"/>
              </a:spcBef>
              <a:spcAft>
                <a:spcPts val="400"/>
              </a:spcAft>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skill can be found on the left under the number of the Observable Behavior. </a:t>
            </a:r>
          </a:p>
          <a:p>
            <a:pPr marL="509588" lvl="1" indent="-284163">
              <a:lnSpc>
                <a:spcPts val="2400"/>
              </a:lnSpc>
              <a:spcBef>
                <a:spcPts val="400"/>
              </a:spcBef>
              <a:spcAft>
                <a:spcPts val="400"/>
              </a:spcAft>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boxes contain descriptions of characteristics that students learning English are likely to demonstrate over time. </a:t>
            </a:r>
          </a:p>
          <a:p>
            <a:pPr marL="509588" lvl="1" indent="-284163">
              <a:lnSpc>
                <a:spcPts val="2400"/>
              </a:lnSpc>
              <a:spcBef>
                <a:spcPts val="400"/>
              </a:spcBef>
              <a:spcAft>
                <a:spcPts val="400"/>
              </a:spcAft>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descriptors show the progression of second language acquisition from one proficiency level to the next and are aligned to the TELPAS Alternate PLDs</a:t>
            </a:r>
            <a:r>
              <a:rPr lang="en-US" altLang="en-US" sz="1900" dirty="0">
                <a:latin typeface="Open Sans SemiBold" panose="020B0706030804020204" pitchFamily="34" charset="0"/>
                <a:ea typeface="Open Sans SemiBold" panose="020B0706030804020204" pitchFamily="34" charset="0"/>
                <a:cs typeface="Open Sans SemiBold" panose="020B0706030804020204" pitchFamily="34" charset="0"/>
              </a:rPr>
              <a:t>.</a:t>
            </a:r>
          </a:p>
        </p:txBody>
      </p:sp>
      <p:pic>
        <p:nvPicPr>
          <p:cNvPr id="7" name="Picture 6" descr="Image of Observable Behavior W2; an accessible version of this document is available on the TELPAS Alternate webpage of the TEA website&#10;https://tea.texas.gov/student.assessment/telpasalt/#Alt" title="Observable Behaiv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75" y="4307541"/>
            <a:ext cx="9874223" cy="2205197"/>
          </a:xfrm>
          <a:prstGeom prst="rect">
            <a:avLst/>
          </a:prstGeom>
        </p:spPr>
      </p:pic>
      <p:sp>
        <p:nvSpPr>
          <p:cNvPr id="5" name="Footer Placeholder 4">
            <a:extLst>
              <a:ext uri="{FF2B5EF4-FFF2-40B4-BE49-F238E27FC236}">
                <a16:creationId xmlns:a16="http://schemas.microsoft.com/office/drawing/2014/main" id="{9B304E37-136D-467B-AB00-94BC10E0AD90}"/>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7AFC0106-DF22-4E99-A235-C426C1954F85}"/>
              </a:ext>
            </a:extLst>
          </p:cNvPr>
          <p:cNvSpPr>
            <a:spLocks noGrp="1"/>
          </p:cNvSpPr>
          <p:nvPr>
            <p:ph type="sldNum" sz="quarter" idx="12"/>
          </p:nvPr>
        </p:nvSpPr>
        <p:spPr/>
        <p:txBody>
          <a:bodyPr/>
          <a:lstStyle/>
          <a:p>
            <a:fld id="{0088AB57-2DBE-44A3-AE96-942C49E954BF}" type="slidenum">
              <a:rPr lang="en-US" smtClean="0"/>
              <a:t>6</a:t>
            </a:fld>
            <a:endParaRPr lang="en-US" dirty="0"/>
          </a:p>
        </p:txBody>
      </p:sp>
    </p:spTree>
    <p:custDataLst>
      <p:tags r:id="rId1"/>
    </p:custDataLst>
    <p:extLst>
      <p:ext uri="{BB962C8B-B14F-4D97-AF65-F5344CB8AC3E}">
        <p14:creationId xmlns:p14="http://schemas.microsoft.com/office/powerpoint/2010/main" val="3723394352"/>
      </p:ext>
    </p:extLst>
  </p:cSld>
  <p:clrMapOvr>
    <a:masterClrMapping/>
  </p:clrMapOvr>
  <mc:AlternateContent xmlns:mc="http://schemas.openxmlformats.org/markup-compatibility/2006" xmlns:p14="http://schemas.microsoft.com/office/powerpoint/2010/main">
    <mc:Choice Requires="p14">
      <p:transition spd="med" p14:dur="700" advClick="0" advTm="56294">
        <p:fade/>
      </p:transition>
    </mc:Choice>
    <mc:Fallback xmlns="">
      <p:transition spd="med" advClick="0" advTm="56294">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Observable Behaviors and the Glossary</a:t>
            </a:r>
          </a:p>
        </p:txBody>
      </p:sp>
      <p:pic>
        <p:nvPicPr>
          <p:cNvPr id="13" name="Picture 12" descr="Image of Observable Behavior W4; an accessible version of this document is available on the TELPAS Alternate webpage of the TEA website&#10;https://tea.texas.gov/student.assessment/telpasalt/#Alt" title="Observable Behavior"/>
          <p:cNvPicPr>
            <a:picLocks noChangeAspect="1"/>
          </p:cNvPicPr>
          <p:nvPr/>
        </p:nvPicPr>
        <p:blipFill>
          <a:blip r:embed="rId4"/>
          <a:stretch>
            <a:fillRect/>
          </a:stretch>
        </p:blipFill>
        <p:spPr>
          <a:xfrm>
            <a:off x="1294712" y="1278504"/>
            <a:ext cx="9165637" cy="2042085"/>
          </a:xfrm>
          <a:prstGeom prst="rect">
            <a:avLst/>
          </a:prstGeom>
        </p:spPr>
      </p:pic>
      <p:sp>
        <p:nvSpPr>
          <p:cNvPr id="6" name="Content Placeholder 5">
            <a:extLst>
              <a:ext uri="{FF2B5EF4-FFF2-40B4-BE49-F238E27FC236}">
                <a16:creationId xmlns:a16="http://schemas.microsoft.com/office/drawing/2014/main" id="{48BF5935-59DE-7A41-B978-AF5B8F23A51B}"/>
              </a:ext>
            </a:extLst>
          </p:cNvPr>
          <p:cNvSpPr>
            <a:spLocks noGrp="1"/>
          </p:cNvSpPr>
          <p:nvPr>
            <p:ph idx="13"/>
          </p:nvPr>
        </p:nvSpPr>
        <p:spPr>
          <a:xfrm>
            <a:off x="270020" y="3453196"/>
            <a:ext cx="4886596" cy="3018805"/>
          </a:xfrm>
        </p:spPr>
        <p:txBody>
          <a:bodyPr>
            <a:noAutofit/>
          </a:bodyPr>
          <a:lstStyle/>
          <a:p>
            <a:pPr marL="342900" indent="-342900">
              <a:lnSpc>
                <a:spcPct val="100000"/>
              </a:lnSpc>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You may discover vocabulary in the Observable Behaviors that might be used in a way that differs from common classroom usage. </a:t>
            </a:r>
          </a:p>
          <a:p>
            <a:pPr marL="342900" indent="-342900">
              <a:lnSpc>
                <a:spcPct val="100000"/>
              </a:lnSpc>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TELPAS Alternate Test Administrator Manual includes a glossary with terms specific to this assessment that may assist you.</a:t>
            </a:r>
          </a:p>
        </p:txBody>
      </p:sp>
      <p:pic>
        <p:nvPicPr>
          <p:cNvPr id="5" name="Picture 4" descr="Image of a single entry from the TELPAS Alternate glossay showing the definition of &quot;word families&quot;; an accessible version of the glossary can be found in the TELPAS Alternate Test Administrator Manual at https://tea.texas.gov/student.assessment/telpasalt/#Alt" title="glossary entry"/>
          <p:cNvPicPr>
            <a:picLocks noChangeAspect="1"/>
          </p:cNvPicPr>
          <p:nvPr/>
        </p:nvPicPr>
        <p:blipFill>
          <a:blip r:embed="rId5"/>
          <a:stretch>
            <a:fillRect/>
          </a:stretch>
        </p:blipFill>
        <p:spPr>
          <a:xfrm>
            <a:off x="5621311" y="4000833"/>
            <a:ext cx="6002560" cy="1439439"/>
          </a:xfrm>
          <a:prstGeom prst="rect">
            <a:avLst/>
          </a:prstGeom>
        </p:spPr>
      </p:pic>
      <p:sp>
        <p:nvSpPr>
          <p:cNvPr id="3"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081451CC-7522-4FAF-A91F-03CB10764463}"/>
              </a:ext>
            </a:extLst>
          </p:cNvPr>
          <p:cNvSpPr>
            <a:spLocks noGrp="1"/>
          </p:cNvSpPr>
          <p:nvPr>
            <p:ph type="sldNum" sz="quarter" idx="12"/>
          </p:nvPr>
        </p:nvSpPr>
        <p:spPr/>
        <p:txBody>
          <a:bodyPr/>
          <a:lstStyle/>
          <a:p>
            <a:fld id="{0088AB57-2DBE-44A3-AE96-942C49E954BF}" type="slidenum">
              <a:rPr lang="en-US" smtClean="0"/>
              <a:t>7</a:t>
            </a:fld>
            <a:endParaRPr lang="en-US" dirty="0"/>
          </a:p>
        </p:txBody>
      </p:sp>
    </p:spTree>
    <p:custDataLst>
      <p:tags r:id="rId1"/>
    </p:custDataLst>
    <p:extLst>
      <p:ext uri="{BB962C8B-B14F-4D97-AF65-F5344CB8AC3E}">
        <p14:creationId xmlns:p14="http://schemas.microsoft.com/office/powerpoint/2010/main" val="3233012393"/>
      </p:ext>
    </p:extLst>
  </p:cSld>
  <p:clrMapOvr>
    <a:masterClrMapping/>
  </p:clrMapOvr>
  <mc:AlternateContent xmlns:mc="http://schemas.openxmlformats.org/markup-compatibility/2006" xmlns:p14="http://schemas.microsoft.com/office/powerpoint/2010/main">
    <mc:Choice Requires="p14">
      <p:transition spd="med" p14:dur="700" advClick="0" advTm="33311">
        <p:fade/>
      </p:transition>
    </mc:Choice>
    <mc:Fallback xmlns="">
      <p:transition spd="med" advClick="0" advTm="3331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2F5CAC"/>
                </a:solidFill>
              </a:rPr>
              <a:t>Observable Behaviors with Classroom Examples</a:t>
            </a:r>
          </a:p>
        </p:txBody>
      </p:sp>
      <p:sp>
        <p:nvSpPr>
          <p:cNvPr id="3" name="Content Placeholder 2"/>
          <p:cNvSpPr>
            <a:spLocks noGrp="1"/>
          </p:cNvSpPr>
          <p:nvPr>
            <p:ph idx="13"/>
          </p:nvPr>
        </p:nvSpPr>
        <p:spPr>
          <a:xfrm>
            <a:off x="207881" y="1623947"/>
            <a:ext cx="4000132" cy="4302459"/>
          </a:xfrm>
        </p:spPr>
        <p:txBody>
          <a:bodyPr>
            <a:normAutofit/>
          </a:bodyPr>
          <a:lstStyle/>
          <a:p>
            <a:pPr>
              <a:lnSpc>
                <a:spcPct val="110000"/>
              </a:lnSpc>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Texas teachers developed classroom examples to help test administrators better understand the descriptions of student performance for each Observable Behavior.</a:t>
            </a:r>
          </a:p>
          <a:p>
            <a:pPr>
              <a:lnSpc>
                <a:spcPct val="110000"/>
              </a:lnSpc>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Elementary and secondary examples describe </a:t>
            </a:r>
            <a:r>
              <a:rPr lang="en-US" sz="2000" i="1" dirty="0">
                <a:latin typeface="Open Sans SemiBold" panose="020B0706030804020204" pitchFamily="34" charset="0"/>
                <a:ea typeface="Open Sans SemiBold" panose="020B0706030804020204" pitchFamily="34" charset="0"/>
                <a:cs typeface="Open Sans SemiBold" panose="020B0706030804020204" pitchFamily="34" charset="0"/>
              </a:rPr>
              <a:t>one</a:t>
            </a: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 way that students could demonstrate each skill across the five levels of proficiency.</a:t>
            </a: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8" name="Picture 7" descr="Image of the Observable Behavior and classroom examples for W1; an accessible version of the Observable Behaviors and classroom examples is available on the TELPAS Alternate page of the TEA website at https://tea.texas.gov/student.assessment/telpasalt/#Alt&#10;" title="Observable Behavior with examples"/>
          <p:cNvPicPr>
            <a:picLocks noChangeAspect="1"/>
          </p:cNvPicPr>
          <p:nvPr/>
        </p:nvPicPr>
        <p:blipFill>
          <a:blip r:embed="rId4"/>
          <a:stretch>
            <a:fillRect/>
          </a:stretch>
        </p:blipFill>
        <p:spPr>
          <a:xfrm>
            <a:off x="4111779" y="2005456"/>
            <a:ext cx="7924800" cy="3657600"/>
          </a:xfrm>
          <a:prstGeom prst="rect">
            <a:avLst/>
          </a:prstGeom>
        </p:spPr>
      </p:pic>
      <p:sp>
        <p:nvSpPr>
          <p:cNvPr id="7" name="Text Placeholder 6">
            <a:extLst>
              <a:ext uri="{FF2B5EF4-FFF2-40B4-BE49-F238E27FC236}">
                <a16:creationId xmlns:a16="http://schemas.microsoft.com/office/drawing/2014/main" id="{6724605D-95A6-EE49-8884-3E410CCFD3D1}"/>
              </a:ext>
            </a:extLst>
          </p:cNvPr>
          <p:cNvSpPr>
            <a:spLocks noGrp="1"/>
          </p:cNvSpPr>
          <p:nvPr>
            <p:ph type="body" sz="quarter" idx="14"/>
          </p:nvPr>
        </p:nvSpPr>
        <p:spPr>
          <a:xfrm>
            <a:off x="838200" y="6127750"/>
            <a:ext cx="10782670" cy="255588"/>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An accessible version of the Observable Behaviors and classroom examples can be found at </a:t>
            </a:r>
            <a:r>
              <a:rPr lang="en-US" dirty="0">
                <a:latin typeface="Open Sans" panose="020B0606030504020204" pitchFamily="34" charset="0"/>
                <a:ea typeface="Open Sans" panose="020B0606030504020204" pitchFamily="34" charset="0"/>
                <a:cs typeface="Open Sans" panose="020B0606030504020204" pitchFamily="34" charset="0"/>
                <a:hlinkClick r:id="rId5"/>
              </a:rPr>
              <a:t>https://tea.texas.gov/student.assessment/telpasalt/#Alt</a:t>
            </a:r>
            <a:r>
              <a:rPr lang="en-US" dirty="0">
                <a:latin typeface="Open Sans" panose="020B0606030504020204" pitchFamily="34" charset="0"/>
                <a:ea typeface="Open Sans" panose="020B0606030504020204" pitchFamily="34" charset="0"/>
                <a:cs typeface="Open Sans" panose="020B0606030504020204" pitchFamily="34" charset="0"/>
              </a:rPr>
              <a:t> </a:t>
            </a:r>
          </a:p>
        </p:txBody>
      </p:sp>
      <p:sp>
        <p:nvSpPr>
          <p:cNvPr id="4" name="Footer Placeholder 3">
            <a:extLst>
              <a:ext uri="{FF2B5EF4-FFF2-40B4-BE49-F238E27FC236}">
                <a16:creationId xmlns:a16="http://schemas.microsoft.com/office/drawing/2014/main" id="{0352F546-E13A-49A9-9BBB-31E82844DDBD}"/>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FA29844-58F5-4E0B-83E3-F2761B472249}"/>
              </a:ext>
            </a:extLst>
          </p:cNvPr>
          <p:cNvSpPr>
            <a:spLocks noGrp="1"/>
          </p:cNvSpPr>
          <p:nvPr>
            <p:ph type="sldNum" sz="quarter" idx="12"/>
          </p:nvPr>
        </p:nvSpPr>
        <p:spPr/>
        <p:txBody>
          <a:bodyPr/>
          <a:lstStyle/>
          <a:p>
            <a:fld id="{0088AB57-2DBE-44A3-AE96-942C49E954BF}" type="slidenum">
              <a:rPr lang="en-US" smtClean="0"/>
              <a:t>8</a:t>
            </a:fld>
            <a:endParaRPr lang="en-US" dirty="0"/>
          </a:p>
        </p:txBody>
      </p:sp>
    </p:spTree>
    <p:custDataLst>
      <p:tags r:id="rId1"/>
    </p:custDataLst>
    <p:extLst>
      <p:ext uri="{BB962C8B-B14F-4D97-AF65-F5344CB8AC3E}">
        <p14:creationId xmlns:p14="http://schemas.microsoft.com/office/powerpoint/2010/main" val="637112202"/>
      </p:ext>
    </p:extLst>
  </p:cSld>
  <p:clrMapOvr>
    <a:masterClrMapping/>
  </p:clrMapOvr>
  <mc:AlternateContent xmlns:mc="http://schemas.openxmlformats.org/markup-compatibility/2006" xmlns:p14="http://schemas.microsoft.com/office/powerpoint/2010/main">
    <mc:Choice Requires="p14">
      <p:transition spd="med" p14:dur="700" advClick="0" advTm="51747">
        <p:fade/>
      </p:transition>
    </mc:Choice>
    <mc:Fallback xmlns="">
      <p:transition spd="med" advClick="0" advTm="51747">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349515"/>
            <a:ext cx="7036981" cy="710206"/>
          </a:xfrm>
        </p:spPr>
        <p:txBody>
          <a:bodyPr>
            <a:normAutofit/>
          </a:bodyPr>
          <a:lstStyle/>
          <a:p>
            <a:pPr algn="ctr"/>
            <a:r>
              <a:rPr lang="en-US" dirty="0">
                <a:solidFill>
                  <a:srgbClr val="2F5CAC"/>
                </a:solidFill>
              </a:rPr>
              <a:t>Using the Classroom Examples</a:t>
            </a:r>
          </a:p>
        </p:txBody>
      </p:sp>
      <p:sp>
        <p:nvSpPr>
          <p:cNvPr id="3" name="Content Placeholder 2"/>
          <p:cNvSpPr>
            <a:spLocks noGrp="1"/>
          </p:cNvSpPr>
          <p:nvPr>
            <p:ph idx="13"/>
          </p:nvPr>
        </p:nvSpPr>
        <p:spPr>
          <a:xfrm>
            <a:off x="683012" y="1358742"/>
            <a:ext cx="10825976" cy="4547383"/>
          </a:xfrm>
        </p:spPr>
        <p:txBody>
          <a:bodyPr>
            <a:normAutofit/>
          </a:bodyPr>
          <a:lstStyle/>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purpose of each example is to illustrate how a student </a:t>
            </a:r>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could</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demonstrate the skill at each proficiency level.</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There are many other classroom activities that could be used as examples for the Observable Behaviors.</a:t>
            </a:r>
            <a:endParaRPr lang="en-US" sz="2400"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These examples are not intended to be used as test questions or performance tasks for teachers to replicate, although using them for this purpose is acceptable if needed. </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Teachers are encouraged to use their own activities in the regular classroom setting when determining a student’s ability to understand and use English.</a:t>
            </a:r>
          </a:p>
        </p:txBody>
      </p:sp>
      <p:sp>
        <p:nvSpPr>
          <p:cNvPr id="4" name="Footer Placeholder 3">
            <a:extLst>
              <a:ext uri="{FF2B5EF4-FFF2-40B4-BE49-F238E27FC236}">
                <a16:creationId xmlns:a16="http://schemas.microsoft.com/office/drawing/2014/main" id="{82AF361A-1022-4294-963B-DB7E48219A1E}"/>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AD6A575-ED88-4ED1-95B6-AB980FC364D1}"/>
              </a:ext>
            </a:extLst>
          </p:cNvPr>
          <p:cNvSpPr>
            <a:spLocks noGrp="1"/>
          </p:cNvSpPr>
          <p:nvPr>
            <p:ph type="sldNum" sz="quarter" idx="12"/>
          </p:nvPr>
        </p:nvSpPr>
        <p:spPr/>
        <p:txBody>
          <a:bodyPr/>
          <a:lstStyle/>
          <a:p>
            <a:fld id="{0088AB57-2DBE-44A3-AE96-942C49E954BF}" type="slidenum">
              <a:rPr lang="en-US" smtClean="0"/>
              <a:t>9</a:t>
            </a:fld>
            <a:endParaRPr lang="en-US" dirty="0"/>
          </a:p>
        </p:txBody>
      </p:sp>
    </p:spTree>
    <p:custDataLst>
      <p:tags r:id="rId1"/>
    </p:custDataLst>
    <p:extLst>
      <p:ext uri="{BB962C8B-B14F-4D97-AF65-F5344CB8AC3E}">
        <p14:creationId xmlns:p14="http://schemas.microsoft.com/office/powerpoint/2010/main" val="284390482"/>
      </p:ext>
    </p:extLst>
  </p:cSld>
  <p:clrMapOvr>
    <a:masterClrMapping/>
  </p:clrMapOvr>
  <mc:AlternateContent xmlns:mc="http://schemas.openxmlformats.org/markup-compatibility/2006" xmlns:p14="http://schemas.microsoft.com/office/powerpoint/2010/main">
    <mc:Choice Requires="p14">
      <p:transition spd="med" p14:dur="700" advClick="0" advTm="42109">
        <p:fade/>
      </p:transition>
    </mc:Choice>
    <mc:Fallback xmlns="">
      <p:transition spd="med" advClick="0" advTm="42109">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RESENTATION_COURSE_TITLE" val="2022_telpasalternatewritingdomain_final script"/>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bW0N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JtbQ1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CbW0N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CbW0NTfPCGHnQDAACnDAAAIQAAAHVuaXZlcnNhbC9mbGFzaF9za2luX3NldHRpbmdzLnhtbJVX227iMBB971dE7HvZUnZppRCJ20rVdlu0IN4NGcDCsSPbocvf7zh2EgeSQosq4Zlz7Lkcj9tQHSgPjiAVFXzY6XWiuyAIN5mUwPUSkpQRDQEnCQw7y9nrfLQIRkyD5GjudC1YMCEXoDXlO2UshS2g8bCzzrQW/H4juMYd77mQCWGd6Nuv/Cfs5shrLIEB3srZkg1Ux/zoPY2nN1HcGf3xYDp5biNsRJISfnoVO3G/JpvDToqMxya0R/Npo+1PKUhG+eFqRIwq/aIhqcU0e5j1Zr3bKKkEpcCE9Dwd9UY/r7IYWQMrsx/0n/qjGznVUZ835ox2pIrqnDboDR4H/TZaSnZQL/JkNn2YPrbjOe5e78qncVmChn/6auZ4DU4gv7S5SLP0KxpJpdiZgp5xBuZzlcMEifH6IWH6bD5XCSYhc9BVQSpGY2yDkLGV4nfzaQO31dJ99YdEaO62FGxumnA2PYxC1gwiLTMIu8XK+tRefLxnGi8TRFvCFAJ8UwWaY4Zzkqlim7qtwv2FD8pjD+QMFWIlWJbAxMbrAev2Cj+ZjPO54kFLkxefhOMFzjNWyDes6gXSM1bIhWnWO2enC/i5x3IKOYyJ6+XnxUcvcILLolzFqvCak17NJVfe0c5QYBIRQ5SrakkTME0Lu7nNhtS9iCnk5Eh3ROMD9cfg1qc8GRV2zxxOaM2yCjXVDJrUthGZVBgMulcuWyesBo+l2HdDjfQrbHWBrhurppjHwi+HWdZ17jY4Np1R1s2uA41PybCTEHkAuRSCqU7geHj98BD7KF8yzLDGpxTkC98Kj5Of3UbiQoO6FSzsFbwVTrQmm32CMbWlUJbUdra5gaE7tqmzPEvWIGcoCAqFIus2i9vT3Z7hr15R+IC4TmhxWqbe43ac0FLwnsEpAIjc7Iv+24X1JBnTlMERipniGfKE2zILFcq/KV8jLye/Sm9f0KObQJVO/AlbdzQQVhhVM8N6rs92TdYqz6s2UIrRXoVcG/bFkDRS9U+3Biek2s7obyogtqpWTZJpsdBEFsWs1i55coQRp0k+gNChS8k0eSyHCZG6suTOIuALexWCebPKzcoMGzxtFDNmo14TJfecz9gl3s6I0cT8jeaP2Nx+5z0Cv+G0FkTGbyWk9io0uC0b08RnM5/YOOuTVIddz2T7U3YCv+M/KNF/UEsDBBQAAgAIAJtbQ1Ox5bAvegQAAGUWAAAmAAAAdW5pdmVyc2FsL2h0bWxfcHVibGlzaGluZ19zZXR0aW5ncy54bWzdWFtP20gUfudXjLzqY2Mu5VLkBNHEiKghSWPTFq1WaGJP4lnGM65nHJo+7a/ZH9Zfsmc8wRAIYYJIK/YBgY/P+c79gr2j7ylDE5JLKnjd2aptOojwSMSUj+vOeXjy9sBBUmEeYyY4qTtcOOioseFlxZBRmQREKWCVCGC4PMxU3UmUyg5d9/r6ukZlluu3ghUK8GUtEqmb5UQSrkjuZgxP4ZeaZkQ6MwQLAPhJBZ+JNTY2EPIM0pmIC0YQjcFyTrVTmJ2qlDmu4Rri6Gqci4LHTcFEjvLxsO780fRbW62dGx6D1KIp4ToksgFETVaHOI6pNgKzgP4gKCF0nIC1++8cdE1jldSdnc1tDQPs7kOYEty4jjVMU0AMuJrhp0ThGCtsHo1CRb4reUMwpHjKcUqjEN4g7X/daYWXQafd8i+7vdAPLk/Ds46xYQWh0P8ariAUtsOOvwq/LXyzd9Y/7l5cfvE/BO3QTsXpRd8fdNrdj5dhr9cJ2/1bKcjCXBA9dz7KHmRDFHlEqiB7KinSIceUQV3fC70kCjqD4XxMQnFCIfMjzCRx0N8ZGX8qMKNqCg20CQ10RUh2LDMSqYFOdd1ReUGcWzgDCIZB/qs62n1f1dH+wZzrrtF+69ZCKz1oiwzzaUeMxS82fWt3r7J9e29vufGLzPSwUjhKoFnAn9I2z71LumGjemzgSNEJdCK55+WoYCwoskzkqqGtLlXfJVYmPALjjQSfy7p+RkPB4ipgJB2SuItTqL3+CXfQCAqSQex6GeEowBzGGFUQz6iSkMVQKqrK8XUy4z7OKWYIRhTMWYLOggfxjRKcy7kKrFKph0fU+LMrFJF/mega0qOsAaOgRfeBFf8XUbAYTUWBGL0COYGgTYoU/koIujvA0CgXaUllWCokSzUTSq5JfGSj6AJUpAVI6opgRBkN3wr6Aw3JSOSAS/AEpj/QqTT4tZWAMyzlLSi+sfGNGUvtbsv/+kY7iOMJ5tGK4FCfJM3UWvDxFHGhbuQgHBEuJCmTEtO4fGfjW+35aahaBPL8QtmYw5c0LRh+SfgqIHeg15jy9WhZJfFPWmCtNsGTstF185bQ0OIUUmIw4UUEg5Dy2Ui1AIwwR4KzKcIRbFepx8aEikICxQwIAy2fb6GRhzItn8Zw7IHGPCa5FeTm1vbOu929/YP3hzX35z//vl0qNLs7+gxrdebwaD56DNlJ3TuJnhBachg9IbnkPHogeyLyVJd4/MDcxWeihXi7G/qD42bY/twOLxYAlHF/uO08V6/exZu4PEjuLeLh79vEgX88aJ6igR+cd8Lg0Kb6ugIaXUUJ1O9I/zNiI9M7DyGLvhW8TpYNY3/gf7YChLRZNaqd2m7PyuGPNlwDc5r075wlVibAqhmb0QnLhtGUQtm+isFh1YnPmjmvo/sX3uF0afubgbGm7ic4j5K1Vc4rnsi/Lyf/40gvrH65aPuhgKRUC/2iNfhiQZ+PWuCftT/0Oq21ho/axe9V1OzLhs88VZ/P5r6Xee7Cr5kbQJ//NNzY+A9QSwMEFAACAAgAm1tDU04kzkyxAQAAZwYAAB8AAAB1bml2ZXJzYWwvaHRtbF9za2luX3NldHRpbmdzLmpzjZTBT8IwFMbv/hVkXg2RgU68IcPEhIOJ3IyHbjzHQtfXtGWKhv/ddSB026uyXtjHb9/re1u/74tedQVp0Lvvfde/6/vn5n2tgdWM2sBVU+cevbB6oHm+hEVeAM8FBC2k/H30KO9OBGUciNo02b5YW+34BWj/eWdcu7gkLBShaUIrCe2D0D4J7avR2KGpfUPOlJONMSj6KQoDwvQFqoLVTHD5WF9ufy0YS1D/oO8shYbpTXj3EHvJk+PoIYqnY5dLsZBMbOeYYT9h6TpTuBHLQ/2hXS692kpQ1fte+8ryXJsnA0W78GwwC2ehn5QKtIZD3XE8CSe3JMxZAtxtKBrdjSZ/oA3j7kBbdJnr3PzSURgNo5FLS5ZBZ0rTWTyIh01MVF6daXaK7zkDn8bXjORsC+ocK5QbecYLlAozO5EuGtlFohzZMhfZnovHdpGc3ay19X0bdWD0E1TL41dxbZfLdIbROGbYOmYr4oAWvmw5IxgMebh1q+qceNKbaO3cQgKUFFiSezHtoLH3r1XXTK1BLRB5FZ29gBnD0lVRxUm1+Tc3FjhVK6VE7kvOGtzv6mL3A1BLAwQUAAIACACbW0NT1cIavGsAAABvAAAAHAAAAHVuaXZlcnNhbC9sb2NhbF9zZXR0aW5ncy54bWwNyrEKwkAMgOG9TxGya+3m0GvpoFMRoecDhDaUQi6RuyD69t728/P14zcJfDiXwzRgd74gsK62HboHfMX76YpQnHQjMeWAagjj0PRiK8nC7hUWeAv9OEdONZwflKqMt/k5LTCJc9Z6sR2aP1BLAwQUAAIACACcW0NTW3NV8wEvAACQVwAAFwAAAHVuaXZlcnNhbC91bml2ZXJzYWwucG5n7XwJWFNXtzbWVvt9xWLrFAiQWmtrK4IRBWRI2tI6VFu0tgLKYDmFKAQwRUIgJNHagmIGa1uRMkRFRasQY2SQQGKVnKMyRJySECBtThUxCTFCBnKSnD/YKrT3H557n/vf5/+/q8+DnOyz91prv2vtd6199gl7132ycto/ff7p4eExbfWqDz718HgB8PCYnP7iFHfL/X3xX7t/Tcr5dOX7HnVdvoPuD8+T3vv4PQ8PIe8lxxcvuD//Y/uq+BwPj9nzx34mrf70jYceHrHzV3/w3me0JEOfgaffxhiwOvJee4O4c/6jGXGvEye9Gn9uhegfJR61tXE7z9375bVXsNsufh3mySUv3H0nVBzxfR/lCndRxvmOtu9S8dw8oYj0uyd9ckdAz64upjqnsrVL9nmo5sHPrkRNnWJNgW5HrPPn5mb5qejhMs0pV1CWx9i/pjAgYOz3xajF4HNjF72T/zMbwraxGQOVeVn9TMRQ3thfoLuHaFDJsYVBrsA90hlaY9EZqaNd+sMbqw+8sfqd+I0FbOfVGOZXw7txji3hV1Y1D7l72CJeh3+QNo3Ja6AGAWdEX8w3LHRxr/yha1ZfOyYCm/zGqaDLmJfcnz87fxWDVFkl2SRYeOBBCJ3bCALBbKH7zrsfgnGr52RYfLM5UBoGmOThsbMkxA+A2udHOR53uFi/BPyoWfHvuO75kv3jMaHn48mu+w6/8carqX8KZgsPHFzwp0XuTuc/8Abj3NeHXwfOHJt/7U/TvYH5i9YX4We7r09ewSzctnfJuKFrfviCPRY077j1bTr6L6DigTYKdYRmE0ZPxWgK71/GXciX0zV5m1ucl14K+oSnyD043vP1VpddFyqPHP623Mr6dTdvqjIef6srS6Bb+NSW26qCkfvdhib7rQ0xMcWKRNn2CDExMXbcvqHe0wIJdbhMzhz6Nf6suMCiCooxxio+f2ro6e/TSb8wRwAc/+UzZVozQMJFT7z7WZDU8cgQf1a03hwoU9WLeDW6t8e1/6INUAqIVo46OI4U/WB5ya48izA3ahy2HtVLQS204asxjILwqioxrVWlAq6bJ4CxN4nlNKtxJ3OvirbkzRK8F0Ff28wdB65vdvR9RuUL4tM2m8HUlnEFXOArWI+dTEHjzIvbn+IuaMIs5+ffe6kx6JXF2JWNJ6cJTOH1cC7OqYSyp6ox2+D5M1NO+hHfur3oqeWt51J+Z4u2AEpfqAtZQBiSiLYDWzN5ZmVwLjx/VlXBg0G1GmRgt2WMuyNptUnuIg6r5JlfzSYXdtiUJowdCo4IKbpNXVvhDI+4p9TC4CosCWU6L2TTru6WjRuI206ZTWbv31z5Ajb6vgR3rV5X/I2Z1JD0YOpeGbBvl1J3o27DU8gRj30UfBGoejF/MCWSs2v4ECW4SKtitAHZUFt8rQgI/FFxvK/uaZhads2ESezy0vDvR9bht4C05XSyuASKFAto+bvCTudp8NbEwkS17kYaMcYv9qmSzS2YKTzne7EDgVOuYXaqtxd8JPano4+mbG7tuCTR5hiTJ8fmBT1Fa1FcxSIf0tYs9yyQLxIG7AMIvrmL8Inn2WKuqtnlmdTX+tSchnWUN9McG0ZVi2mDKb6c9SOvwgD7JxFPlZQXQrhXBzQEdnn6E3GVG8dNORY2wyyZetVGM00+37Og4BTVeVZoU46JppV968rpHhyPpw+b5aVv7NklZHXeWTOH5OjyX1nYZTiEqSZB5MSKU72swPAJlrxrxX8APvQWRNMH3cFVn0Hm4tbd4e4VRLPbKCCZfXhhy473WJa6oQmmHF7DFQ44vkjIezuJnquAy/00JYrvORAu+itfrCAzQsxfk8snTSeOPI1Q5XMGO8lRM3t3KptfavsioWY2L9USV73Bn1TYqT3T4469gJ41rR2X/xltiR5fN4tuJKKrmb2ELl/Od19R0YUzBZ9H0PV4XzmXeBwTA7u6zJ9OFfGO3Bynln0zSbQu8GK07FcM+gPz+NhiIZ3rIhSHfZ9HdVwoUVzNDMqdvvuhMCj3OroTP9Efq/CYrim/xONfBcv4m52L68TndWtvL+q6z+F5R1vq5kYWDakMOzY9JQzykRRHOefr2rDTwV2BlX0NH+FflxMamwqpDsb5jBd531GpLZ+M08+izyqOL8e+AK9VlpB+6eoxX76mZatUJuv6lm9+0eNlRkhPm+jpMz+6vNHjPeafajdz+OKkE6+t6FGZwmvHjY0TuzuQCMiFQdMsxJ6jOcTkmpZ4iuCgvjrBqD6uMmmCrFmoN3qB7ma/kRx2A215kSrDTDgmsL4zHi0vbDbwTclHw16iWpaD8SK3GJX++NyUw5V+p2+OL86XGnRT86OO7Xr47ZykCre+y9fSoOSfE0mD4Jo5HVzFhOh7Yd+u7QqvRz1at9SfZzHj4h3761SAUuvZVzzBsPO2XYmi7x7OrRSO6kXJVUyudfTyNWrlt77zDG40JnZMJJEJx3AB9boctlvl0cTd2ysqIyOSakqfcs7swCRibshMUFfbxRXcqVNwOEO6jls0v34TQDz2C/34eBxekukOcqO/GBmj2oLCH7W52XCO2vyTsJvBEY4RIeuBewTuh4ZPxz39W8p53+JLG2W432cJ5D7Rj/TD3mIBnmoRGoeXZQhOjXuFJgbbabU3VabT5genBX2u60IG6Rdun6L9+TagnOF4J1mdPg6STG1u/tlUcE4Exy5g2j5v8fxFP9/j5VnRZPYxERKVJ2buVDIqf6Rnjo/wOvwO8cpCf7kwKHrx7HnklsiLDInj/YpJEfSAWcnPHX3/qcX6yQtcZSh5acJvU/Nl28sY3l9LbF/EmzadEyGSHXhXl/9NfdyE0LdMOm90d1zzXEdWzlUtAO4suNY+/QPKieyKH5vN3ifxz/N4iwLL/U6Lx/Em7E+7/MVMQWd4hOtVWft0fXj5yCFtw8LW85f05H4aWwTkWschn/ppxd7wl4u7j7P2x1a0+pCEQwV9PdEylcikbAzbnZdsoqXxQgkKlamZPmEKb4OXEwXtBUN8lyapaItC1VRcAnkL5iFuZD82sr7VZoTQ9aed684XfzaeEXb2mF+dNGCvMePXgYxK++Um7dSSTPPlpnOy9ogOQvGPU39/MAHOk5h/kian7HjQ7tHWPr1tcf6D9um+9i8SYCd0HUvqBctElHzPi5tbvnkv8p4pZ28a9CBywuAztGl3VHsORc1bxuUFx5OsuWspUwyS0pVX+lnYbTATWMBB+pc9rKpWrVncpqBSz3RNSFwXe8xyHc/7VbijR+z2+xEcOMuKI7VUFaDi5rZVEREzwkBYJQyPmYDGwqLrlA/InUnGpVxpu9vasz6TdXWTzvehdcHUIFXYDX+kQCCWFFGIIji3agL0cZ77RXg8eJXaMVZg1JTO3eNO1yO4vI3sw5QGsmcZpXzRCpWQ5mmK0+JlA4u550WlC/ZwRwtzCyYoD5hyXXWIptDqVWHtZt+gydOtr/CCp3RjeIBHlLV9ToUYkJ+5vW0COOc3JFO3BEy5gVkDhFUyKnLmBL1ynf8xdp7hAqFUHEJvCU+eIH1RUYfqMI1czMQoZsvKTpk+neRUnRdBzL32Utr11HFqx201LfFQsSw40uEhd3Y9fSfp0WtJ78/1R+e7L6b8qoLujE7ovB2q8qPrveCf49ADU2tcHkIMNTY82nZkvE4hPEzZWTGNbSimJOquYILyt3d4Td/X7vi1DhlPQK1f95QdWd+SmdCbiExKWURq60/+Vy7MjdeH5azhe8F8Z28nQnz4S7m1xcpoZIwVvf7IdLq7JtZEmm/dvKkbcheayawhbGM2JMDZH670R5PajO3uELO1mcYK4RkQm4deNxcXmG8rslDPNkVaS10fKZnl1AmkTMSUpmA92sCXMMhOk9d4VrO0pXzD6V4ESjBXj2JIkMk4t9GMwSYPu2DicMccfy/ReixJjfD8o5oZRCa/J5VRXEf8rLAFsxMmUDlCOJWBbwL5p1W5JmWDY5Nm5XiI/UO2ePblTRUvLBdLZpHCwQWKEiuiU2+ZAye3+AFJvXm3ArHFv1DLMQxEPQKd56mLtC4YdMoQkxI+dLKSoppyl0peSFgRcSIoS5z9Ghua1ehH/CTDYT/fA0ftQGxKEaQuUVsnb+2FJJDYaG8SNEnQTdbSD/FTIICH7GlH1NBd/C1LqVk2MFthtRJnRxv01t+OjHutah27Qty1hSw7ORvexP5qvWcuBfyS2CBbhyltBLRr1WFvDokTZ0MjJDWI4C2y+B8oDEePdOn7bKaheQHXgMtowZlxof6k3sASxIgDxAHMzNL6HievtFFLMePeIjQy17J1aoADa+E2tQEwiBnsqxSHhLJkqAbtaQP6Qvv9mwn+GZFVFmZLFJIz3TqD1ygN8B+QCD73Zd2Xf+Y7g/cFtS96PIKijoRM76rLkJ2945XXHdbPAVLYdbDqO0o5sw2bPQMCU8VdNzgUfF22EWJwqpM9DxqGvadeDQuuxy1FtCHiKWATz0Q1jcoO+2RDA9N5p9EEhMe4bzE12eUZGwsN2iYL0xcHpBVyYIPFJVRAAEenFa402eyQpkQOOIa7CZoFWaH+M4wrTaP1sNbgcsEELdxoxW2a4PVOsEGIuZkSqQvK2J3A6qAxevNYqjAat3EvCM2YnNQb6/kTvsXSuBeAoNsapu97sCFkP5fDq80uXFtryd1GarAAQOEZanl0I0/XszgiI+QemAkzIZ5K4l9cx+t5zbfU6HMxL8oiod7JQnrATC0TCd4PE+zIXp0W3/BXW2SqA8Wu1fnYaUi71slciy2ubyKsuOA6h4Ht7WlAAtElE1AsX0ZKwhbuiNy9lOuHi2UhC7Jwl5OxqJ1yLruQzIAZDVpXD8SDlNx9ojg1xNG93MfUQNxdwXVYXF5vA+tq8YKhGkZFtMLtdAupg2so0AMm+k1CsSozjeWvxVuMxGPjmWFGiTBoyoXEeakzScu5l5NQub6aEhdBZfsRs3pJnvTMSIP8Sw6iJ37SG4uNRtrtcxcXdVtiHFZOFwzo9qlljJFSGcyFbkxRhInOR1WdTPT3a2YU6l3D6fXBKSRpKCW/8BNnKoVoyCHuYMzkvV2kpPXCxuwMR8HQO9xt1VlijctukkdHlDcR7839cXwlxHm6A4rckDLTF6qnSXGD4BeZvpqjYRJpQNZNr6LMwxnRaS196PCo7ZAT2ov44IbD/EGGTBkZ0TAGkgkDrl/qn8cqxCbAwAhvefgOpOnjwiSnGSlSLsjS8O6bMjxVBgDXTAAVVEYhR9vMfDeLkyzfGhk4FDx0etqAyaW31qGtXCCP0YqbUFHtlb02B0jx3MpwvjhHAW2ZM3mTI7xq0BuyGnERIJiKDwfvOg/PkUH3iWm+alZFk+M6Rh24T20t5dQj/hlWTdfzXCSd1zit0mAPIwTy5NWtfclSncWU4avhV/YQXHHohXqNyM0cRpP1S4U58/AQdAPzEUypt26mqE06b6hBPr+Eh2fqbQwyjm4xl8CQOnKCOyNmwwlsXq3JjjFRE/M+wt+RCfA3ZAwLvOV01AlVLhRSJaOX9gxovPbhI8GzSj7eRwG9uJxZm9bISwnzkxMIJ6gssYTgZtR6l/wS7QT5tLP/QzgXP8XYPHHdL9qIBYLiPb82UUDTcIUsnu/0bq3FADy/94BDvvKNjJOysnqv0TPKCSPuzIeUYdjgriLOeyMJJNnQz84ZqC2s1kZyUBp0eluibDqyXz47UzaQf5VS+O34jFI6XaP2C+ko2yUBOy2mTYrtRaeppf9iD7n+FypCvAHNcL+1LyQpcPC3Rt0of3zAv+954w525TL/haeyRAO0jMiQcaN3CNPkpjs08p8Wbv0ev/EA+MRE6xJQYr6z+abpwwNHbRGv/zlqRxCgjzC2BPtteePtEum8CZ2LcKgNCiU6fvOqiWYf0wW4PtkjxZ57cj8EfK5i3xMgXvoBeDKT5+4+xfPd5U8QDFjH/U/vepSOBTT5A5XljRomcq+2sb951GWVBg1e2yd9SWv8xiae2z4+wxjmo+/LcY5fp958b8WN3Dms0DbNK95P5HgDldMWbks25X3wJ273k0Clyvb6asZ/XZQdPQ4p5yTRTPeica4rnfR+RAK1opNxLaP2HA1N21RTVWC3NJcmM/MLRkVy5qjF6WKCIAAi6RwFZOhJNRA2GZqpZEcP14DNfisReCI1FVLGJjMMprjRbh7DQY3jJKtTKYwIixIf0m80vlXUR1WNlYaWQ1S0hi2ksNxVWEGhXoJvYPS6gDWKhCeBpMI3TDvBd9yq4Te1TKugMMQBUzqZI75BOHlkZvXWBE2yv+yuCOnJZdAj8W2ggD+qH/DHibPZmdAqu/oJQGu4QoHUZYe7zxEnh5QEx6hzKQkJDZcwSEdwMq0wkd4Bxg3aJnQuXtFOTcQuj8UAsCJsYUh/ltUt0aA2C49lvPMUQkMgD0QIOxhEEIwXG+7+U2tnAORC/R2aRbCD8wT1g74Aguu/nVRyeBn9H7tDmrmT08UOCaikoTo5A7Y4vRi2eXRISWUdcDX86bXuAwB5JpDGPgh7PUwXdPooGtu1h5rO4BIR0WfJtN9kUOnKUl+g2nIZ6hnYwv7x5ScUtonK5kyqn1aKTwe396zoOomL47Nc5bwgHnw05BvwNbUme0cHBos73Rd7q+tSpsKIBZDuemKDtEVqpDkMDTfqD04QlNJCJjU2aJ0hWZb64DQkZX9lq38G9kPgRT8B1lh9m3DP5iKzOT1eww94mbg8ckvthCn7A9W0C7sw+M3u3Ne0ICmmgUilso8te/LgZxHRTSjcf+WThv/rKjalsBkwJzRL4jRka1oeXVsYGtQ6cuDY1E8ja+ALfnKTKkf69DSqDYM8ag/SEPZLR8ulF9yrkfnG4K6Z8kFaFpRTaOk1PnULHgS9d4jmrrxxeUEVLBpgJo9bMaj1HpuCh3sGQ3Mfz2yne2JRXz62ZrHbncWPjfRw22jd/3jURfegdzVIvzWLqWtk6u7N4NvaYOZgKXPwnpWFWmsg+ZLHajGAfKPnhjLKRz9fz5MifeV8p4rfOlrGHy3bRkSHicTWvkOP5f06iS1MRnoUVZhi5t1Y5l3LWolKWBrQNdtxmei4PJj7qUybPxPIiBRo8+8QBSnHOCJAnVMn7Qt4bO27Jrzlx9ikC367U553ioiICEIrCqj64/tEU0mlaz7PQI8ACmUPr96UUOF38w/DZuIAIKAk+FOS4kOKJcn3po+A90poIG/u29zMoODr/Vzh23XGZObhPhJbgveAUk0Z7E8phb2xYikVeyqFaM0h5iE4b3twCtTDmr58B/XM41kctmGw87Z5rhCDRzHpwBsc045IelDdviNv1+1D9sBMcyzLbGnGbAISSlhFfvXqejf9NEk4500ZvYSxHjqt0yI8ViLLSdOw9Fv9ciqeCFW7ynawDzuv+8i29Hh9YKK6qSZsXkh/9rws9in8gnpFIQe/rN8oz+Ig7l0SFczwPOtUYknXQASmfHqc6x1fDXCDn8y6GvOZGtMjTSJH7F425QYmFnaGHAN3qtGztWFvZmlAlStAtbEXosUvLDrZJGnFWfM69syvTYj0sg/IztD8ZXhxFXbRY9AvTsYAmw0dtzHco7SIKd0LVqiY63ymnrB8NVVcx0s5lC54JWI2ZCV1gFDE0k9Wn57D4sJyKorzsWuX35iiTpRzDv7peY5wPft9/LWhiOBldfsmnZKeIYpyqYyZ1qik2bIXb3tdWN/SRWYdrPusPqQBzDmGes00yBkJc2QUmHXx/p/T8gcAzwfyFW4Y3GVjI/yIepAslvipVxyjJrJPUMbOVtxcdeZO08ee9fBdioN2b0uvRh93apMpci/adH2FgmHAfsl5HOLfuovPDQLc1ykBBvTUDs9jlHzfOYp64bKS7gWB+5LhR2EnOPUUsUu5MeHOUFDWHPQbOrWwN8a30Rjw3qlNhuL++h4+YvPyMizHGHzGRS4AFWGTcxXxJw3NLs+eBeDRphZcNu/tIZIG+r6ulvayeTe5JYqe9McqLOEJDzQIpp0TFymvPF7k7iyww+s/skL9/4j1AHd95iaRRq8vQ7Srfk6MbISXE+hD1qeEjgE0NJhTns3QbW4kyVcXxMlyIv5CEVv3usu9/+/pdmsZ3kJ3c1Ynv+VRUBYT5bfQhtUaR3Go1FQunX9qi8nBGaBE8uH8KLpEfm2cNgkFI2BnrNRVHipnmlnfjewsGciNlJLkyJOD+e5XAf1L6Mjxwf3zTjFNjqooI/S02GALu0p+9M/6N62iSW4i3mZpwY2fl8xPbFENMwOeEPsIBtG4rPwbk7MtSF2xQp9PfJrAmWzGcGeo+V26a3SgRmosoHVWWYHx6Ye0Y+hRz5qeNf3rNOk2gUoBw8lqHa3Mdg2NNAtZtqnolwWjF0qgV3gkat/88gnLC4zLvHMK0IcydSzxaDtrtK96aheqQ12ictSaTCw42hTJjEp1sHlEcWGsCd8D6TVVs9JKjRmFkU4GW1FpX66pn7AQv2TfTqtcAoL7bWjraGs5C+W7en0j3hnyeS0mas3Sol9Vd8UPpiqjSVeLVHcRH1wMeoGr+IOsG4A/hrpg1Mnvc/3kPSvPD0vqaPhiaT/3yMiPLNMDeFJw3T5rNRUhol26UPS3lcTmVnnTx2LBHX2IKQMLwHYXFdWjtgEej9cYLa6LqrqjZ/eq4G3uMj+5RePOSIhARkRhYn4hKhJ0X/jpbygkJgVTfWdZ63VK1yOauBW3exv7B8qUrBacDKEktPhBZuvN8HshTjW+AdzvMzkngcAV4v8JXewZyrBQECTDbO2W+smElHJaxFAwYYV7GLD87trfgL+rYbiHHQAF61lTtol5NHFlLla22Kdxm7FRawujtkT+oaIILKt1CucyOaItEO9mna48qsrV5DIs4Gbyc9gCcV1EnmjAGTf+gkznJkOH0nSIeiKjIqon6fXXuHsBBLa/3HeCJW6NfFecObOHYrg71W4H1BT4roEANlaHhWS55Roj0oPU24fSxvnZnTbK6+0YdUk7gOEcWdLPBUiQ2dD8MUr1FMK6riJqrz5ALXSjasVL/Mx8UtOt9lfZfw/ACoBc8a1P0IzruJs+vMpEgv+MeanYd2DFWDxUgOZumxzZjGTNsOJKrdkQwAV6DHDz9X6erqfsZwpLJNpI4tVIede7rnPs8uCk1+d2/Z6pqG8P6p5A60vAdNGQO9C8jzvDlmPnb4aFonYI0BowgZudGWJQTVHRNurq1G13DUo3bEk1DX7EqrexUANvFgcnWEaoookT5wAZYkYLDmpzgmr8Q4tVoxnq/ftEAoEz6cvo/bwJLxMFAHrz0mdNz5r+OzUdxAHm7citIJfXTU1eVEvaX+u5sXrv5qSVnzq1o1ETB2GAZFtN0McrfVeb9w1YJxZl7j37yP1pJOgjr7O0JGiYPqG2cxeRK9AHYlbusMPo+mXH9e8+E9AI0HCBpZD/5CRjU5q7yO/7zymf1/CEUitdWjO1X29NVMQ/KX9H8ZbOUM2tyYbRAT7fJdGFj5ee9fFgnPkvWJ2xTyD4g/iNjL/k59OSCdSayv48eQJtLwF/DpqQOr2B26UTCI4tfPBM7X9AbW4noK9eyctKYpjrB3NFSyCp41H7zfbYicpTISXmjbH3NUNjoswjmWNPVbPHXgMdFDLwnzSoP6DgRPCQyHIoTdH5gEfcoR47rP+bCHe1wrwn4tMLD25t8dut1ys3suuN6MWp2Um032TqV4ZHB6T5iE6vRPSBgP6I6M8dbsbj1GVf8gLk+ROlo5jg+G4wdz37vJyA3FWnnMwshfYg5gEJhZ7vKcm8yGlXm9aLI0uCs4AFBgHPqjYbXJvE/nTPWsMhKuoc8FFYSVYQzoIgtRMTQagCut7o/3kiEgp8SBEUTQJBjLf7v+nhSXOq760kWkxqZK8wuD8LJnmWUu5ltuDq1y+bMrZrnxs6JJbWST9u8ZPlmphilNpHZnMgFU7hn9fSxzVqsvjJrHvZRBBUvFWkpiaLeBc++mu+JFf85n05hc0W6ZCUs2xT8Ip2TLya1lN0k5oQQXfXcoD6bi0mGxKRYULPFh/eWyu6qYnEn8AFPtGD+mZJ2Jug0vTIZXMZbMrMh5n1+AYGJ01RO7HSCc9lc77DgzeYq6JONCV6lmbq2WNlSvLmzMWVnIOiSfW47XCzC2+GjOKsM5V+2MlZ9PhdYxJdcGMPwIO1upmQxQzVfTZRZiqbI9oEnNTLl3TObMwGUj2/d5adYVDWRuxumHX5Pu1Oesvz77LS9HW/5DrinLnidCC94js1TiP1iyajduF6Isjl5d2dEJ8bqezMaDKbj1/aoH2E+Yg0OTPBH0ijE7nbgpZNz7YKlmOh+kkhXYf95GEcLdy4fhmXg6STBOC7PrwaP2x2Y/cORxxFI8KHDImiiqioYbiCIzQJkdJP9ujsogK42TIKOc3J+25fm7BgVPiQKZ2YuVBPWbVIke+XPWP3VuIq8Kw6WeNVir/S0A4ztY+aJEQJUb2sa53BGNE/JN/EaUTUHNL5FbCzUbHbYMxo0TQJqA7aCbKvmuX/b5xLvLjGS/BfsbzvLAeVpKrRS52nBZKQ1iEVSVqo1ofXxv7VZc4OEtHahsiJaGe5IpnlNKnH3o6BdWxh/d9w6drJQKcSbG1XekDl/VM1VRK/DLiZxvIF4HOYjOqQX9MrJyp/G9A/PvrZnZ4wezIZG0u0C3maQueF7F4Jer+7+q2xE4uxAyJYGNIfcqXu84lW3U39ZwrboMkG9DbqLZ7Q1HMuqOWhFtZpndTKOwsmoNM3gMEqZGUiU8ZMEugDKN6ZeM+KUSfXmCdOooYrNNkFBieFzcHdv12ng5S2ZUk/HU78Wy+2cIzIcNLed1s0bu2Xxdq7U7XnbF8kOzHuhdAbUrevH93lFb6BKvzrhM/4Zz1LHv/N1bprno1ejaVJBdvsSJ1uwqO1hYMF/y2/JPNMxTMVz1Q8U/FMxTMVz1Q8U/FMxTMVz1Q8U/FMxTMVz1T8P6xihUM2f+xvmBz4rDZUUzjclwvT3BpIXmNvgvHHzo4sYw/ibdv+fY3GmUQaAoXKGTpNb+GDCyzGcHcyMtQ51QWhpFEtBYQ5kB8P5+Hx60+M4RhXnwFdWUIY6ZBWuNAFfkOnklGdWvBbsBQJDWWZQF6/88E9GRrDsHwbikOrOggHv6oXpBYmxvRNck+zK+kOFrUQD6K4BzSHKd9tQUI1ZjoJTV6dZ7xLRH8TJ9+FZXsypkvJJnNUakAo+FE4Pd6UjKSxhJ8vJLiN35kxg9TW5SIe6NrAZsbznZWhJ6zHh2cnDwS4sRKVmte5MvreRif/ww1xJes51mgSEpstRW4TuvSEHWXn/rBAHyT62Y17AjZo/fbRc0GfLxZ7JZ74Y/wypP1M+kVql3O3R4xzLsMf+n5jvq/HxbttaIjclbd5oL1MqDuYOobeuTRW2efTlOBx1vQtvVY88Zgcpt14hzfZoykA0N8NBus2H3S7WNX+kzN147ItWKtptwdvdFxiqjcQxMdT+yaYlHhp7GTH5Qpy3ejMkwzbxaW+Fi/XL4Le/jprbbaT32gdtrr6WXnqbNRibKFPG7AYslmISRHONLCCXN1EO8Rjeblqkp31lfIyBuRHx1Wr+PuaDAqJhUiUSF3yD32xjdsUsoFlOfebbBhTGExJvjZfLiHLoLC2/7Xx9Tn71utg1MzKGc5Dh1j1OS9iZVuxjd6yK7N3kx3+MkbrQKtxzbQW3yCmVJvhlzxga4bWeaecJ0tL13vWi3Z9paFA/dBWhduUzN6VYmnYm4QVeyC/6MwEf35MYa/bUhlD5oScIL50CZ2QdDQ6rfHCB8UdWTl7Xy7ru/fqJA/1EjCJAOib3ZDNr2w9o0pO+zyiEdNwSSJ6dSVlihZPak0b+h6WGePZvFYvRyX6yHIB7+ofmbyNfTDzTG9er0RnUZkHXs9S8x5R1vpieaH+eUEEgYW0ZEWvbXgMimXcvfJODF3yWJ/fgQudiUk3PDyUB/GWR96AYlE7ZuGgPrXTteR0z/Evi26GOPxeJQVZ5vkO4LF+aqNGb8V3rXvZRO9e0cuADOIsfiIrEFRbeMFMg5m/2bMBf94/vK4skfqJaABWklgDnPJS1FHcqLlSFe7wWyLunB/+JbV8zY4rwsYLuoz25zzU4QMYNY9rsugPZXRg6AWlruAfn0Zc3/FuoaKyek3ZtO3BlIYU5C0T0qbiwaryCoi8Qw91mqyUkGNDEUNK5L4ByaE8wKh96b36czk/ReE2xzjtyRqHDEsssF6RmnsbXZ0jyugxC45Qow4yrHlX9CGl9/cDWTkPjB/iPM7W5nCEcsnDe2IrLWd4dyOr8DEpjDTFaxzfs/Iizn9owv0K09knpTyb5KzfjHpAS/S0QjLESam1YSgJdJbFbguSWJxqnfaDnaZm8UxrGV7ME99iMSB5LSMRPkRVSQRfFPb1IDBDhhiabTm3+/s/Z6kT3Z505Kdr5Sp904b2JY8ZQCTtGLpxX6nr6j7eMaWpzMUvNr5KWsqFvQeCsX4IJcfBaOHhqRr+vmICCIYWZDvUqG1ofWhjNhSaCZcdMk2LT5hTakSObHDHlei05eP7dWpDc+QY8BtRzo6ZaPERlLjO1JmOEF+ptbAi7cjel715/L43JXhu9q8kyB87BgdbaHK+GxSRBloDgk2tKxBXoP9AoHM/ZrJhbSG7ScJgLWfGeGuClomMlUM36uTZpSpG73EXDA1okhWSOoNuhp/dB1REsK23JQ0Up0QjOCE1SLTyDcY6DcsyHtx523bocwfuf5o2ufekc0sNQ+t5lca5voHJD/uEXQXHQ1BLGjl7bE2tzLkvl50SeI+5eCNARj8GCqPDIt4sEb1VgF/RJXkv4stIZqyJk4omDyC6HsSgiHfPfoYBeZPgivnoFrGu38b5ascVWiGr3OYT6kRXh8/32LJ5AAMgrKszNeWdXFUsQnhLAu35rRY3GT4XdgJn7cE7rW9kvpvZyIFmNm6rN3qp9yuHGmfB5D1qcym/mqGBOjuG4EAOTor2N//h4iNuFxsVRQpqsiGEko/0n++rI2Y0S6UWE/cUWoVWSFfGj2WgoAxLqSrRx4/et7z5BwBUhhw13ChSNvE3Ei9RCPhPGgSZ7AOGju6mgKJuS+Te0pe3Tk5lnzDRZ1r8Go3NZdGsQK2dGZnFWvF+Qn+Rhlbo1HWBAKf9kgT+aRGotHRux0jX+6uPo2/maCgfs/RKAkxxCkTu9X4CLWgLbTJ1foWcaGYE96D875oC6njJ0ayGVbr9Jhu1nDp7NXpIC1eEX3GvzGvcFCDzm5dqXCt7LIyPUedmpP8E5xtTWDl17a3z8uqoKqpYSJ1CjrzjehRiqTfmdsUjDu6ysaAnMJF6lJGerHDpcu9nYOpFn8MSbYaPtEgV3y1mGpfI4EzcPLZGx9/0lHippSugpDxu4HzwfPTlbeyvMn3L9763naxZBQ1qrXOnXLP5QALn8OtFXSoFMdAoX9yXm6DM67t/nb9venS6WBryYjGtl4Iaml3yLS2aKUoGtIwidTL4av2oUuKdhaYyqGuXur4/bpuySIIvd948Fw3CiGWbQs6szHUzQeZn05zxUtMoFNpoWpauzbiuCXF5yfQZNHfALHXxv6cFmExHVaor0PMe5NOcQzW3eOTfbiHp834jszNJPV1TWl3nTB1KG2FJf5aZV8vIvl102UU/xdDQqzaNY+KYaqeuyEB4ZkNGGBawMqZVu+iW60wBmCbNq7mlicHg5G//fWG8qAQlA7Ce3SVxka9P18TJufvG/FgfI2ZadGeiLX1pvps2O0NPmDiP9IeE7mRSNmue/lQ02W2nLnD3RhTHzptGgW6BlzBmrYHZQkbxNF9tgVN6LD1aexL1P+UUjVpa0xAvR96or+U2iwAd6oMS03FEyRTnVU/8lkZBhu9NLvFeBkZm3dmaqJlhkeaJdMH1k8L0SD+qHE/n4qXhluac58mAZpjiKMo+w4hWsS6HRQSOkc4dgsGucsefKq/cVf67xIXtBVCv23NFal+1vuP3RHfKC7fQi+OdGbtA1tKuQq/rodiFsMuOLtawpDd1xcqTjGRMdGLvidvEBlpEmw1rbEQvsvaWLtiz0QdArICS7I4zpAOQFK13uEaolau6CSsOJbLIJhMs/3AGy5UGpV77G6++cpbDkI+9TdFgz36epFjpZoqbPTWJRCT3jtus8yz7LDsrfI5mP4gY0HXfmNhcU/m9sTu+Gxz8MlX7bH34huc8lBs9U0Uoh9CQU3FKCf5iIxydxoLbX2DvTsJ6wgjXpaTmEwO70klm0Nmwy/hq0Prp9XJjnAhpWmOAG/ENxOr6yrcjHscBgmyFilXWQtjYd6peI9peJzok+huyP4x9jSY2VB5l7e2cI7XJ3ipp14b/GiYaAJAiYWXt9pMWjkqCTt7ujuVaBgjbk0nuVPcxOi2rkGtizkzmU0NWoR8zC3N8FI3fFVAPQnNhE3SLVd3ndc6U0UL0x7mdUII6q5zZI0LZThXYMV2zu4OrVoTN7vppWoGBflG/3x0BK4/0QbQiw3KdNCYC1BOGbuh1akkMGe0mIsvIyY0hJQ3rmRanbbmbgw5dCruoOf60ytQHcritQ75+C4vuYBKJ6Khc4zDhUNNY4Vf5VsHg8dIs5mgpa9SCqQ7wDaETGrK5lyXZ16pduQKLc8PxsbC+zZqHsY/zuobckE1baSjvDqF1dUi+I3wZ6VLaNWJapIlJTxDBk3Zm9uWyOXYjdEmvv8LoBC8JVYcVLPSmxMtXGpsBGou1SE1S4ctO88AZBhP6yR30PzEY0CutqN3X7tOggy2ZMw3GbHei1WGwUnlrjivp36QsTHar+Y7hus9uHYGSgE2FM7c0qobxD9BtLtu0xIWSVzI0I2aNZ9fYCkiUhf5ggLvqNLn5O8Y85LqLeb8wupfVZbLYOl11pQVh7k6AbqqqXx/3R1aqtjSfnuua90hibAfTgN+Ude8JWrMyC7NnB8l3bF2lzyDlgJmQrktlc6rmjoWUWCJxWslOBUmjOMvqu9Pk1Lt6jB+KHYEA2bH8QcxHYVbvjr+nnnAwVvLoR3Xp3LA72Q4wu7dwcE1ycz5iaDw+VcVjLiVuDgYshWwwOAouP2sDz96W5Ge97JzzyO0NVSyWQFIYxNIn1ev32ywfO/RhY7b7ADC92kU8YbR7XVIo7wDku/bvX9HKY9N+J07cdRS3rZneVlYXL7Xtk9KGa1j2mptz1xS82HfbTdgl6FGJjj8Qilf6D7Ne/6NOfVI6AmrzgX+IALeDKzPYt4fYf9mgGPaHzQtJmkediQa8Kdm1t4f43aCzG+fs7oyV2m8P7pkf9c1QuqVQvw+1+8lrXWv3TTdCrLeN6D9uSf6mpGdZW5HK5HGxgS0slWPEWU+hi7/98ujvbxHzh++Vx3BrRYrTg8kL327LJJj2xqxdGTA4d0csnHP/04mFrrvMfPF/Wl3PjSE6R8TZTpII2btC+vAl6WI/4bHi64mVSC4/7f+wSYlmC2+0iH1Y/9TN7zHfdNL/N/ssvyX0sq9pfu0mJqjgmJe8UHC/7/Z85jvpyb1WW4Eo+H838tGPgsJU++QWuwhKI+XLvB7ab5RKlj62cvlYZd18BX1lD8JGCAch07HP/ad6bF9eatMURJX9XU5PhqCv0DXMZ1lbYVmmtsG9ET6N/3ObcxxSNvYXZIRLVn06k7Xyy8RH/LP9JFO+77yi26VJBYN91pf3ATHe29072KHLjJZPHPWljG0neK6evBpr9dhO+MwIBumKMK6dilldojXuOVP8iNgLuaaX0ZwKmkFJtO0m0qwHLmAa4EMqXcdzHh5ntDKFhOhEV4XH1HgypzxCBpV+h0v9gcs8lgMux7keFt+cu+JG7mzWW22aaTVNI160C7xzxA/eBG/TnMr7EZrRLnGpi2S466ktiA7w8DjbXMN0Cmr+sqWP+gbltxao/A4v38Z+IaxxjXNnKXI/0C2DeUgxRt7lNXymfa/2nMrL7jYortur3yUU4eUJFa/Qr01Xf+ZCVafzSv0uPn5C4rHd648vuXlY/zMbKKGhKPF925WRVYGH0sdaVn/4yQd172/5+n8AUEsDBBQAAgAIAJxbQ1MM4l9nTwAAAGwAAAAbAAAAdW5pdmVyc2FsL3VuaXZlcnNhbC5wbmcueG1ss7GvyM1RKEstKs7Mz7NVMtQzULK34+WyKShKLctMLVeosFUysjTQM4AAJYVKoBojBLc8M6UkAyhkYG6OEMxIzUzPKLFVsjCwgAvqAw0FAFBLAQIAABQAAgAIAHBIFk82YVgCRwMAAOEJAAAUAAAAAAAAAAEAAAAAAAAAAAB1bml2ZXJzYWwvcGxheWVyLnhtbFBLAQIAABQAAgAIAJtbQ1OQSSYlKAUAAPYTAAAdAAAAAAAAAAEAAAAAAHkDAAB1bml2ZXJzYWwvY29tbW9uX21lc3NhZ2VzLmxuZ1BLAQIAABQAAgAIAJtbQ1NzanLmpQAAAIIBAAAuAAAAAAAAAAEAAAAAANwIAAB1bml2ZXJzYWwvcGxheWJhY2tfYW5kX25hdmlnYXRpb25fc2V0dGluZ3MueG1sUEsBAgAAFAACAAgAm1tDU3na1VmABAAA2xYAACcAAAAAAAAAAQAAAAAAzQkAAHVuaXZlcnNhbC9mbGFzaF9wdWJsaXNoaW5nX3NldHRpbmdzLnhtbFBLAQIAABQAAgAIAJtbQ1N88IYedAMAAKcMAAAhAAAAAAAAAAEAAAAAAJIOAAB1bml2ZXJzYWwvZmxhc2hfc2tpbl9zZXR0aW5ncy54bWxQSwECAAAUAAIACACbW0NTseWwL3oEAABlFgAAJgAAAAAAAAABAAAAAABFEgAAdW5pdmVyc2FsL2h0bWxfcHVibGlzaGluZ19zZXR0aW5ncy54bWxQSwECAAAUAAIACACbW0NTTiTOTLEBAABnBgAAHwAAAAAAAAABAAAAAAADFwAAdW5pdmVyc2FsL2h0bWxfc2tpbl9zZXR0aW5ncy5qc1BLAQIAABQAAgAIAJtbQ1PVwhq8awAAAG8AAAAcAAAAAAAAAAEAAAAAAPEYAAB1bml2ZXJzYWwvbG9jYWxfc2V0dGluZ3MueG1sUEsBAgAAFAACAAgAnFtDU1tzVfMBLwAAkFcAABcAAAAAAAAAAAAAAAAAlhkAAHVuaXZlcnNhbC91bml2ZXJzYWwucG5nUEsBAgAAFAACAAgAnFtDUwziX2dPAAAAbAAAABsAAAAAAAAAAQAAAAAAzEgAAHVuaXZlcnNhbC91bml2ZXJzYWwucG5nLnhtbFBLBQYAAAAACgAKAAYDAABUSQAAAAA="/>
  <p:tag name="ISPRING_CURRENT_PLAYER_ID" val="universal"/>
  <p:tag name="ISPRING_UUID" val="{842AC127-697C-4956-B4C6-D965DD4E131D}"/>
  <p:tag name="ISPRING_RESOURCE_FOLDER" val="C:\Users\marimi\Desktop\Texas\2021-2022 Texas\TELPAS Alternate 2022\TELPAS Alt Writing\2022_telpasalternatewritingdomain_final script\"/>
  <p:tag name="ISPRING_PRESENTATION_PATH" val="C:\Users\marimi\Desktop\Texas\2021-2022 Texas\TELPAS Alternate 2022\TELPAS Alt Writing\2022_telpasalternatewritingdomain_final script.pptx"/>
  <p:tag name="ISPRING_PROJECT_VERSION" val="9.3"/>
  <p:tag name="ISPRING_PROJECT_FOLDER_UPDATED" val="1"/>
  <p:tag name="ISPRING_SCREEN_RECS_UPDATED" val="C:\Users\marimi\Desktop\Texas\2021-2022 Texas\TELPAS Alternate 2022\TELPAS Alt Writing\2022_telpasalternatewritingdomain_final script\"/>
  <p:tag name="ISPRING_FIRST_PUBLISH" val="1"/>
  <p:tag name="FLASHSPRING_ZOOM_TAG" val="82"/>
  <p:tag name="ISPRING_PRESENTATION_INFO_2" val="&lt;?xml version=&quot;1.0&quot; encoding=&quot;UTF-8&quot; standalone=&quot;no&quot; ?&gt;&#10;&lt;presentation2&gt;&#10;&#10;  &lt;slides&gt;&#10;    &lt;slide id=&quot;{01F19E6B-2226-47EB-8868-EF5FB07AA568}&quot; pptId=&quot;256&quot;/&gt;&#10;    &lt;slide id=&quot;{723CE469-FEE3-4DF1-A4A6-8C1980E2CE49}&quot; pptId=&quot;258&quot;/&gt;&#10;    &lt;slide id=&quot;{EB434480-34C6-4616-A18D-FAE539331127}&quot; pptId=&quot;300&quot;/&gt;&#10;    &lt;slide id=&quot;{31B09780-A479-4DAA-A5C9-BA6A6ED255CF}&quot; pptId=&quot;301&quot;/&gt;&#10;    &lt;slide id=&quot;{9F5F140F-2B75-4B45-AF62-AAF2C4B590EC}&quot; pptId=&quot;318&quot;/&gt;&#10;    &lt;slide id=&quot;{C452E438-17D4-46E6-82E7-DA245F4FB2B3}&quot; pptId=&quot;261&quot;/&gt;&#10;    &lt;slide id=&quot;{B2478E8B-231F-4B1D-8E58-32ECFF488D98}&quot; pptId=&quot;262&quot;/&gt;&#10;    &lt;slide id=&quot;{3FF47719-5A64-42BD-B8E9-CE8A87BA0297}&quot; pptId=&quot;283&quot;/&gt;&#10;    &lt;slide id=&quot;{3E2DDBDB-1A27-4C59-A60A-5D7DDE9544F1}&quot; pptId=&quot;280&quot;/&gt;&#10;    &lt;slide id=&quot;{CD241150-9397-4E52-B819-55CFB779BAA8}&quot; pptId=&quot;319&quot;/&gt;&#10;    &lt;slide id=&quot;{B26D9581-ADCC-4463-8291-9CA63753C18D}&quot; pptId=&quot;320&quot;/&gt;&#10;    &lt;slide id=&quot;{C2F62613-03BD-45EA-BA81-51E9AEA75E29}&quot; pptId=&quot;321&quot;/&gt;&#10;    &lt;slide id=&quot;{35A088BD-05EF-4F99-ABAD-88E72288779F}&quot; pptId=&quot;322&quot;/&gt;&#10;    &lt;slide id=&quot;{13302E0C-E0D0-4154-BA6B-A9477211AE73}&quot; pptId=&quot;323&quot;/&gt;&#10;    &lt;slide id=&quot;{64FCF038-2182-47FA-89DB-915D0C682B30}&quot; pptId=&quot;324&quot;/&gt;&#10;    &lt;slide id=&quot;{61E90763-FA00-4887-BC16-67D086EE9F11}&quot; pptId=&quot;325&quot;/&gt;&#10;    &lt;slide id=&quot;{C21D3A39-57E3-4890-9D4E-6972D8550B99}&quot; pptId=&quot;326&quot;/&gt;&#10;    &lt;slide id=&quot;{46459B1D-012B-44BC-ACF3-7FCE0A73628C}&quot; pptId=&quot;327&quot;/&gt;&#10;    &lt;slide id=&quot;{97AEB126-4FBF-4AB6-AFBA-7508D2DF3A4E}&quot; pptId=&quot;328&quot;/&gt;&#10;    &lt;slide id=&quot;{32EB38CD-F785-478E-9908-68FFF70621BD}&quot; pptId=&quot;329&quot;/&gt;&#10;    &lt;slide id=&quot;{45DF3456-0B36-4961-B028-FCCE99944E13}&quot; pptId=&quot;297&quot;/&gt;&#10;    &lt;slide id=&quot;{C440B4A5-C898-464C-B319-6740383FD195}&quot; pptId=&quot;282&quot;/&gt;&#10;    &lt;slide id=&quot;{0CCD7E8A-756E-4055-8BD0-2CAD3E36D677}&quot; pptId=&quot;302&quot;/&gt;&#10;    &lt;slide id=&quot;{5A1D1847-D0B0-42EA-9240-5E0717193B36}&quot; pptId=&quot;303&quot;/&gt;&#10;    &lt;slide id=&quot;{EC04582B-E942-4D53-BC9E-A8BD0639E02E}&quot; pptId=&quot;306&quot;/&gt;&#10;    &lt;slide id=&quot;{0DA8701A-E1E0-419C-974C-FDA8CC282CFE}&quot; pptId=&quot;307&quot;/&gt;&#10;    &lt;slide id=&quot;{76041834-1A87-4AA2-A4E6-C6D531C0AA85}&quot; pptId=&quot;277&quot;/&gt;&#10;    &lt;slide id=&quot;{051BB338-0FFB-49BE-946A-8F562AA41C4E}&quot; pptId=&quot;274&quot;/&gt;&#10;    &lt;slide id=&quot;{EC135286-5C4F-436A-A719-4DF905A63BCC}&quot; pptId=&quot;279&quot;/&gt;&#10;    &lt;slide id=&quot;{5B1CC5D3-FC3A-4AC3-824B-F789318F3533}&quot; pptId=&quot;295&quot;/&gt;&#10;    &lt;slide id=&quot;{F617819D-6408-4FEC-8031-0E8BCDDE6680}&quot; pptId=&quot;296&quot;/&gt;&#10;    &lt;slide id=&quot;{33444DC0-6A56-4536-82C3-0DA41CEC0A80}&quot; pptId=&quot;330&quot;/&gt;&#10;    &lt;slide id=&quot;{6BDABD23-33EF-4D10-A57C-FF945D9C25E4}&quot; pptId=&quot;298&quot;/&gt;&#10;  &lt;/slides&gt;&#10;&#10;  &lt;narration&gt;&#10;    &lt;audioTracks&gt;&#10;      &lt;audioTrack muted=&quot;false&quot; name=&quot;Audio 1&quot; resource=&quot;79433e9a&quot; slideId=&quot;{01F19E6B-2226-47EB-8868-EF5FB07AA568}&quot; startTime=&quot;0&quot; volume=&quot;1&quot;&gt;&#10;        &lt;audio channels=&quot;1&quot; format=&quot;s16&quot; sampleRate=&quot;44100&quot;/&gt;&#10;      &lt;/audioTrack&gt;&#10;      &lt;audioTrack muted=&quot;false&quot; name=&quot;Audio 2&quot; resource=&quot;b6817fb5&quot; slideId=&quot;{B2478E8B-231F-4B1D-8E58-32ECFF488D98}&quot; startTime=&quot;0&quot; stepIndex=&quot;0&quot; volume=&quot;1&quot;&gt;&#10;        &lt;audio channels=&quot;1&quot; format=&quot;s16&quot; sampleRate=&quot;44100&quot;/&gt;&#10;      &lt;/audioTrack&gt;&#10;      &lt;audioTrack muted=&quot;false&quot; name=&quot;Audio 3&quot; resource=&quot;17d69504&quot; slideId=&quot;{CD241150-9397-4E52-B819-55CFB779BAA8}&quot; startTime=&quot;0&quot; stepIndex=&quot;0&quot; volume=&quot;1&quot;&gt;&#10;        &lt;audio channels=&quot;1&quot; format=&quot;s16&quot; sampleRate=&quot;44100&quot;/&gt;&#10;      &lt;/audioTrack&gt;&#10;      &lt;audioTrack muted=&quot;false&quot; name=&quot;Audio 4&quot; resource=&quot;96cbb38b&quot; slideId=&quot;{B26D9581-ADCC-4463-8291-9CA63753C18D}&quot; startTime=&quot;1&quot; stepIndex=&quot;0&quot; volume=&quot;1&quot;&gt;&#10;        &lt;audio channels=&quot;1&quot; format=&quot;s16&quot; sampleRate=&quot;44100&quot;/&gt;&#10;      &lt;/audioTrack&gt;&#10;      &lt;audioTrack muted=&quot;false&quot; name=&quot;Audio 6&quot; resource=&quot;ddeaca5f&quot; slideId=&quot;{0DA8701A-E1E0-419C-974C-FDA8CC282CFE}&quot; startTime=&quot;1&quot; stepIndex=&quot;0&quot; volume=&quot;1&quot;&gt;&#10;        &lt;audio channels=&quot;1&quot; format=&quot;s16&quot; sampleRate=&quot;44100&quot;/&gt;&#10;      &lt;/audioTrack&gt;&#10;      &lt;audioTrack muted=&quot;false&quot; name=&quot;Audio 7&quot; resource=&quot;87149350&quot; slideId=&quot;{051BB338-0FFB-49BE-946A-8F562AA41C4E}&quot; startTime=&quot;1&quot; stepIndex=&quot;0&quot; volume=&quot;1&quot;&gt;&#10;        &lt;audio channels=&quot;1&quot; format=&quot;s16&quot; sampleRate=&quot;44100&quot;/&gt;&#10;      &lt;/audioTrack&gt;&#10;      &lt;audioTrack muted=&quot;false&quot; name=&quot;Audio 8&quot; resource=&quot;e52cb671&quot; slideId=&quot;{F617819D-6408-4FEC-8031-0E8BCDDE6680}&quot; startTime=&quot;693&quot; volume=&quot;1&quot;&gt;&#10;        &lt;audio channels=&quot;1&quot; format=&quot;s16&quot; sampleRate=&quot;44100&quot;/&gt;&#10;      &lt;/audioTrack&gt;&#10;      &lt;audioTrack muted=&quot;false&quot; name=&quot;What are Observable Behaviors&quot; resource=&quot;b1b7c838&quot; slideId=&quot;{C452E438-17D4-46E6-82E7-DA245F4FB2B3}&quot; startTime=&quot;0&quot; stepIndex=&quot;0&quot; volume=&quot;1&quot;&gt;&#10;        &lt;audio channels=&quot;1&quot; format=&quot;fltp&quot; sampleRate=&quot;44100&quot;/&gt;&#10;      &lt;/audioTrack&gt;&#10;      &lt;audioTrack muted=&quot;false&quot; name=&quot;Using the Classroom Examples&quot; resource=&quot;8bee7e40&quot; slideId=&quot;{3E2DDBDB-1A27-4C59-A60A-5D7DDE9544F1}&quot; startTime=&quot;0&quot; stepIndex=&quot;0&quot; volume=&quot;1&quot;&gt;&#10;        &lt;audio channels=&quot;1&quot; format=&quot;fltp&quot; sampleRate=&quot;44100&quot;/&gt;&#10;      &lt;/audioTrack&gt;&#10;      &lt;audioTrack muted=&quot;false&quot; name=&quot;Additional Classroom Examples&quot; resource=&quot;d103f1c9&quot; slideId=&quot;{32EB38CD-F785-478E-9908-68FFF70621BD}&quot; startTime=&quot;0&quot; stepIndex=&quot;0&quot; volume=&quot;1&quot;&gt;&#10;        &lt;audio channels=&quot;1&quot; format=&quot;fltp&quot; sampleRate=&quot;44100&quot;/&gt;&#10;      &lt;/audioTrack&gt;&#10;      &lt;audioTrack muted=&quot;false&quot; name=&quot;How to Determine Student Proficiency&quot; resource=&quot;82051ba9&quot; slideId=&quot;{45DF3456-0B36-4961-B028-FCCE99944E13}&quot; startTime=&quot;0&quot; stepIndex=&quot;0&quot; volume=&quot;1&quot;&gt;&#10;        &lt;audio channels=&quot;1&quot; format=&quot;fltp&quot; sampleRate=&quot;44100&quot;/&gt;&#10;      &lt;/audioTrack&gt;&#10;      &lt;audioTrack muted=&quot;false&quot; name=&quot;On the Border&quot; resource=&quot;e9db38be&quot; slideId=&quot;{0CCD7E8A-756E-4055-8BD0-2CAD3E36D677}&quot; startTime=&quot;0&quot; stepIndex=&quot;0&quot; volume=&quot;1&quot;&gt;&#10;        &lt;audio channels=&quot;1&quot; format=&quot;fltp&quot; sampleRate=&quot;44100&quot;/&gt;&#10;      &lt;/audioTrack&gt;&#10;      &lt;audioTrack muted=&quot;false&quot; name=&quot;Collaboration&quot; resource=&quot;a10e90ae&quot; slideId=&quot;{5A1D1847-D0B0-42EA-9240-5E0717193B36}&quot; startTime=&quot;0&quot; stepIndex=&quot;0&quot; volume=&quot;1&quot;&gt;&#10;        &lt;audio channels=&quot;1&quot; format=&quot;fltp&quot; sampleRate=&quot;44100&quot;/&gt;&#10;      &lt;/audioTrack&gt;&#10;      &lt;audioTrack muted=&quot;false&quot; name=&quot;Alternate Response Modes_4 bullets&quot; resource=&quot;6dcf2c84&quot; slideId=&quot;{76041834-1A87-4AA2-A4E6-C6D531C0AA85}&quot; startTime=&quot;0&quot; stepIndex=&quot;0&quot; volume=&quot;1&quot;&gt;&#10;        &lt;audio channels=&quot;1&quot; format=&quot;fltp&quot; sampleRate=&quot;44100&quot;/&gt;&#10;      &lt;/audioTrack&gt;&#10;      &lt;audioTrack muted=&quot;false&quot; name=&quot;Prompting vs Leading&quot; resource=&quot;65a004d1&quot; slideId=&quot;{5B1CC5D3-FC3A-4AC3-824B-F789318F3533}&quot; startTime=&quot;0&quot; stepIndex=&quot;0&quot; volume=&quot;1&quot;&gt;&#10;        &lt;audio channels=&quot;1&quot; format=&quot;fltp&quot; sampleRate=&quot;44100&quot;/&gt;&#10;      &lt;/audioTrack&gt;&#10;      &lt;audioTrack muted=&quot;false&quot; name=&quot;Contact Info&quot; resource=&quot;7280ca5e&quot; slideId=&quot;{33444DC0-6A56-4536-82C3-0DA41CEC0A80}&quot; startTime=&quot;0&quot; stepIndex=&quot;0&quot; volume=&quot;1&quot;&gt;&#10;        &lt;audio channels=&quot;1&quot; format=&quot;fltp&quot; sampleRate=&quot;44100&quot;/&gt;&#10;      &lt;/audioTrack&gt;&#10;      &lt;audioTrack muted=&quot;false&quot; name=&quot;Disclaimer&quot; resource=&quot;e505c458&quot; slideId=&quot;{6BDABD23-33EF-4D10-A57C-FF945D9C25E4}&quot; startTime=&quot;0&quot; stepIndex=&quot;0&quot; volume=&quot;1&quot;&gt;&#10;        &lt;audio channels=&quot;1&quot; format=&quot;fltp&quot; sampleRate=&quot;44100&quot;/&gt;&#10;      &lt;/audioTrack&gt;&#10;      &lt;audioTrack muted=&quot;false&quot; name=&quot;Augmentative and Alternative Communication&quot; resource=&quot;6bffe6ca&quot; slideId=&quot;{EC135286-5C4F-436A-A719-4DF905A63BCC}&quot; startTime=&quot;0&quot; stepIndex=&quot;0&quot; volume=&quot;1&quot;&gt;&#10;        &lt;audio channels=&quot;1&quot; format=&quot;fltp&quot; sampleRate=&quot;44100&quot;/&gt;&#10;      &lt;/audioTrack&gt;&#10;      &lt;audioTrack muted=&quot;false&quot; name=&quot;Audio 9&quot; resource=&quot;46aeeb51&quot; slideId=&quot;{723CE469-FEE3-4DF1-A4A6-8C1980E2CE49}&quot; startTime=&quot;0&quot; stepIndex=&quot;0&quot; volume=&quot;1&quot;&gt;&#10;        &lt;audio channels=&quot;1&quot; format=&quot;s16&quot; sampleRate=&quot;44100&quot;/&gt;&#10;      &lt;/audioTrack&gt;&#10;      &lt;audioTrack muted=&quot;false&quot; name=&quot;Audio 10&quot; resource=&quot;35a60e52&quot; slideId=&quot;{EB434480-34C6-4616-A18D-FAE539331127}&quot; startTime=&quot;0&quot; stepIndex=&quot;0&quot; volume=&quot;1&quot;&gt;&#10;        &lt;audio channels=&quot;1&quot; format=&quot;s16&quot; sampleRate=&quot;44100&quot;/&gt;&#10;      &lt;/audioTrack&gt;&#10;      &lt;audioTrack muted=&quot;false&quot; name=&quot;Audio 11&quot; resource=&quot;006b3296&quot; slideId=&quot;{31B09780-A479-4DAA-A5C9-BA6A6ED255CF}&quot; startTime=&quot;0&quot; stepIndex=&quot;0&quot; volume=&quot;1&quot;&gt;&#10;        &lt;audio channels=&quot;1&quot; format=&quot;s16&quot; sampleRate=&quot;44100&quot;/&gt;&#10;      &lt;/audioTrack&gt;&#10;      &lt;audioTrack muted=&quot;false&quot; name=&quot;Audio 12&quot; resource=&quot;6989c94e&quot; slideId=&quot;{9F5F140F-2B75-4B45-AF62-AAF2C4B590EC}&quot; startTime=&quot;1&quot; stepIndex=&quot;0&quot; volume=&quot;1&quot;&gt;&#10;        &lt;audio channels=&quot;1&quot; format=&quot;s16&quot; sampleRate=&quot;44100&quot;/&gt;&#10;      &lt;/audioTrack&gt;&#10;      &lt;audioTrack muted=&quot;false&quot; name=&quot;Audio 14&quot; resource=&quot;2701e209&quot; slideId=&quot;{C440B4A5-C898-464C-B319-6740383FD195}&quot; startTime=&quot;0&quot; stepIndex=&quot;0&quot; volume=&quot;1&quot;&gt;&#10;        &lt;audio channels=&quot;1&quot; format=&quot;s16&quot; sampleRate=&quot;44100&quot;/&gt;&#10;      &lt;/audioTrack&gt;&#10;      &lt;audioTrack muted=&quot;false&quot; name=&quot;TELPAS Alt Writing_Slide 25_2&quot; resource=&quot;2dd9e03e&quot; slideId=&quot;{EC04582B-E942-4D53-BC9E-A8BD0639E02E}&quot; startTime=&quot;0&quot; stepIndex=&quot;0&quot; volume=&quot;1&quot;&gt;&#10;        &lt;audio channels=&quot;2&quot; format=&quot;fltp&quot; sampleRate=&quot;44100&quot;/&gt;&#10;      &lt;/audioTrack&gt;&#10;      &lt;audioTrack muted=&quot;false&quot; name=&quot;Audio 16&quot; resource=&quot;3e138cd7&quot; slideId=&quot;{3FF47719-5A64-42BD-B8E9-CE8A87BA0297}&quot; startTime=&quot;1&quot; stepIndex=&quot;0&quot; volume=&quot;1&quot;&gt;&#10;        &lt;audio channels=&quot;1&quot; format=&quot;s16&quot; sampleRate=&quot;44100&quot;/&gt;&#10;      &lt;/audioTrack&gt;&#10;    &lt;/audioTracks&gt;&#10;    &lt;videoTracks/&gt;&#10;  &lt;/narration&gt;&#10;&#10;&lt;/presentation2&gt;&#10;"/>
  <p:tag name="ISPRING_LMS_API_VERSION" val="SCORM 1.2"/>
  <p:tag name="ISPRING_ULTRA_SCORM_COURCE_TITLE" val="TELPAS Alternate Writing Domain"/>
  <p:tag name="ISPRING_ULTRA_SCORM_COURSE_ID" val="063B8FB0-8E97-4EDF-8A04-184824F6501D"/>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TELPAS Alternate Writing Domain"/>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2.109"/>
  <p:tag name="ISPRING_SLIDE_ID_2" val="{3E2DDBDB-1A27-4C59-A60A-5D7DDE9544F1}"/>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375"/>
  <p:tag name="ISPRING_SLIDE_ID_2" val="{CD241150-9397-4E52-B819-55CFB779BAA8}"/>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0.100"/>
  <p:tag name="ISPRING_SLIDE_ID_2" val="{B26D9581-ADCC-4463-8291-9CA63753C18D}"/>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52"/>
  <p:tag name="ISPRING_SLIDE_ID_2" val="{C2F62613-03BD-45EA-BA81-51E9AEA75E29}"/>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508"/>
  <p:tag name="ISPRING_SLIDE_ID_2" val="{35A088BD-05EF-4F99-ABAD-88E72288779F}"/>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460"/>
  <p:tag name="ISPRING_SLIDE_ID_2" val="{13302E0C-E0D0-4154-BA6B-A9477211AE73}"/>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448"/>
  <p:tag name="ISPRING_SLIDE_ID_2" val="{64FCF038-2182-47FA-89DB-915D0C682B30}"/>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484"/>
  <p:tag name="ISPRING_SLIDE_ID_2" val="{61E90763-FA00-4887-BC16-67D086EE9F11}"/>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28"/>
  <p:tag name="ISPRING_SLIDE_ID_2" val="{C21D3A39-57E3-4890-9D4E-6972D8550B99}"/>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508"/>
  <p:tag name="ISPRING_SLIDE_ID_2" val="{46459B1D-012B-44BC-ACF3-7FCE0A73628C}"/>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6.756"/>
  <p:tag name="ISPRING_SLIDE_ID_2" val="{01F19E6B-2226-47EB-8868-EF5FB07AA568}"/>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436"/>
  <p:tag name="ISPRING_SLIDE_ID_2" val="{97AEB126-4FBF-4AB6-AFBA-7508D2DF3A4E}"/>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0.872"/>
  <p:tag name="ISPRING_SLIDE_ID_2" val="{32EB38CD-F785-478E-9908-68FFF70621BD}"/>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4.743"/>
  <p:tag name="ISPRING_SLIDE_ID_2" val="{45DF3456-0B36-4961-B028-FCCE99944E13}"/>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6.575"/>
  <p:tag name="ISPRING_SLIDE_ID_2" val="{C440B4A5-C898-464C-B319-6740383FD195}"/>
</p:tagLst>
</file>

<file path=ppt/tags/tag2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357"/>
  <p:tag name="ISPRING_SLIDE_ID_2" val="{0CCD7E8A-756E-4055-8BD0-2CAD3E36D677}"/>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7.246"/>
  <p:tag name="ISPRING_SLIDE_ID_2" val="{5A1D1847-D0B0-42EA-9240-5E0717193B36}"/>
</p:tagLst>
</file>

<file path=ppt/tags/tag2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2.006"/>
  <p:tag name="ISPRING_SLIDE_ID_2" val="{EC04582B-E942-4D53-BC9E-A8BD0639E02E}"/>
</p:tagLst>
</file>

<file path=ppt/tags/tag2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3.954"/>
  <p:tag name="ISPRING_SLIDE_ID_2" val="{0DA8701A-E1E0-419C-974C-FDA8CC282CFE}"/>
</p:tagLst>
</file>

<file path=ppt/tags/tag2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2.323"/>
  <p:tag name="ISPRING_SLIDE_ID_2" val="{76041834-1A87-4AA2-A4E6-C6D531C0AA85}"/>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7.300"/>
  <p:tag name="ISPRING_SLIDE_ID_2" val="{051BB338-0FFB-49BE-946A-8F562AA41C4E}"/>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562"/>
  <p:tag name="ISPRING_SLIDE_ID_2" val="{723CE469-FEE3-4DF1-A4A6-8C1980E2CE49}"/>
</p:tagLst>
</file>

<file path=ppt/tags/tag3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3.097"/>
  <p:tag name="ISPRING_SLIDE_ID_2" val="{EC135286-5C4F-436A-A719-4DF905A63BCC}"/>
</p:tagLst>
</file>

<file path=ppt/tags/tag3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8.849"/>
  <p:tag name="ISPRING_SLIDE_ID_2" val="{5B1CC5D3-FC3A-4AC3-824B-F789318F3533}"/>
</p:tagLst>
</file>

<file path=ppt/tags/tag3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6.020"/>
  <p:tag name="ISPRING_SLIDE_ID_2" val="{F617819D-6408-4FEC-8031-0E8BCDDE6680}"/>
</p:tagLst>
</file>

<file path=ppt/tags/tag3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2.596"/>
  <p:tag name="ISPRING_SLIDE_ID_2" val="{33444DC0-6A56-4536-82C3-0DA41CEC0A80}"/>
</p:tagLst>
</file>

<file path=ppt/tags/tag3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313"/>
  <p:tag name="ISPRING_SLIDE_ID_2" val="{6BDABD23-33EF-4D10-A57C-FF945D9C25E4}"/>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7.257"/>
  <p:tag name="ISPRING_SLIDE_ID_2" val="{EB434480-34C6-4616-A18D-FAE539331127}"/>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9.520"/>
  <p:tag name="ISPRING_SLIDE_ID_2" val="{31B09780-A479-4DAA-A5C9-BA6A6ED255CF}"/>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8.130"/>
  <p:tag name="ISPRING_SLIDE_ID_2" val="{9F5F140F-2B75-4B45-AF62-AAF2C4B590EC}"/>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6.294"/>
  <p:tag name="ISPRING_SLIDE_ID_2" val="{C452E438-17D4-46E6-82E7-DA245F4FB2B3}"/>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3.311"/>
  <p:tag name="ISPRING_SLIDE_ID_2" val="{B2478E8B-231F-4B1D-8E58-32ECFF488D98}"/>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747"/>
  <p:tag name="ISPRING_SLIDE_ID_2" val="{3FF47719-5A64-42BD-B8E9-CE8A87BA0297}"/>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64A29B-9E5B-461E-B91A-2197D12440D1}">
  <ds:schemaRefs>
    <ds:schemaRef ds:uri="http://purl.org/dc/elements/1.1/"/>
    <ds:schemaRef ds:uri="http://schemas.microsoft.com/office/2006/metadata/properties"/>
    <ds:schemaRef ds:uri="http://www.w3.org/XML/1998/namespace"/>
    <ds:schemaRef ds:uri="http://purl.org/dc/terms/"/>
    <ds:schemaRef ds:uri="53af226d-ba0a-4b77-ace2-7e16defb8490"/>
    <ds:schemaRef ds:uri="http://schemas.microsoft.com/office/2006/documentManagement/types"/>
    <ds:schemaRef ds:uri="http://schemas.openxmlformats.org/package/2006/metadata/core-properties"/>
    <ds:schemaRef ds:uri="http://schemas.microsoft.com/office/infopath/2007/PartnerControls"/>
    <ds:schemaRef ds:uri="ae29a606-394f-4645-b323-fcb10b24d1aa"/>
    <ds:schemaRef ds:uri="http://purl.org/dc/dcmitype/"/>
  </ds:schemaRefs>
</ds:datastoreItem>
</file>

<file path=customXml/itemProps2.xml><?xml version="1.0" encoding="utf-8"?>
<ds:datastoreItem xmlns:ds="http://schemas.openxmlformats.org/officeDocument/2006/customXml" ds:itemID="{34C9429A-2E21-4C39-88B0-4EEB1535E3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29a606-394f-4645-b323-fcb10b24d1aa"/>
    <ds:schemaRef ds:uri="53af226d-ba0a-4b77-ace2-7e16defb8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2F7612-66DA-449E-A56D-7DD6665926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16115</TotalTime>
  <Words>4327</Words>
  <Application>Microsoft Office PowerPoint</Application>
  <PresentationFormat>Widescreen</PresentationFormat>
  <Paragraphs>372</Paragraphs>
  <Slides>33</Slides>
  <Notes>33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33</vt:i4>
      </vt:variant>
    </vt:vector>
  </HeadingPairs>
  <TitlesOfParts>
    <vt:vector size="48" baseType="lpstr">
      <vt:lpstr>Arial</vt:lpstr>
      <vt:lpstr>Calibri</vt:lpstr>
      <vt:lpstr>Calibri (Body)</vt:lpstr>
      <vt:lpstr>Calibri Light</vt:lpstr>
      <vt:lpstr>Corbel</vt:lpstr>
      <vt:lpstr>Open Sans</vt:lpstr>
      <vt:lpstr>Open Sans (Headings)</vt:lpstr>
      <vt:lpstr>Open Sans Light</vt:lpstr>
      <vt:lpstr>Open Sans SemiBold</vt:lpstr>
      <vt:lpstr>Open Sans SemiBold</vt:lpstr>
      <vt:lpstr>Wingdings</vt:lpstr>
      <vt:lpstr>Main Title Slides</vt:lpstr>
      <vt:lpstr>Section Titles</vt:lpstr>
      <vt:lpstr>TEA Main Slide</vt:lpstr>
      <vt:lpstr>TEA Opener - Blank</vt:lpstr>
      <vt:lpstr>TELPAS Alternate Writing Domain</vt:lpstr>
      <vt:lpstr>Purpose of this TELPAS Alternate Training</vt:lpstr>
      <vt:lpstr>Alternate Proficiency Level Descriptors</vt:lpstr>
      <vt:lpstr>Alternate Proficiency Level Descriptors: Writing</vt:lpstr>
      <vt:lpstr>Footnote to the Writing PLDs</vt:lpstr>
      <vt:lpstr>What are Observable Behaviors?</vt:lpstr>
      <vt:lpstr>Observable Behaviors and the Glossary</vt:lpstr>
      <vt:lpstr>Observable Behaviors with Classroom Examples</vt:lpstr>
      <vt:lpstr>Using the Classroom Examples</vt:lpstr>
      <vt:lpstr>Observable Behavior W1. Representing Sounds with Letters with Classroom Examples</vt:lpstr>
      <vt:lpstr>Observable Behavior W2. Using New Vocabulary with Classroom Examples</vt:lpstr>
      <vt:lpstr>Observable Behavior W3. Spelling with Classroom Examples</vt:lpstr>
      <vt:lpstr>Observable Behavior W4. Spelling Patterns and Rules with Classroom Examples</vt:lpstr>
      <vt:lpstr>Observable Behavior W5. Writing with Subject-Verb Agreement with Classroom Examples</vt:lpstr>
      <vt:lpstr>Observable Behavior W6. Verb Tenses      with Classroom Examples</vt:lpstr>
      <vt:lpstr>Observable Behavior W7. Using Negatives with Classroom Examples</vt:lpstr>
      <vt:lpstr>Observable Behavior W8. Connecting Words with Classroom Examples</vt:lpstr>
      <vt:lpstr>Observable Behavior W9. Narrating with Classroom Examples</vt:lpstr>
      <vt:lpstr>Observable Behavior W10. Descriptive Language with Classroom Examples</vt:lpstr>
      <vt:lpstr>Additional Classroom Examples</vt:lpstr>
      <vt:lpstr>How to Determine Student Proficiency for Each Observable Behavior</vt:lpstr>
      <vt:lpstr>How to Determine Student Proficiency for Each Observable Behavior, continued</vt:lpstr>
      <vt:lpstr>On the Border</vt:lpstr>
      <vt:lpstr>Collaboration</vt:lpstr>
      <vt:lpstr>Example of Rating a Student “On the Border”: Sihtu </vt:lpstr>
      <vt:lpstr>Example of Rating a Student “On the Border”: Deniz</vt:lpstr>
      <vt:lpstr>Alternate Response Modes</vt:lpstr>
      <vt:lpstr>Allowable Response Modes for the Writing Domain</vt:lpstr>
      <vt:lpstr>Augmentative and Alternative Communication</vt:lpstr>
      <vt:lpstr>Prompting Versus Leading </vt:lpstr>
      <vt:lpstr>Available TELPAS Alternate Training PowerPoints  </vt:lpstr>
      <vt:lpstr>Contact Information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Writing Domain</dc:title>
  <dc:creator>Ponti, Tony</dc:creator>
  <cp:lastModifiedBy>Smith, Melissa</cp:lastModifiedBy>
  <cp:revision>359</cp:revision>
  <cp:lastPrinted>2018-11-28T22:20:10Z</cp:lastPrinted>
  <dcterms:created xsi:type="dcterms:W3CDTF">2018-06-13T19:57:15Z</dcterms:created>
  <dcterms:modified xsi:type="dcterms:W3CDTF">2023-11-14T18:48:22Z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