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932" r:id="rId1"/>
  </p:sldMasterIdLst>
  <p:notesMasterIdLst>
    <p:notesMasterId r:id="rId38"/>
  </p:notesMasterIdLst>
  <p:handoutMasterIdLst>
    <p:handoutMasterId r:id="rId39"/>
  </p:handoutMasterIdLst>
  <p:sldIdLst>
    <p:sldId id="696" r:id="rId2"/>
    <p:sldId id="676" r:id="rId3"/>
    <p:sldId id="727" r:id="rId4"/>
    <p:sldId id="728" r:id="rId5"/>
    <p:sldId id="721" r:id="rId6"/>
    <p:sldId id="316" r:id="rId7"/>
    <p:sldId id="678" r:id="rId8"/>
    <p:sldId id="698" r:id="rId9"/>
    <p:sldId id="723" r:id="rId10"/>
    <p:sldId id="724" r:id="rId11"/>
    <p:sldId id="665" r:id="rId12"/>
    <p:sldId id="720" r:id="rId13"/>
    <p:sldId id="725" r:id="rId14"/>
    <p:sldId id="729" r:id="rId15"/>
    <p:sldId id="730" r:id="rId16"/>
    <p:sldId id="706" r:id="rId17"/>
    <p:sldId id="691" r:id="rId18"/>
    <p:sldId id="726" r:id="rId19"/>
    <p:sldId id="707" r:id="rId20"/>
    <p:sldId id="708" r:id="rId21"/>
    <p:sldId id="709" r:id="rId22"/>
    <p:sldId id="710" r:id="rId23"/>
    <p:sldId id="718" r:id="rId24"/>
    <p:sldId id="719" r:id="rId25"/>
    <p:sldId id="715" r:id="rId26"/>
    <p:sldId id="684" r:id="rId27"/>
    <p:sldId id="711" r:id="rId28"/>
    <p:sldId id="712" r:id="rId29"/>
    <p:sldId id="722" r:id="rId30"/>
    <p:sldId id="713" r:id="rId31"/>
    <p:sldId id="683" r:id="rId32"/>
    <p:sldId id="647" r:id="rId33"/>
    <p:sldId id="714" r:id="rId34"/>
    <p:sldId id="697" r:id="rId35"/>
    <p:sldId id="612" r:id="rId36"/>
    <p:sldId id="693" r:id="rId3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834677-19B7-336D-3689-DABE52BBEBB2}" name="Cavazos, Esmeralda" initials="CE" userId="S::Esmeralda.Cavazos@tea.texas.gov::a8123084-e289-4fb0-a260-dfc91aed33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ath, Shelly" initials="" lastIdx="8" clrIdx="0"/>
  <p:cmAuthor id="1" name="Cavazos, Esmeralda" initials="CE" lastIdx="21" clrIdx="1"/>
  <p:cmAuthor id="2" name="Neumeyer, Lois" initials="" lastIdx="5" clrIdx="2"/>
  <p:cmAuthor id="3" name="Unknown User1" initials="Unknown User1" lastIdx="2" clrIdx="3"/>
  <p:cmAuthor id="4" name="Gallardo, Vanessa" initials="GV" lastIdx="35" clrIdx="4"/>
  <p:cmAuthor id="5" name="Cavazos, Esmeralda" initials="" lastIdx="21" clrIdx="5"/>
  <p:cmAuthor id="6" name="Gallardo, Vanessa" initials=""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16038"/>
    <a:srgbClr val="5E4E5B"/>
    <a:srgbClr val="7B6577"/>
    <a:srgbClr val="993366"/>
    <a:srgbClr val="3333FF"/>
    <a:srgbClr val="00D2CD"/>
    <a:srgbClr val="00DED9"/>
    <a:srgbClr val="00F0EA"/>
    <a:srgbClr val="8D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57993-2890-4FDA-A7F0-82412C4F3637}" v="4" dt="2024-09-18T13:58:59.272"/>
    <p1510:client id="{D912C067-C85F-4AFD-BA1E-635EB4783CDB}" v="11" dt="2024-09-19T13:57:30.46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5" autoAdjust="0"/>
  </p:normalViewPr>
  <p:slideViewPr>
    <p:cSldViewPr snapToGrid="0">
      <p:cViewPr varScale="1">
        <p:scale>
          <a:sx n="81" d="100"/>
          <a:sy n="81" d="100"/>
        </p:scale>
        <p:origin x="871" y="4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E54D7DA-B44E-46BB-8F17-9087568E6343}"/>
              </a:ext>
            </a:extLst>
          </p:cNvPr>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7" name="Rectangle 3">
            <a:extLst>
              <a:ext uri="{FF2B5EF4-FFF2-40B4-BE49-F238E27FC236}">
                <a16:creationId xmlns:a16="http://schemas.microsoft.com/office/drawing/2014/main" id="{6E54F1A0-F757-49B3-827A-A35924796093}"/>
              </a:ext>
            </a:extLst>
          </p:cNvPr>
          <p:cNvSpPr>
            <a:spLocks noGrp="1" noChangeArrowheads="1"/>
          </p:cNvSpPr>
          <p:nvPr>
            <p:ph type="dt" sz="quarter" idx="1"/>
          </p:nvPr>
        </p:nvSpPr>
        <p:spPr bwMode="auto">
          <a:xfrm>
            <a:off x="388620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8" name="Rectangle 4">
            <a:extLst>
              <a:ext uri="{FF2B5EF4-FFF2-40B4-BE49-F238E27FC236}">
                <a16:creationId xmlns:a16="http://schemas.microsoft.com/office/drawing/2014/main" id="{B082EC26-83EF-4B62-AB89-B8F58F926327}"/>
              </a:ext>
            </a:extLst>
          </p:cNvPr>
          <p:cNvSpPr>
            <a:spLocks noGrp="1" noChangeArrowheads="1"/>
          </p:cNvSpPr>
          <p:nvPr>
            <p:ph type="ftr" sz="quarter" idx="2"/>
          </p:nvPr>
        </p:nvSpPr>
        <p:spPr bwMode="auto">
          <a:xfrm>
            <a:off x="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9" name="Rectangle 5">
            <a:extLst>
              <a:ext uri="{FF2B5EF4-FFF2-40B4-BE49-F238E27FC236}">
                <a16:creationId xmlns:a16="http://schemas.microsoft.com/office/drawing/2014/main" id="{C0395CC8-410F-4127-873F-B8EDCBC1764F}"/>
              </a:ext>
            </a:extLst>
          </p:cNvPr>
          <p:cNvSpPr>
            <a:spLocks noGrp="1" noChangeArrowheads="1"/>
          </p:cNvSpPr>
          <p:nvPr>
            <p:ph type="sldNum" sz="quarter" idx="3"/>
          </p:nvPr>
        </p:nvSpPr>
        <p:spPr bwMode="auto">
          <a:xfrm>
            <a:off x="388620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2338" eaLnBrk="1" hangingPunct="1">
              <a:defRPr sz="1200">
                <a:latin typeface="Arial" panose="020B0604020202020204" pitchFamily="34" charset="0"/>
              </a:defRPr>
            </a:lvl1pPr>
          </a:lstStyle>
          <a:p>
            <a:pPr>
              <a:defRPr/>
            </a:pPr>
            <a:fld id="{DE58E218-3346-4C9B-8F0B-0A5C51EF4CC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CBA51FF-9829-4C3C-9432-F06F45BF16F9}"/>
              </a:ext>
            </a:extLst>
          </p:cNvPr>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DD084721-31F5-4E76-A66B-48ECB4C2436B}"/>
              </a:ext>
            </a:extLst>
          </p:cNvPr>
          <p:cNvSpPr>
            <a:spLocks noGrp="1" noChangeArrowheads="1"/>
          </p:cNvSpPr>
          <p:nvPr>
            <p:ph type="dt" idx="1"/>
          </p:nvPr>
        </p:nvSpPr>
        <p:spPr bwMode="auto">
          <a:xfrm>
            <a:off x="388620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22532" name="Rectangle 4">
            <a:extLst>
              <a:ext uri="{FF2B5EF4-FFF2-40B4-BE49-F238E27FC236}">
                <a16:creationId xmlns:a16="http://schemas.microsoft.com/office/drawing/2014/main" id="{93F8311F-753A-4FEA-BF9F-307028018A50}"/>
              </a:ext>
            </a:extLst>
          </p:cNvPr>
          <p:cNvSpPr>
            <a:spLocks noGrp="1" noRot="1" noChangeAspect="1" noChangeArrowheads="1" noTextEdit="1"/>
          </p:cNvSpPr>
          <p:nvPr>
            <p:ph type="sldImg" idx="2"/>
          </p:nvPr>
        </p:nvSpPr>
        <p:spPr bwMode="auto">
          <a:xfrm>
            <a:off x="1108075" y="700088"/>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172284A-E4DC-4B11-BAAF-E009D865EF7B}"/>
              </a:ext>
            </a:extLst>
          </p:cNvPr>
          <p:cNvSpPr>
            <a:spLocks noGrp="1" noChangeArrowheads="1"/>
          </p:cNvSpPr>
          <p:nvPr>
            <p:ph type="body" sz="quarter" idx="3"/>
          </p:nvPr>
        </p:nvSpPr>
        <p:spPr bwMode="auto">
          <a:xfrm>
            <a:off x="687388" y="4416425"/>
            <a:ext cx="5483225"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B47B4A38-C9D2-40C0-844C-BD5C778678E5}"/>
              </a:ext>
            </a:extLst>
          </p:cNvPr>
          <p:cNvSpPr>
            <a:spLocks noGrp="1" noChangeArrowheads="1"/>
          </p:cNvSpPr>
          <p:nvPr>
            <p:ph type="ftr" sz="quarter" idx="4"/>
          </p:nvPr>
        </p:nvSpPr>
        <p:spPr bwMode="auto">
          <a:xfrm>
            <a:off x="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3FE61501-BE4E-420B-B4B9-A082A3B79E4A}"/>
              </a:ext>
            </a:extLst>
          </p:cNvPr>
          <p:cNvSpPr>
            <a:spLocks noGrp="1" noChangeArrowheads="1"/>
          </p:cNvSpPr>
          <p:nvPr>
            <p:ph type="sldNum" sz="quarter" idx="5"/>
          </p:nvPr>
        </p:nvSpPr>
        <p:spPr bwMode="auto">
          <a:xfrm>
            <a:off x="388620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2338" eaLnBrk="1" hangingPunct="1">
              <a:defRPr sz="1200">
                <a:latin typeface="Arial" panose="020B0604020202020204" pitchFamily="34" charset="0"/>
              </a:defRPr>
            </a:lvl1pPr>
          </a:lstStyle>
          <a:p>
            <a:pPr>
              <a:defRPr/>
            </a:pPr>
            <a:fld id="{4F261F1E-02E7-4EF0-9B26-F7850CE28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9E387CE-E506-40CB-B471-7E771FC8464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9C37E0D-BB7E-4366-B45C-7617D777DCB7}"/>
              </a:ext>
            </a:extLst>
          </p:cNvPr>
          <p:cNvSpPr>
            <a:spLocks noGrp="1"/>
          </p:cNvSpPr>
          <p:nvPr>
            <p:ph type="body" idx="1"/>
          </p:nvPr>
        </p:nvSpPr>
        <p:spPr>
          <a:xfrm>
            <a:off x="749300" y="4416425"/>
            <a:ext cx="55118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lide Number Placeholder 3">
            <a:extLst>
              <a:ext uri="{FF2B5EF4-FFF2-40B4-BE49-F238E27FC236}">
                <a16:creationId xmlns:a16="http://schemas.microsoft.com/office/drawing/2014/main" id="{BC18EB75-39BA-4B58-8DC0-AB1C6F47F4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3D62E64A-59F9-408F-AFAE-6958D9C06371}"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09BAFE4-4E8F-44D4-BD8D-961AE879BF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5582613-DBC4-44EA-AFA6-52D7AA84BB95}"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9713741E-2360-4BD6-9357-A2AE35623032}"/>
              </a:ext>
            </a:extLst>
          </p:cNvPr>
          <p:cNvSpPr>
            <a:spLocks noGrp="1" noRot="1" noChangeAspect="1" noChangeArrowheads="1" noTextEdit="1"/>
          </p:cNvSpPr>
          <p:nvPr>
            <p:ph type="sldImg"/>
          </p:nvPr>
        </p:nvSpPr>
        <p:spPr>
          <a:xfrm>
            <a:off x="1104900" y="696913"/>
            <a:ext cx="4648200" cy="3486150"/>
          </a:xfrm>
          <a:ln/>
        </p:spPr>
      </p:sp>
      <p:sp>
        <p:nvSpPr>
          <p:cNvPr id="41988" name="Rectangle 3">
            <a:extLst>
              <a:ext uri="{FF2B5EF4-FFF2-40B4-BE49-F238E27FC236}">
                <a16:creationId xmlns:a16="http://schemas.microsoft.com/office/drawing/2014/main" id="{33576B20-7116-40B1-8AAE-762622F16480}"/>
              </a:ext>
            </a:extLst>
          </p:cNvPr>
          <p:cNvSpPr>
            <a:spLocks noGrp="1" noChangeArrowheads="1"/>
          </p:cNvSpPr>
          <p:nvPr>
            <p:ph type="body" idx="1"/>
          </p:nvPr>
        </p:nvSpPr>
        <p:spPr>
          <a:xfrm>
            <a:off x="1104900" y="4418013"/>
            <a:ext cx="506571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It is recommended that campus personnel identify all EB students early in the school year in order to determine which teachers would benefit from fall ELPS training and which teachers will need to be trained as TELPAS raters. </a:t>
            </a:r>
          </a:p>
          <a:p>
            <a:pPr eaLnBrk="1" hangingPunct="1"/>
            <a:endParaRPr lang="en-US" altLang="en-US" sz="1100"/>
          </a:p>
          <a:p>
            <a:pPr eaLnBrk="1" hangingPunct="1"/>
            <a:r>
              <a:rPr lang="en-US" altLang="en-US" sz="1100"/>
              <a:t>Grades 2-12 teachers, who serve EB students that are eligible for a special holistic administration in listening, speaking, and/or writing, will need to train and calibrate before rating students in the applicable domains.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361EE74-97E9-484A-9119-E502E90CFA37}"/>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BD4491B-8993-4898-B3E1-F996FCF38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Teachers unfamiliar with the ELPS and/or TELPAS should receive foundational training in the fall as a best practice. Spring training of new TELPAS raters will be a smoother process for teachers who already have this foundation.</a:t>
            </a:r>
            <a:endParaRPr lang="en-US" altLang="en-US" sz="800"/>
          </a:p>
          <a:p>
            <a:pPr eaLnBrk="1" hangingPunct="1"/>
            <a:r>
              <a:rPr lang="en-US" altLang="en-US" sz="1100" b="1">
                <a:solidFill>
                  <a:srgbClr val="6600FF"/>
                </a:solidFill>
              </a:rPr>
              <a:t>Summary of Spring Rater Training Process:</a:t>
            </a:r>
          </a:p>
          <a:p>
            <a:pPr marL="333375" lvl="1" indent="-220345" eaLnBrk="1" hangingPunct="1">
              <a:buFont typeface="Arial"/>
              <a:buChar char="•"/>
            </a:pPr>
            <a:r>
              <a:rPr lang="en-US" altLang="en-US" sz="1100">
                <a:latin typeface="Arial"/>
                <a:cs typeface="Arial"/>
              </a:rPr>
              <a:t>In the spring, new raters in grades K-1 complete an online basic training course, which includes a training module for each language domain – listening, speaking, reading, and writing. There is one practice rating activity accompanying the training in which each language domain is represented. </a:t>
            </a:r>
          </a:p>
          <a:p>
            <a:pPr marL="333375" lvl="1" indent="-220345" eaLnBrk="1" hangingPunct="1">
              <a:buFont typeface="Arial"/>
              <a:buChar char="•"/>
            </a:pPr>
            <a:r>
              <a:rPr lang="en-US" altLang="en-US" sz="1100">
                <a:latin typeface="Arial"/>
                <a:cs typeface="Arial"/>
              </a:rPr>
              <a:t>For special holistic administrations of Listening, Speaking, and/or Writing, new raters in grades 2-12 complete the online basic training course and a practice rating activity in the applicable domain/s (listening and speaking are one practice activity and writing is a separate practice activity).</a:t>
            </a:r>
            <a:r>
              <a:rPr lang="en-US" b="1">
                <a:latin typeface="Arial"/>
                <a:cs typeface="Arial"/>
              </a:rPr>
              <a:t> </a:t>
            </a:r>
            <a:endParaRPr lang="en-US">
              <a:latin typeface="Arial"/>
              <a:cs typeface="Arial"/>
            </a:endParaRPr>
          </a:p>
          <a:p>
            <a:pPr marL="333375" lvl="1" indent="-220345" eaLnBrk="1" hangingPunct="1">
              <a:buFontTx/>
              <a:buChar char="•"/>
            </a:pPr>
            <a:r>
              <a:rPr lang="en-US" altLang="en-US" sz="1100">
                <a:latin typeface="Arial"/>
                <a:cs typeface="Arial"/>
              </a:rPr>
              <a:t>All new</a:t>
            </a:r>
            <a:r>
              <a:rPr lang="en-US" altLang="en-US" sz="1100">
                <a:solidFill>
                  <a:srgbClr val="FF0000"/>
                </a:solidFill>
                <a:latin typeface="Arial"/>
                <a:cs typeface="Arial"/>
              </a:rPr>
              <a:t> </a:t>
            </a:r>
            <a:r>
              <a:rPr lang="en-US" altLang="en-US" sz="1100">
                <a:latin typeface="Arial"/>
                <a:cs typeface="Arial"/>
              </a:rPr>
              <a:t>raters complete calibration activities to ensure that they are prepared to apply the PLD rubrics consistently and accurately. </a:t>
            </a:r>
            <a:endParaRPr lang="en-US" altLang="en-US" sz="1100">
              <a:cs typeface="Arial"/>
            </a:endParaRPr>
          </a:p>
          <a:p>
            <a:pPr marL="333375" lvl="1" indent="-220345" eaLnBrk="1" hangingPunct="1">
              <a:buFont typeface="Arial"/>
              <a:buChar char="•"/>
            </a:pPr>
            <a:r>
              <a:rPr lang="en-US" altLang="en-US" sz="1100">
                <a:latin typeface="Arial"/>
                <a:cs typeface="Arial"/>
              </a:rPr>
              <a:t>Returning raters have the option of reviewing the online basic training course, if desired, before completing calibration activities. </a:t>
            </a:r>
            <a:r>
              <a:rPr lang="en-US">
                <a:latin typeface="Arial"/>
                <a:cs typeface="Arial"/>
              </a:rPr>
              <a:t>Returning raters</a:t>
            </a:r>
            <a:r>
              <a:rPr lang="en-US" dirty="0">
                <a:latin typeface="Arial"/>
                <a:cs typeface="Arial"/>
              </a:rPr>
              <a:t> should –recalibrate annually to ensure that they </a:t>
            </a:r>
            <a:r>
              <a:rPr lang="en-US">
                <a:latin typeface="Arial"/>
                <a:cs typeface="Arial"/>
              </a:rPr>
              <a:t>are </a:t>
            </a:r>
            <a:r>
              <a:rPr lang="en-US" dirty="0">
                <a:latin typeface="Arial"/>
                <a:cs typeface="Arial"/>
              </a:rPr>
              <a:t>prepared </a:t>
            </a:r>
            <a:r>
              <a:rPr lang="en-US">
                <a:latin typeface="Arial"/>
                <a:cs typeface="Arial"/>
              </a:rPr>
              <a:t>to </a:t>
            </a:r>
            <a:r>
              <a:rPr lang="en-US" dirty="0">
                <a:latin typeface="Arial"/>
                <a:cs typeface="Arial"/>
              </a:rPr>
              <a:t>apply the PLD rubrics consistently and accurately. At his or her discretion</a:t>
            </a:r>
            <a:r>
              <a:rPr lang="en-US">
                <a:latin typeface="Arial"/>
                <a:cs typeface="Arial"/>
              </a:rPr>
              <a:t>, </a:t>
            </a:r>
            <a:r>
              <a:rPr lang="en-US" dirty="0">
                <a:latin typeface="Arial"/>
                <a:cs typeface="Arial"/>
              </a:rPr>
              <a:t>a </a:t>
            </a:r>
            <a:r>
              <a:rPr lang="en-US">
                <a:latin typeface="Arial"/>
                <a:cs typeface="Arial"/>
              </a:rPr>
              <a:t>campus coordinator</a:t>
            </a:r>
            <a:r>
              <a:rPr lang="en-US" dirty="0">
                <a:latin typeface="Arial"/>
                <a:cs typeface="Arial"/>
              </a:rPr>
              <a:t> can require calibration and additional training requirements</a:t>
            </a:r>
            <a:r>
              <a:rPr lang="en-US">
                <a:latin typeface="Arial"/>
                <a:cs typeface="Arial"/>
              </a:rPr>
              <a:t>.</a:t>
            </a:r>
          </a:p>
          <a:p>
            <a:pPr marL="333375" lvl="1" indent="-220345" eaLnBrk="1" hangingPunct="1">
              <a:buFont typeface="Arial"/>
              <a:buChar char="•"/>
            </a:pPr>
            <a:r>
              <a:rPr lang="en-US" altLang="en-US" sz="1100">
                <a:latin typeface="Arial"/>
                <a:cs typeface="Arial"/>
              </a:rPr>
              <a:t>There are two sets of calibration activities. For K-1 each set contains 10 students. Each language domain is represented in each set. For 2-12 writing, each set contains 10 writing collections. For 2-12 listening and speaking, each set contains</a:t>
            </a:r>
            <a:r>
              <a:rPr lang="en-US">
                <a:latin typeface="Arial"/>
                <a:cs typeface="Arial"/>
              </a:rPr>
              <a:t> 3 listening and 3 speaking student profiles. </a:t>
            </a:r>
            <a:r>
              <a:rPr lang="en-US" altLang="en-US" sz="1100">
                <a:latin typeface="Arial"/>
                <a:cs typeface="Arial"/>
              </a:rPr>
              <a:t>Raters successful on the first set do not calibrate further.</a:t>
            </a:r>
          </a:p>
          <a:p>
            <a:pPr marL="333375" lvl="1" indent="-220663" eaLnBrk="1" hangingPunct="1">
              <a:buFontTx/>
              <a:buChar char="•"/>
            </a:pPr>
            <a:r>
              <a:rPr lang="en-US" altLang="en-US" sz="1100"/>
              <a:t>Only individuals who do not rate accurately enough on the first set will complete the second set. </a:t>
            </a:r>
          </a:p>
          <a:p>
            <a:pPr marL="333375" lvl="1" indent="-220663" eaLnBrk="1" hangingPunct="1">
              <a:buFontTx/>
              <a:buChar char="•"/>
            </a:pPr>
            <a:r>
              <a:rPr lang="en-US" altLang="en-US" sz="1100"/>
              <a:t>Individuals not successful on the second set will either</a:t>
            </a:r>
            <a:r>
              <a:rPr lang="en-US" altLang="en-US" sz="1100">
                <a:solidFill>
                  <a:srgbClr val="FF0000"/>
                </a:solidFill>
              </a:rPr>
              <a:t> </a:t>
            </a:r>
            <a:r>
              <a:rPr lang="en-US" altLang="en-US" sz="1100"/>
              <a:t>not be used as raters (a district decision) or will be provided rater support in accordance with test administration regulations.</a:t>
            </a:r>
          </a:p>
          <a:p>
            <a:pPr eaLnBrk="1" hangingPunct="1"/>
            <a:r>
              <a:rPr lang="en-US" altLang="en-US" sz="1100"/>
              <a:t>The following slides review and provide details about the training process.</a:t>
            </a:r>
            <a:endParaRPr lang="en-US" altLang="en-US"/>
          </a:p>
        </p:txBody>
      </p:sp>
      <p:sp>
        <p:nvSpPr>
          <p:cNvPr id="44036" name="Slide Number Placeholder 3">
            <a:extLst>
              <a:ext uri="{FF2B5EF4-FFF2-40B4-BE49-F238E27FC236}">
                <a16:creationId xmlns:a16="http://schemas.microsoft.com/office/drawing/2014/main" id="{1E136191-9E40-46A9-9E88-A1439F20A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F3840633-D0AB-4F2B-871D-A55D9F6B23EB}"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13</a:t>
            </a:fld>
            <a:endParaRPr lang="en-US" altLang="en-US"/>
          </a:p>
        </p:txBody>
      </p:sp>
    </p:spTree>
    <p:extLst>
      <p:ext uri="{BB962C8B-B14F-4D97-AF65-F5344CB8AC3E}">
        <p14:creationId xmlns:p14="http://schemas.microsoft.com/office/powerpoint/2010/main" val="129886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14</a:t>
            </a:fld>
            <a:endParaRPr lang="en-US" altLang="en-US"/>
          </a:p>
        </p:txBody>
      </p:sp>
    </p:spTree>
    <p:extLst>
      <p:ext uri="{BB962C8B-B14F-4D97-AF65-F5344CB8AC3E}">
        <p14:creationId xmlns:p14="http://schemas.microsoft.com/office/powerpoint/2010/main" val="185097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15</a:t>
            </a:fld>
            <a:endParaRPr lang="en-US" altLang="en-US"/>
          </a:p>
        </p:txBody>
      </p:sp>
    </p:spTree>
    <p:extLst>
      <p:ext uri="{BB962C8B-B14F-4D97-AF65-F5344CB8AC3E}">
        <p14:creationId xmlns:p14="http://schemas.microsoft.com/office/powerpoint/2010/main" val="219203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1610705-67E1-4C90-837E-750E2575F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CD8B969D-851B-4E1B-9BF1-73AFF23F354B}"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DDE6C820-1C5F-4D18-9AFD-FD64E902B30C}"/>
              </a:ext>
            </a:extLst>
          </p:cNvPr>
          <p:cNvSpPr>
            <a:spLocks noGrp="1" noRot="1" noChangeAspect="1" noChangeArrowheads="1" noTextEdit="1"/>
          </p:cNvSpPr>
          <p:nvPr>
            <p:ph type="sldImg"/>
          </p:nvPr>
        </p:nvSpPr>
        <p:spPr>
          <a:xfrm>
            <a:off x="1093788" y="730250"/>
            <a:ext cx="4641850" cy="3482975"/>
          </a:xfrm>
          <a:ln/>
        </p:spPr>
      </p:sp>
      <p:sp>
        <p:nvSpPr>
          <p:cNvPr id="46084" name="Rectangle 3">
            <a:extLst>
              <a:ext uri="{FF2B5EF4-FFF2-40B4-BE49-F238E27FC236}">
                <a16:creationId xmlns:a16="http://schemas.microsoft.com/office/drawing/2014/main" id="{DD2AEF3B-6E9C-43E5-A662-C2EA662B8507}"/>
              </a:ext>
            </a:extLst>
          </p:cNvPr>
          <p:cNvSpPr>
            <a:spLocks noGrp="1" noChangeArrowheads="1"/>
          </p:cNvSpPr>
          <p:nvPr>
            <p:ph type="body" idx="1"/>
          </p:nvPr>
        </p:nvSpPr>
        <p:spPr>
          <a:ln/>
        </p:spPr>
        <p:txBody>
          <a:bodyPr/>
          <a:lstStyle/>
          <a:p>
            <a:pPr eaLnBrk="1" hangingPunct="1">
              <a:defRPr/>
            </a:pPr>
            <a:r>
              <a:rPr lang="en-US" sz="1100">
                <a:solidFill>
                  <a:srgbClr val="000000"/>
                </a:solidFill>
                <a:ea typeface="Calibri" panose="020F0502020204030204" pitchFamily="34" charset="0"/>
                <a:cs typeface="Arial" panose="020B0604020202020204" pitchFamily="34" charset="0"/>
              </a:rPr>
              <a:t>Testing personnel are required to receive training in test security and administration procedures and are responsible for complying with state assessment requirements. In addition, testing personnel must receive training at least once in testing policies and procedures specific to each administration and, if applicable, training related to security protocols for authorized viewing of state assessments. Annual test administration training is strongly encouraged, especially for policies and practices that have changed. In addition, campus coordinators, at their discretion, may require annual training for staff. </a:t>
            </a:r>
          </a:p>
          <a:p>
            <a:pPr eaLnBrk="1" hangingPunct="1">
              <a:defRPr/>
            </a:pPr>
            <a:endParaRPr lang="en-US" altLang="en-US" sz="1800">
              <a:solidFill>
                <a:srgbClr val="000000"/>
              </a:solidFill>
              <a:highlight>
                <a:srgbClr val="00FF00"/>
              </a:highlight>
              <a:latin typeface="Source Sans Pro" panose="020B050303040302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A10FF81-BD48-4BD3-A966-E6E36E969E85}"/>
              </a:ext>
            </a:extLst>
          </p:cNvPr>
          <p:cNvSpPr txBox="1">
            <a:spLocks noGrp="1" noChangeArrowheads="1"/>
          </p:cNvSpPr>
          <p:nvPr/>
        </p:nvSpPr>
        <p:spPr bwMode="auto">
          <a:xfrm>
            <a:off x="3886200" y="8828088"/>
            <a:ext cx="29702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5" tIns="46139" rIns="92275" bIns="46139" anchor="b"/>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F1BA21F-F421-47FD-8B57-A4EABC90A7D5}"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9FDC01C5-7CCA-4627-B08D-2393B72C36A2}"/>
              </a:ext>
            </a:extLst>
          </p:cNvPr>
          <p:cNvSpPr>
            <a:spLocks noGrp="1" noRot="1" noChangeAspect="1" noChangeArrowheads="1" noTextEdit="1"/>
          </p:cNvSpPr>
          <p:nvPr>
            <p:ph type="sldImg"/>
          </p:nvPr>
        </p:nvSpPr>
        <p:spPr>
          <a:xfrm>
            <a:off x="1093788" y="730250"/>
            <a:ext cx="4641850" cy="3482975"/>
          </a:xfrm>
          <a:ln/>
        </p:spPr>
      </p:sp>
      <p:sp>
        <p:nvSpPr>
          <p:cNvPr id="48132" name="Rectangle 3">
            <a:extLst>
              <a:ext uri="{FF2B5EF4-FFF2-40B4-BE49-F238E27FC236}">
                <a16:creationId xmlns:a16="http://schemas.microsoft.com/office/drawing/2014/main" id="{52277B65-AA52-4168-883C-B2BB4ACEE546}"/>
              </a:ext>
            </a:extLst>
          </p:cNvPr>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Returning raters have the option of reviewing the online basic training course, if desired, before completing calibration activities.</a:t>
            </a:r>
          </a:p>
          <a:p>
            <a:pPr eaLnBrk="1" hangingPunct="1"/>
            <a:endParaRPr lang="en-US" altLang="en-US"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1E8463A-CA24-4245-94D5-B1F684235635}"/>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3303F6AE-41B7-46E0-A946-0DC3391B6C04}"/>
              </a:ext>
            </a:extLst>
          </p:cNvPr>
          <p:cNvSpPr>
            <a:spLocks noGrp="1" noChangeArrowheads="1"/>
          </p:cNvSpPr>
          <p:nvPr>
            <p:ph type="body" idx="1"/>
          </p:nvPr>
        </p:nvSpPr>
        <p:spPr>
          <a:xfrm>
            <a:off x="1108075" y="4416425"/>
            <a:ext cx="5062538"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cs typeface="Arial" panose="020B0604020202020204" pitchFamily="34" charset="0"/>
              </a:rPr>
              <a:t>Raters need to be careful to select the appropriate cluster.</a:t>
            </a:r>
          </a:p>
          <a:p>
            <a:r>
              <a:rPr lang="en-US" altLang="en-US" sz="1100" b="1" dirty="0">
                <a:cs typeface="Arial" panose="020B0604020202020204" pitchFamily="34" charset="0"/>
              </a:rPr>
              <a:t>K–1</a:t>
            </a:r>
          </a:p>
          <a:p>
            <a:r>
              <a:rPr lang="en-US" altLang="en-US" sz="1100" dirty="0">
                <a:cs typeface="Arial" panose="020B0604020202020204" pitchFamily="34" charset="0"/>
              </a:rPr>
              <a:t>The K–1 online basic training course and calibration activities are separated from the other grade clusters in the online system.</a:t>
            </a:r>
          </a:p>
          <a:p>
            <a:r>
              <a:rPr lang="en-US" altLang="en-US" sz="1100" b="1" dirty="0">
                <a:cs typeface="Arial" panose="020B0604020202020204" pitchFamily="34" charset="0"/>
              </a:rPr>
              <a:t>2–12</a:t>
            </a:r>
          </a:p>
          <a:p>
            <a:r>
              <a:rPr lang="en-US" altLang="en-US" sz="1100" dirty="0">
                <a:cs typeface="Arial" panose="020B0604020202020204" pitchFamily="34" charset="0"/>
              </a:rPr>
              <a:t>Before beginning the online basic training course or calibration, raters in grades 2-12 will choose the appropriate grade cluster in order to complete the appropriate training course and/or calibration.</a:t>
            </a:r>
          </a:p>
          <a:p>
            <a:endParaRPr lang="en-US" altLang="en-US" dirty="0"/>
          </a:p>
          <a:p>
            <a:endParaRPr lang="en-US" altLang="en-US" dirty="0"/>
          </a:p>
        </p:txBody>
      </p:sp>
      <p:sp>
        <p:nvSpPr>
          <p:cNvPr id="50180" name="Slide Number Placeholder 3">
            <a:extLst>
              <a:ext uri="{FF2B5EF4-FFF2-40B4-BE49-F238E27FC236}">
                <a16:creationId xmlns:a16="http://schemas.microsoft.com/office/drawing/2014/main" id="{19AAEF4D-7C2F-4542-B80F-217D421DE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D85B26D6-CD08-4F2F-95C9-64C293423FEA}"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5EFF0D1-144B-4F6C-AFAC-54A6D729AAE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2EAAA95-5BC9-4CD2-B93D-009B99A7AE5E}"/>
              </a:ext>
            </a:extLst>
          </p:cNvPr>
          <p:cNvSpPr>
            <a:spLocks noGrp="1"/>
          </p:cNvSpPr>
          <p:nvPr>
            <p:ph type="body" idx="1"/>
          </p:nvPr>
        </p:nvSpPr>
        <p:spPr>
          <a:xfrm>
            <a:off x="615950" y="4416425"/>
            <a:ext cx="555466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These instructions apply to both online basic training and calibration for new raters. </a:t>
            </a:r>
          </a:p>
          <a:p>
            <a:endParaRPr lang="en-US" altLang="en-US" sz="1100"/>
          </a:p>
          <a:p>
            <a:pPr marL="0" lvl="1"/>
            <a:r>
              <a:rPr lang="en-US" altLang="en-US" sz="1100">
                <a:latin typeface="Arial"/>
                <a:cs typeface="Arial"/>
              </a:rPr>
              <a:t>Example: A grade 2–5 ESL teacher has most of her EB students in grade 3. She must complete the training course and calibration in grades 3–5. As a best practice, she should review the online practice activities for grade 2 to check her readiness to apply the rubric appropriately.</a:t>
            </a:r>
          </a:p>
          <a:p>
            <a:endParaRPr lang="en-US" altLang="en-US"/>
          </a:p>
          <a:p>
            <a:r>
              <a:rPr lang="en-US" altLang="en-US"/>
              <a:t>Please note that campus coordinators, at their discretion, can implement additional requirements for 2–12 raters of writing collections.  </a:t>
            </a:r>
          </a:p>
          <a:p>
            <a:endParaRPr lang="en-US" altLang="en-US"/>
          </a:p>
          <a:p>
            <a:endParaRPr lang="en-US" altLang="en-US"/>
          </a:p>
        </p:txBody>
      </p:sp>
      <p:sp>
        <p:nvSpPr>
          <p:cNvPr id="52228" name="Slide Number Placeholder 3">
            <a:extLst>
              <a:ext uri="{FF2B5EF4-FFF2-40B4-BE49-F238E27FC236}">
                <a16:creationId xmlns:a16="http://schemas.microsoft.com/office/drawing/2014/main" id="{CAA7C146-6E2A-49F9-94E0-40722833AD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3AA5FFA-CB5D-4C1A-BCCD-707AC38B307F}"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FF680F8-6EFA-4FD2-ADB0-63213677919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63531B3-6373-479E-A261-235543BC7F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These instructions apply to both online basic training and calibration. </a:t>
            </a:r>
          </a:p>
          <a:p>
            <a:endParaRPr lang="en-US" altLang="en-US" sz="1100"/>
          </a:p>
          <a:p>
            <a:pPr marL="0" lvl="1"/>
            <a:r>
              <a:rPr lang="en-US" altLang="en-US" sz="1100"/>
              <a:t>Example: A grade 1–3 ESL teacher has most of his EB students in grade 2. He must complete the training course and calibration in grades K–1 and 2. As a best practice, he should review the online practice activities for grades 3–5 to check his readiness to apply the rubrics appropriately for his 3rd grade students.</a:t>
            </a:r>
          </a:p>
          <a:p>
            <a:endParaRPr lang="en-US" altLang="en-US"/>
          </a:p>
          <a:p>
            <a:r>
              <a:rPr lang="en-US" altLang="en-US" sz="1100">
                <a:cs typeface="Arial" panose="020B0604020202020204" pitchFamily="34" charset="0"/>
              </a:rPr>
              <a:t>Please note that campus coordinators, at their discretion, can implement additional training requirements.</a:t>
            </a:r>
            <a:endParaRPr lang="en-US" altLang="en-US"/>
          </a:p>
        </p:txBody>
      </p:sp>
      <p:sp>
        <p:nvSpPr>
          <p:cNvPr id="54276" name="Slide Number Placeholder 3">
            <a:extLst>
              <a:ext uri="{FF2B5EF4-FFF2-40B4-BE49-F238E27FC236}">
                <a16:creationId xmlns:a16="http://schemas.microsoft.com/office/drawing/2014/main" id="{3A777A3D-0D95-4319-8DAE-C26458993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33D8C065-0CEF-4318-9C29-6323DFC32F6C}"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80BD095-7114-4623-9B97-33EF87014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1EDB1C26-27E7-4133-BA08-F10F4EAAA5B5}"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7E41377B-31DB-4075-8D55-0DE97BFCC0C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D23A0B0-B04C-4C60-AE26-0B994E15E724}"/>
              </a:ext>
            </a:extLst>
          </p:cNvPr>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83E2D06-F053-4833-BE8C-783932A237D7}"/>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1B3E18D-7865-4B4E-B0AE-F4718B31C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56324" name="Slide Number Placeholder 3">
            <a:extLst>
              <a:ext uri="{FF2B5EF4-FFF2-40B4-BE49-F238E27FC236}">
                <a16:creationId xmlns:a16="http://schemas.microsoft.com/office/drawing/2014/main" id="{DB565CA6-E0BC-4E75-B80A-DCCD336AC1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903C2357-F030-4EAF-9CFB-70F931564216}"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61330EA-E7A0-4344-ABDE-68B2C694274A}"/>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EDE56A0B-1DBE-42A8-B668-EAC79071B1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p>
          <a:p>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58372" name="Slide Number Placeholder 3">
            <a:extLst>
              <a:ext uri="{FF2B5EF4-FFF2-40B4-BE49-F238E27FC236}">
                <a16:creationId xmlns:a16="http://schemas.microsoft.com/office/drawing/2014/main" id="{B5B99751-9ED7-4250-9982-E8228ECFF0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AF44B955-7772-46F7-AA27-B8E8ECC460D9}"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0FBE41B-0EAB-48BE-A714-79ADC94C961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875336F8-289F-455E-8E1F-667554D254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p>
          <a:p>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a:p>
            <a:r>
              <a:rPr lang="en-US" altLang="en-US" sz="1100">
                <a:cs typeface="Arial" panose="020B0604020202020204" pitchFamily="34" charset="0"/>
              </a:rPr>
              <a:t>Refer to the DCCR for more information about a special administration of an online test. </a:t>
            </a:r>
          </a:p>
        </p:txBody>
      </p:sp>
      <p:sp>
        <p:nvSpPr>
          <p:cNvPr id="60420" name="Slide Number Placeholder 3">
            <a:extLst>
              <a:ext uri="{FF2B5EF4-FFF2-40B4-BE49-F238E27FC236}">
                <a16:creationId xmlns:a16="http://schemas.microsoft.com/office/drawing/2014/main" id="{92744F5D-7570-4AD0-AD7E-65754B0A7D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5A4BBF6B-81E5-42F4-B6F0-CDC86BDBAA24}"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CCC4CB2-EBF9-41FB-8F75-9F77B3B55472}"/>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2502E04-7E0B-4B2C-82CA-0C0F419FE7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t>It is a violation of state assessment procedures to record, discuss, or share answers to the rating practice and calibration activities. </a:t>
            </a:r>
          </a:p>
          <a:p>
            <a:pPr eaLnBrk="1" hangingPunct="1">
              <a:spcBef>
                <a:spcPct val="0"/>
              </a:spcBef>
            </a:pPr>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62468" name="Slide Number Placeholder 3">
            <a:extLst>
              <a:ext uri="{FF2B5EF4-FFF2-40B4-BE49-F238E27FC236}">
                <a16:creationId xmlns:a16="http://schemas.microsoft.com/office/drawing/2014/main" id="{EF2F8280-AA49-4766-8F95-CDE45D24DA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20D8A9CC-A01C-4F2F-A0E2-A019A46555D1}"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3DDF58E-CB8F-496F-86CC-6F50C5EA0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6D28702-CAC0-4D86-B685-4D536EE613E5}" type="slidenum">
              <a:rPr lang="en-US" altLang="en-US" smtClean="0">
                <a:latin typeface="Arial" panose="020B0604020202020204" pitchFamily="34" charset="0"/>
              </a:rPr>
              <a:pPr/>
              <a:t>26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A31A1CCD-0823-4428-A3EF-C5BA4F4BE077}"/>
              </a:ext>
            </a:extLst>
          </p:cNvPr>
          <p:cNvSpPr>
            <a:spLocks noGrp="1" noRot="1" noChangeAspect="1" noChangeArrowheads="1" noTextEdit="1"/>
          </p:cNvSpPr>
          <p:nvPr>
            <p:ph type="sldImg"/>
          </p:nvPr>
        </p:nvSpPr>
        <p:spPr>
          <a:xfrm>
            <a:off x="1093788" y="730250"/>
            <a:ext cx="4646612" cy="3486150"/>
          </a:xfrm>
          <a:ln/>
        </p:spPr>
      </p:sp>
      <p:sp>
        <p:nvSpPr>
          <p:cNvPr id="62468" name="Rectangle 3">
            <a:extLst>
              <a:ext uri="{FF2B5EF4-FFF2-40B4-BE49-F238E27FC236}">
                <a16:creationId xmlns:a16="http://schemas.microsoft.com/office/drawing/2014/main" id="{729F08EF-19CA-4E11-8721-41E7DF9AF2BD}"/>
              </a:ext>
            </a:extLst>
          </p:cNvPr>
          <p:cNvSpPr>
            <a:spLocks noGrp="1" noChangeArrowheads="1"/>
          </p:cNvSpPr>
          <p:nvPr>
            <p:ph type="body" idx="1"/>
          </p:nvPr>
        </p:nvSpPr>
        <p:spPr>
          <a:xfrm>
            <a:off x="893763" y="4419600"/>
            <a:ext cx="5145087" cy="4181475"/>
          </a:xfrm>
          <a:ln/>
        </p:spPr>
        <p:txBody>
          <a:bodyPr/>
          <a:lstStyle/>
          <a:p>
            <a:pPr eaLnBrk="1" hangingPunct="1">
              <a:spcBef>
                <a:spcPct val="0"/>
              </a:spcBef>
              <a:defRPr/>
            </a:pPr>
            <a:r>
              <a:rPr lang="en-US" altLang="en-US" sz="1100">
                <a:latin typeface="Arial"/>
                <a:cs typeface="Arial"/>
              </a:rPr>
              <a:t>Standardized testing programs include processes to ensure that all individuals assessing students interpret the scoring rubrics the same way. Scorers of written compositions for the STAAR program as well as scorers of the online speaking and writing constructed responses for the TELPAS program complete calibration activities.</a:t>
            </a:r>
          </a:p>
          <a:p>
            <a:pPr eaLnBrk="1" hangingPunct="1">
              <a:spcBef>
                <a:spcPct val="0"/>
              </a:spcBef>
              <a:defRPr/>
            </a:pPr>
            <a:endParaRPr lang="en-US" altLang="en-US" sz="1100"/>
          </a:p>
          <a:p>
            <a:pPr eaLnBrk="1" hangingPunct="1">
              <a:spcBef>
                <a:spcPct val="0"/>
              </a:spcBef>
              <a:defRPr/>
            </a:pPr>
            <a:r>
              <a:rPr lang="en-US" altLang="en-US" sz="1100"/>
              <a:t>Calibration is a necessary aspect of administering a holistically scored assessment. When holistic assessment processes are used, even the most experienced scorers need to make sure they are calibrated to score accurately.</a:t>
            </a:r>
          </a:p>
          <a:p>
            <a:pPr eaLnBrk="1" hangingPunct="1">
              <a:spcBef>
                <a:spcPct val="0"/>
              </a:spcBef>
              <a:defRPr/>
            </a:pPr>
            <a:endParaRPr lang="en-US" altLang="en-US" sz="1100"/>
          </a:p>
          <a:p>
            <a:pPr eaLnBrk="1" hangingPunct="1">
              <a:spcBef>
                <a:spcPct val="0"/>
              </a:spcBef>
              <a:defRPr/>
            </a:pPr>
            <a:r>
              <a:rPr lang="en-US" altLang="en-US" sz="1100"/>
              <a:t>Over time, calibration activities serve to give raters more examples that help expand their knowledge and help them rate students who are near the border between two proficiency levels or who exhibit less typical language characteristics. </a:t>
            </a:r>
          </a:p>
          <a:p>
            <a:pPr eaLnBrk="1" hangingPunct="1">
              <a:spcBef>
                <a:spcPct val="0"/>
              </a:spcBef>
              <a:defRPr/>
            </a:pPr>
            <a:endParaRPr lang="en-US" altLang="en-US"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4247C2B-543B-4FA9-96E7-CB1D0D6AD5B9}"/>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60519C7A-7765-4FD6-A2F8-751DF4FFB9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a:p>
            <a:r>
              <a:rPr lang="en-US" altLang="en-US" sz="1100">
                <a:cs typeface="Arial" panose="020B0604020202020204" pitchFamily="34" charset="0"/>
              </a:rPr>
              <a:t>Please note that campus coordinators, at their discretion, can implement additional requirements for 2–12 raters of writing collections.</a:t>
            </a:r>
          </a:p>
          <a:p>
            <a:endParaRPr lang="en-US" altLang="en-US" sz="1100"/>
          </a:p>
        </p:txBody>
      </p:sp>
      <p:sp>
        <p:nvSpPr>
          <p:cNvPr id="66564" name="Slide Number Placeholder 3">
            <a:extLst>
              <a:ext uri="{FF2B5EF4-FFF2-40B4-BE49-F238E27FC236}">
                <a16:creationId xmlns:a16="http://schemas.microsoft.com/office/drawing/2014/main" id="{F7F42F7D-68BB-4A68-88A8-2C22D8BB9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FE96CCE-BFCF-420F-BF9A-EDA574796E44}"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CE89F6E-75AB-400C-93FB-C48E56C3AA99}"/>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0EA5A75-A9B7-4BBC-A1E7-B43FC0F74A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Session proctors should ensure they have the correct passcode before beginning a monitored session. </a:t>
            </a:r>
          </a:p>
          <a:p>
            <a:endParaRPr lang="en-US" altLang="en-US" sz="1100"/>
          </a:p>
          <a:p>
            <a:r>
              <a:rPr lang="en-US" altLang="en-US" sz="1100"/>
              <a:t>District testing coordinators will provide passcodes to campus testing coordinators and calibration proctors, as necessary.</a:t>
            </a:r>
          </a:p>
        </p:txBody>
      </p:sp>
      <p:sp>
        <p:nvSpPr>
          <p:cNvPr id="68612" name="Slide Number Placeholder 3">
            <a:extLst>
              <a:ext uri="{FF2B5EF4-FFF2-40B4-BE49-F238E27FC236}">
                <a16:creationId xmlns:a16="http://schemas.microsoft.com/office/drawing/2014/main" id="{50BEAE2D-BB8E-4BD9-9922-23992633BD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F0ADE5DE-6409-4E99-B7C9-0D52E01FFFB5}"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78E6433-C801-410E-A711-96A8BD155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BBA9C952-52F8-41F0-B2BF-DAC31B76A7C8}" type="slidenum">
              <a:rPr lang="en-US" altLang="en-US" smtClean="0">
                <a:latin typeface="Arial" panose="020B0604020202020204" pitchFamily="34" charset="0"/>
              </a:rPr>
              <a:pPr/>
              <a:t>30</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EA202E47-CF45-4696-91C9-865CEDABAFD5}"/>
              </a:ext>
            </a:extLst>
          </p:cNvPr>
          <p:cNvSpPr>
            <a:spLocks noGrp="1" noRot="1" noChangeAspect="1" noChangeArrowheads="1" noTextEdit="1"/>
          </p:cNvSpPr>
          <p:nvPr>
            <p:ph type="sldImg"/>
          </p:nvPr>
        </p:nvSpPr>
        <p:spPr>
          <a:xfrm>
            <a:off x="1093788" y="730250"/>
            <a:ext cx="4641850" cy="3482975"/>
          </a:xfrm>
          <a:ln/>
        </p:spPr>
      </p:sp>
      <p:sp>
        <p:nvSpPr>
          <p:cNvPr id="70660" name="Rectangle 3">
            <a:extLst>
              <a:ext uri="{FF2B5EF4-FFF2-40B4-BE49-F238E27FC236}">
                <a16:creationId xmlns:a16="http://schemas.microsoft.com/office/drawing/2014/main" id="{B15F4DF2-3D1A-4858-97DF-BC0F6EE56B7C}"/>
              </a:ext>
            </a:extLst>
          </p:cNvPr>
          <p:cNvSpPr>
            <a:spLocks noGrp="1" noChangeArrowheads="1"/>
          </p:cNvSpPr>
          <p:nvPr>
            <p:ph type="body" idx="1"/>
          </p:nvPr>
        </p:nvSpPr>
        <p:spPr>
          <a:xfrm>
            <a:off x="893763" y="4416425"/>
            <a:ext cx="58324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cs typeface="Arial" panose="020B0604020202020204" pitchFamily="34" charset="0"/>
              </a:rPr>
              <a:t>The LMS will save educators’ certificates from year to year. Certificates will still be available to print immediately after successful course/calibration completion. As best practice, it is still recommended that educators print and keep a copy of their certificates. </a:t>
            </a:r>
          </a:p>
          <a:p>
            <a:pPr eaLnBrk="1" hangingPunct="1">
              <a:spcBef>
                <a:spcPct val="0"/>
              </a:spcBef>
            </a:pPr>
            <a:endParaRPr lang="en-US" altLang="en-US" sz="1100">
              <a:latin typeface="Open Sans Semibold" panose="020B0706030804020204" pitchFamily="34" charset="0"/>
              <a:cs typeface="Calibri" panose="020F0502020204030204" pitchFamily="34" charset="0"/>
            </a:endParaRPr>
          </a:p>
          <a:p>
            <a:pPr eaLnBrk="1" hangingPunct="1">
              <a:spcBef>
                <a:spcPct val="0"/>
              </a:spcBef>
            </a:pPr>
            <a:endParaRPr lang="en-US" altLang="en-US" sz="4800" b="1">
              <a:latin typeface="Open Sans Semibold" panose="020B0706030804020204" pitchFamily="34" charset="0"/>
              <a:cs typeface="Calibri" panose="020F0502020204030204" pitchFamily="34" charset="0"/>
            </a:endParaRPr>
          </a:p>
          <a:p>
            <a:pPr eaLnBrk="1" hangingPunct="1">
              <a:spcBef>
                <a:spcPct val="0"/>
              </a:spcBef>
            </a:pPr>
            <a:endParaRPr lang="en-US" altLang="en-US" sz="2400" b="1">
              <a:latin typeface="Open Sans Semibold" panose="020B0706030804020204" pitchFamily="34" charset="0"/>
            </a:endParaRPr>
          </a:p>
          <a:p>
            <a:pPr eaLnBrk="1" hangingPunct="1">
              <a:spcBef>
                <a:spcPct val="0"/>
              </a:spcBef>
            </a:pPr>
            <a:r>
              <a:rPr lang="en-US" altLang="en-US" sz="110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78A32FA-578F-4E28-8A0A-0A55804110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8BE30D36-F3F9-4B88-8874-47601F37F0D0}" type="slidenum">
              <a:rPr lang="en-US" altLang="en-US" smtClean="0">
                <a:latin typeface="Arial" panose="020B0604020202020204" pitchFamily="34" charset="0"/>
              </a:rPr>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F5522D5A-F6AE-49AA-B1C7-6524C19197D2}"/>
              </a:ext>
            </a:extLst>
          </p:cNvPr>
          <p:cNvSpPr>
            <a:spLocks noGrp="1" noRot="1" noChangeAspect="1" noChangeArrowheads="1" noTextEdit="1"/>
          </p:cNvSpPr>
          <p:nvPr>
            <p:ph type="sldImg"/>
          </p:nvPr>
        </p:nvSpPr>
        <p:spPr>
          <a:xfrm>
            <a:off x="1093788" y="730250"/>
            <a:ext cx="4641850" cy="3482975"/>
          </a:xfrm>
          <a:ln/>
        </p:spPr>
      </p:sp>
      <p:sp>
        <p:nvSpPr>
          <p:cNvPr id="72708" name="Rectangle 3">
            <a:extLst>
              <a:ext uri="{FF2B5EF4-FFF2-40B4-BE49-F238E27FC236}">
                <a16:creationId xmlns:a16="http://schemas.microsoft.com/office/drawing/2014/main" id="{7B1F8C97-7A54-4614-B540-A943DBE3EF5F}"/>
              </a:ext>
            </a:extLst>
          </p:cNvPr>
          <p:cNvSpPr>
            <a:spLocks noGrp="1" noChangeArrowheads="1"/>
          </p:cNvSpPr>
          <p:nvPr>
            <p:ph type="body" idx="1"/>
          </p:nvPr>
        </p:nvSpPr>
        <p:spPr>
          <a:xfrm>
            <a:off x="968375" y="4416425"/>
            <a:ext cx="4845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t>Raters do not need a copy of the manual to complete practice and calibration activities. If a rater prints a copy of the online PLDs, proctors must ensure that </a:t>
            </a:r>
            <a:r>
              <a:rPr lang="en-US" altLang="en-US" sz="1100" b="1"/>
              <a:t>NO</a:t>
            </a:r>
            <a:r>
              <a:rPr lang="en-US" altLang="en-US" sz="1100"/>
              <a:t> notes from the practice activities are recorded in the manual.  </a:t>
            </a:r>
          </a:p>
          <a:p>
            <a:pPr eaLnBrk="1" hangingPunct="1">
              <a:spcBef>
                <a:spcPct val="0"/>
              </a:spcBef>
            </a:pPr>
            <a:endParaRPr lang="en-US" altLang="en-US" sz="1100"/>
          </a:p>
          <a:p>
            <a:pPr eaLnBrk="1" hangingPunct="1">
              <a:spcBef>
                <a:spcPct val="0"/>
              </a:spcBef>
            </a:pPr>
            <a:r>
              <a:rPr lang="en-US" altLang="en-US" sz="1100"/>
              <a:t>At the end of each calibration session, all notes taken by raters must be given to the proctor and destroyed, even if the monitored calibration activities will be completed in more than one sitting. </a:t>
            </a:r>
          </a:p>
          <a:p>
            <a:pPr eaLnBrk="1" hangingPunct="1">
              <a:spcBef>
                <a:spcPct val="0"/>
              </a:spcBef>
            </a:pPr>
            <a:endParaRPr lang="en-US" altLang="en-US" sz="1100"/>
          </a:p>
          <a:p>
            <a:pPr eaLnBrk="1" hangingPunct="1">
              <a:spcBef>
                <a:spcPct val="0"/>
              </a:spcBef>
            </a:pPr>
            <a:endParaRPr lang="en-US" altLang="en-US" sz="1100" b="1">
              <a:solidFill>
                <a:srgbClr val="FF0066"/>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58FBB86-BE74-4EE9-9AAD-18DDD17B2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96692FE8-6CF0-4256-B477-4C46A6ED3E06}" type="slidenum">
              <a:rPr lang="en-US" altLang="en-US" smtClean="0">
                <a:latin typeface="Arial" panose="020B0604020202020204" pitchFamily="34" charset="0"/>
              </a:rPr>
              <a:pPr/>
              <a:t>32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E1D3D3FF-54BE-406F-91EF-F6ECEE020253}"/>
              </a:ext>
            </a:extLst>
          </p:cNvPr>
          <p:cNvSpPr>
            <a:spLocks noGrp="1" noRot="1" noChangeAspect="1" noChangeArrowheads="1" noTextEdit="1"/>
          </p:cNvSpPr>
          <p:nvPr>
            <p:ph type="sldImg"/>
          </p:nvPr>
        </p:nvSpPr>
        <p:spPr>
          <a:xfrm>
            <a:off x="1093788" y="730250"/>
            <a:ext cx="4641850" cy="3482975"/>
          </a:xfrm>
          <a:ln/>
        </p:spPr>
      </p:sp>
      <p:sp>
        <p:nvSpPr>
          <p:cNvPr id="868355" name="Rectangle 3">
            <a:extLst>
              <a:ext uri="{FF2B5EF4-FFF2-40B4-BE49-F238E27FC236}">
                <a16:creationId xmlns:a16="http://schemas.microsoft.com/office/drawing/2014/main" id="{9B0DAB06-DFCB-4100-9170-C442FFA46274}"/>
              </a:ext>
            </a:extLst>
          </p:cNvPr>
          <p:cNvSpPr>
            <a:spLocks noGrp="1" noChangeArrowheads="1"/>
          </p:cNvSpPr>
          <p:nvPr>
            <p:ph type="body" idx="1"/>
          </p:nvPr>
        </p:nvSpPr>
        <p:spPr>
          <a:xfrm>
            <a:off x="968375" y="4416425"/>
            <a:ext cx="4975225" cy="4181475"/>
          </a:xfrm>
        </p:spPr>
        <p:txBody>
          <a:bodyPr/>
          <a:lstStyle/>
          <a:p>
            <a:pPr eaLnBrk="1" hangingPunct="1">
              <a:spcBef>
                <a:spcPct val="0"/>
              </a:spcBef>
              <a:defRPr/>
            </a:pPr>
            <a:endParaRPr lang="en-US" sz="1100"/>
          </a:p>
          <a:p>
            <a:pPr eaLnBrk="1" hangingPunct="1">
              <a:spcBef>
                <a:spcPct val="0"/>
              </a:spcBef>
              <a:spcAft>
                <a:spcPct val="40000"/>
              </a:spcAft>
              <a:defRPr/>
            </a:pPr>
            <a:r>
              <a:rPr lang="en-US" sz="1100"/>
              <a:t>	</a:t>
            </a:r>
            <a:endParaRPr lang="en-US" sz="1100" b="1"/>
          </a:p>
          <a:p>
            <a:pPr eaLnBrk="1" hangingPunct="1">
              <a:spcBef>
                <a:spcPct val="0"/>
              </a:spcBef>
              <a:defRPr/>
            </a:pPr>
            <a:r>
              <a:rPr lang="en-US"/>
              <a:t>			</a:t>
            </a:r>
            <a:endParaRPr lang="en-US" b="1"/>
          </a:p>
          <a:p>
            <a:pPr eaLnBrk="1" hangingPunct="1">
              <a:spcBef>
                <a:spcPct val="0"/>
              </a:spcBef>
              <a:defRPr/>
            </a:pPr>
            <a:endParaRPr lang="en-US"/>
          </a:p>
          <a:p>
            <a:pPr eaLnBrk="1" hangingPunct="1">
              <a:spcBef>
                <a:spcPct val="0"/>
              </a:spcBef>
              <a:defRPr/>
            </a:pPr>
            <a:endParaRPr lang="en-US" sz="1100" b="1">
              <a:solidFill>
                <a:srgbClr val="FF0000"/>
              </a:solidFill>
              <a:effectLst>
                <a:outerShdw blurRad="38100" dist="38100" dir="2700000" algn="tl">
                  <a:srgbClr val="C0C0C0"/>
                </a:outerShdw>
              </a:effectLst>
            </a:endParaRPr>
          </a:p>
          <a:p>
            <a:pPr eaLnBrk="1" hangingPunct="1">
              <a:spcBef>
                <a:spcPct val="0"/>
              </a:spcBef>
              <a:defRPr/>
            </a:pPr>
            <a:endParaRPr lang="en-US" sz="1100" b="1">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3</a:t>
            </a:fld>
            <a:endParaRPr lang="en-US" altLang="en-US"/>
          </a:p>
        </p:txBody>
      </p:sp>
    </p:spTree>
    <p:extLst>
      <p:ext uri="{BB962C8B-B14F-4D97-AF65-F5344CB8AC3E}">
        <p14:creationId xmlns:p14="http://schemas.microsoft.com/office/powerpoint/2010/main" val="323240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69B378C-7E51-4CF4-9780-FBC5A07FF7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8CCD3A1-305B-42EB-9EA4-164A23486E6C}" type="slidenum">
              <a:rPr lang="en-US" altLang="en-US" smtClean="0">
                <a:latin typeface="Arial" panose="020B0604020202020204" pitchFamily="34" charset="0"/>
              </a:rPr>
              <a:pPr/>
              <a:t>33</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F35F09C1-A1A8-4C99-B900-CB0FECBEA021}"/>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68BA2BA-DC35-445B-A522-DE155A929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Raters that are not successful on a calibration set may review the set and annotations upon completion of the set. Raters are </a:t>
            </a:r>
            <a:r>
              <a:rPr lang="en-US" altLang="en-US" sz="1100" b="1"/>
              <a:t>NOT</a:t>
            </a:r>
            <a:r>
              <a:rPr lang="en-US" altLang="en-US" sz="1100"/>
              <a:t> allowed to return to the completed calibration set after leaving the monitored calibration session in which the set was completed.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C0CBCB4-1782-41EF-B105-9431C86C0AE7}"/>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62506D1-DCA0-4802-BEF9-881038CE0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DBFC0C70-EDCA-4F20-A7F5-B3B8258EC4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D45852B9-DF96-4D9B-B37F-20634A686658}" type="slidenum">
              <a:rPr lang="en-US" altLang="en-US" smtClean="0">
                <a:latin typeface="Arial" panose="020B0604020202020204" pitchFamily="34" charset="0"/>
              </a:rPr>
              <a:pPr/>
              <a:t>34</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1950ABF-302D-4231-BC69-065E05DEB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5AA238F5-D0A1-47FB-95CC-7A6183CB34F3}" type="slidenum">
              <a:rPr lang="en-US" altLang="en-US" smtClean="0">
                <a:latin typeface="Arial" panose="020B0604020202020204" pitchFamily="34" charset="0"/>
              </a:rPr>
              <a:pPr/>
              <a:t>35</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69C420BF-A75B-40A1-9B1C-878492283FA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E9DA844-F248-46E6-9714-1D23F6998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a:cs typeface="Arial"/>
              </a:rPr>
              <a:t>Continuing professional education (CPE) credit hours will be indicated on the training certificates. Five CPE credit hours will be available for completing the K-1 online basic training course and practice. Three CPE hours will be given for the 2-12 online basic training course and practice. Two CPE hours will be provided for successful calibration. For calibration, raters will receive a certificate only if they calibrate successfully. </a:t>
            </a:r>
            <a:r>
              <a:rPr lang="en-US">
                <a:latin typeface="Arial"/>
                <a:cs typeface="Arial"/>
              </a:rPr>
              <a:t>One CPE hour will be given for completion of the Assembling or Verifying course and practice. </a:t>
            </a:r>
            <a:endParaRPr lang="en-US" altLang="en-US">
              <a:latin typeface="Arial"/>
              <a:cs typeface="Arial"/>
            </a:endParaRPr>
          </a:p>
          <a:p>
            <a:pPr eaLnBrk="1" hangingPunct="1"/>
            <a:endParaRPr lang="en-US" altLang="en-US"/>
          </a:p>
          <a:p>
            <a:pPr eaLnBrk="1" hangingPunct="1"/>
            <a:r>
              <a:rPr lang="en-US" altLang="en-US"/>
              <a:t>It is important for raters to keep their training certificates and submit copies to testing coordinators or session proctors as proof of completed training. </a:t>
            </a:r>
          </a:p>
          <a:p>
            <a:pPr eaLnBrk="1" hangingPunct="1"/>
            <a:endParaRPr lang="en-US" altLang="en-US" sz="1100">
              <a:solidFill>
                <a:srgbClr val="FF0066"/>
              </a:solidFill>
            </a:endParaRPr>
          </a:p>
          <a:p>
            <a:pPr eaLnBrk="1" hangingPunct="1">
              <a:spcBef>
                <a:spcPct val="0"/>
              </a:spcBef>
            </a:pPr>
            <a:endParaRPr lang="en-US" altLang="en-US" sz="1100">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1EBF944-A63C-4FD4-82F2-EC0A8401277B}"/>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F1F261CE-BCDC-4FE7-A696-65149B8AC8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a:extLst>
              <a:ext uri="{FF2B5EF4-FFF2-40B4-BE49-F238E27FC236}">
                <a16:creationId xmlns:a16="http://schemas.microsoft.com/office/drawing/2014/main" id="{5EF46F4D-2494-4DD4-8F63-5A6BFB6877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E39A56FD-B538-44CC-AF4F-FA066F2AF3E1}" type="slidenum">
              <a:rPr lang="en-US" altLang="en-US" smtClean="0">
                <a:latin typeface="Arial" panose="020B0604020202020204" pitchFamily="34" charset="0"/>
              </a:rPr>
              <a:pPr/>
              <a:t>36</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E709672-6892-4373-BEF1-2B834E34BE17}"/>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8737F847-163C-4B4C-AF53-2B8677E76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a:p>
            <a:endParaRPr lang="en-US" altLang="en-US"/>
          </a:p>
        </p:txBody>
      </p:sp>
      <p:sp>
        <p:nvSpPr>
          <p:cNvPr id="35844" name="Slide Number Placeholder 3">
            <a:extLst>
              <a:ext uri="{FF2B5EF4-FFF2-40B4-BE49-F238E27FC236}">
                <a16:creationId xmlns:a16="http://schemas.microsoft.com/office/drawing/2014/main" id="{2F119E26-C3DF-4B62-B41E-67705879F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A0B06321-1307-4934-A14A-8E163757C84F}"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1B627A-3645-48A4-AD29-1A544457CEC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DC238F19-A779-4DC1-A8E2-902ED59C9254}"/>
              </a:ext>
            </a:extLst>
          </p:cNvPr>
          <p:cNvSpPr>
            <a:spLocks noGrp="1" noChangeArrowheads="1"/>
          </p:cNvSpPr>
          <p:nvPr>
            <p:ph type="body" idx="1"/>
          </p:nvPr>
        </p:nvSpPr>
        <p:spPr>
          <a:xfrm>
            <a:off x="675512" y="4183063"/>
            <a:ext cx="5962794"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a:p>
          <a:p>
            <a:pPr eaLnBrk="1" hangingPunct="1">
              <a:spcBef>
                <a:spcPct val="0"/>
              </a:spcBef>
            </a:pPr>
            <a:r>
              <a:rPr lang="en-US" altLang="en-US" sz="1100"/>
              <a:t>TELPAS raters may include:</a:t>
            </a:r>
          </a:p>
          <a:p>
            <a:pPr marL="171450" indent="-171450" eaLnBrk="1" hangingPunct="1">
              <a:spcBef>
                <a:spcPct val="0"/>
              </a:spcBef>
              <a:buFont typeface="Arial" panose="020B0604020202020204" pitchFamily="34" charset="0"/>
              <a:buChar char="•"/>
            </a:pPr>
            <a:r>
              <a:rPr lang="en-US" altLang="en-US" sz="1100"/>
              <a:t>  Substitute teachers</a:t>
            </a:r>
          </a:p>
          <a:p>
            <a:pPr marL="171450" indent="-171450" eaLnBrk="1" hangingPunct="1">
              <a:spcBef>
                <a:spcPct val="0"/>
              </a:spcBef>
              <a:buFont typeface="Arial" panose="020B0604020202020204" pitchFamily="34" charset="0"/>
              <a:buChar char="•"/>
            </a:pPr>
            <a:r>
              <a:rPr lang="en-US" altLang="en-US" sz="1100"/>
              <a:t>  Bilingual education teachers</a:t>
            </a:r>
          </a:p>
          <a:p>
            <a:pPr marL="171450" indent="-171450" eaLnBrk="1" hangingPunct="1">
              <a:spcBef>
                <a:spcPct val="0"/>
              </a:spcBef>
              <a:buFont typeface="Arial" panose="020B0604020202020204" pitchFamily="34" charset="0"/>
              <a:buChar char="•"/>
            </a:pPr>
            <a:r>
              <a:rPr lang="en-US" altLang="en-US" sz="1100" b="1"/>
              <a:t>  </a:t>
            </a:r>
            <a:r>
              <a:rPr lang="en-US" altLang="en-US" sz="1100"/>
              <a:t>English as a second language (ESL) teachers</a:t>
            </a:r>
          </a:p>
          <a:p>
            <a:pPr marL="171450" indent="-171450" eaLnBrk="1" hangingPunct="1">
              <a:spcBef>
                <a:spcPct val="0"/>
              </a:spcBef>
              <a:buFont typeface="Arial" panose="020B0604020202020204" pitchFamily="34" charset="0"/>
              <a:buChar char="•"/>
            </a:pPr>
            <a:r>
              <a:rPr lang="en-US" altLang="en-US" sz="1100"/>
              <a:t>  Elementary general education teachers</a:t>
            </a:r>
          </a:p>
          <a:p>
            <a:pPr marL="171450" indent="-171450" eaLnBrk="1" hangingPunct="1">
              <a:spcBef>
                <a:spcPct val="0"/>
              </a:spcBef>
              <a:buFont typeface="Arial" panose="020B0604020202020204" pitchFamily="34" charset="0"/>
              <a:buChar char="•"/>
            </a:pPr>
            <a:r>
              <a:rPr lang="en-US" altLang="en-US" sz="1100"/>
              <a:t>  Special education teachers</a:t>
            </a:r>
          </a:p>
          <a:p>
            <a:pPr marL="171450" indent="-171450" eaLnBrk="1" hangingPunct="1">
              <a:spcBef>
                <a:spcPct val="0"/>
              </a:spcBef>
              <a:buFont typeface="Arial" panose="020B0604020202020204" pitchFamily="34" charset="0"/>
              <a:buChar char="•"/>
            </a:pPr>
            <a:r>
              <a:rPr lang="en-US" altLang="en-US" sz="1100"/>
              <a:t>  Gifted and talented teachers</a:t>
            </a:r>
          </a:p>
          <a:p>
            <a:pPr marL="171450" indent="-171450" eaLnBrk="1" hangingPunct="1">
              <a:spcBef>
                <a:spcPct val="0"/>
              </a:spcBef>
              <a:buFont typeface="Arial" panose="020B0604020202020204" pitchFamily="34" charset="0"/>
              <a:buChar char="•"/>
            </a:pPr>
            <a:r>
              <a:rPr lang="en-US" altLang="en-US" sz="1100"/>
              <a:t>  Teachers of enrichment subjects</a:t>
            </a:r>
          </a:p>
          <a:p>
            <a:pPr marL="171450" indent="-171450" eaLnBrk="1" hangingPunct="1">
              <a:spcBef>
                <a:spcPct val="0"/>
              </a:spcBef>
              <a:buFont typeface="Arial" panose="020B0604020202020204" pitchFamily="34" charset="0"/>
              <a:buChar char="•"/>
            </a:pPr>
            <a:r>
              <a:rPr lang="en-US" altLang="en-US" sz="1100"/>
              <a:t>  Paraprofessionals</a:t>
            </a:r>
          </a:p>
          <a:p>
            <a:pPr marL="171450" indent="-171450" eaLnBrk="1" hangingPunct="1">
              <a:spcBef>
                <a:spcPct val="0"/>
              </a:spcBef>
              <a:buFont typeface="Arial" panose="020B0604020202020204" pitchFamily="34" charset="0"/>
              <a:buChar char="•"/>
            </a:pPr>
            <a:endParaRPr lang="en-US" altLang="en-US" sz="1100"/>
          </a:p>
          <a:p>
            <a:pPr eaLnBrk="1" hangingPunct="1">
              <a:spcBef>
                <a:spcPct val="0"/>
              </a:spcBef>
            </a:pPr>
            <a:r>
              <a:rPr lang="en-US" sz="1100" b="0" i="0">
                <a:solidFill>
                  <a:srgbClr val="172B4D"/>
                </a:solidFill>
                <a:effectLst/>
                <a:cs typeface="Arial" panose="020B0604020202020204" pitchFamily="34" charset="0"/>
              </a:rPr>
              <a:t>Certified and noncertified staff members who are currently employed by the district and routinely work with students in the classroom may serve as raters only if they are trained in test security and administration procedures and sign an Oath of Test Security and Confidentiality. Noncertified staff members must be supervised, either directly or indirectly, by a certified staff member on the same campus throughout the test administration. If a noncertified staff member is responsible for a violation of test security or confidentiality, the supervising certified staff member is subject to penalty</a:t>
            </a:r>
            <a:endParaRPr lang="en-US" altLang="en-US" sz="1100">
              <a:cs typeface="Arial" panose="020B0604020202020204" pitchFamily="34" charset="0"/>
            </a:endParaRPr>
          </a:p>
          <a:p>
            <a:pPr eaLnBrk="1" hangingPunct="1">
              <a:spcBef>
                <a:spcPct val="0"/>
              </a:spcBef>
            </a:pPr>
            <a:endParaRPr lang="en-US" altLang="en-US" sz="1100">
              <a:solidFill>
                <a:srgbClr val="3333FF"/>
              </a:solidFill>
            </a:endParaRPr>
          </a:p>
          <a:p>
            <a:pPr eaLnBrk="1" hangingPunct="1">
              <a:spcBef>
                <a:spcPct val="0"/>
              </a:spcBef>
            </a:pPr>
            <a:r>
              <a:rPr lang="en-US" altLang="en-US" sz="1100"/>
              <a:t>TELPAS ratings reflect the ability of students to understand and use English </a:t>
            </a:r>
            <a:r>
              <a:rPr lang="en-US" altLang="en-US" sz="1100" b="1"/>
              <a:t>during content area instruction</a:t>
            </a:r>
            <a:r>
              <a:rPr lang="en-US" altLang="en-US" sz="1100"/>
              <a:t>.</a:t>
            </a:r>
            <a:r>
              <a:rPr lang="en-US" altLang="en-US" sz="1100" b="1"/>
              <a:t> </a:t>
            </a:r>
            <a:r>
              <a:rPr lang="en-US" altLang="en-US" sz="1100"/>
              <a:t>Therefore, teachers who have EB students in content area classes are integral to the assessment.</a:t>
            </a:r>
          </a:p>
          <a:p>
            <a:pPr eaLnBrk="1" hangingPunct="1">
              <a:spcBef>
                <a:spcPct val="0"/>
              </a:spcBef>
            </a:pPr>
            <a:endParaRPr lang="en-US" altLang="en-US" sz="1100"/>
          </a:p>
          <a:p>
            <a:pPr eaLnBrk="1" hangingPunct="1">
              <a:spcBef>
                <a:spcPct val="0"/>
              </a:spcBef>
            </a:pPr>
            <a:r>
              <a:rPr lang="en-US" altLang="en-US" sz="1100"/>
              <a:t>Districts are encouraged to provide TELPAS rater training to as many new</a:t>
            </a:r>
            <a:r>
              <a:rPr lang="en-US" altLang="en-US" sz="1100">
                <a:solidFill>
                  <a:srgbClr val="FF0000"/>
                </a:solidFill>
              </a:rPr>
              <a:t> </a:t>
            </a:r>
            <a:r>
              <a:rPr lang="en-US" altLang="en-US" sz="1100"/>
              <a:t>teachers as possible. TELPAS rater training helps teachers use the PLD component of the ELPS effectively.</a:t>
            </a:r>
          </a:p>
          <a:p>
            <a:pPr eaLnBrk="1" hangingPunct="1">
              <a:spcBef>
                <a:spcPct val="0"/>
              </a:spcBef>
            </a:pPr>
            <a:endParaRPr lang="en-US" altLang="en-US" sz="1100"/>
          </a:p>
          <a:p>
            <a:pPr eaLnBrk="1" hangingPunct="1">
              <a:spcBef>
                <a:spcPct val="0"/>
              </a:spcBef>
            </a:pPr>
            <a:r>
              <a:rPr lang="en-US" altLang="en-US" sz="1100"/>
              <a:t>Training more rather than fewer teachers also helps districts ensure that they can effectively meet TELPAS rating needs in the spring should there be unforeseen changes in student schedules or teaching assignments. </a:t>
            </a:r>
          </a:p>
          <a:p>
            <a:pPr eaLnBrk="1" hangingPunct="1">
              <a:spcBef>
                <a:spcPct val="0"/>
              </a:spcBef>
            </a:pPr>
            <a:endParaRPr lang="en-US" altLang="en-US" sz="1100">
              <a:solidFill>
                <a:srgbClr val="FF0000"/>
              </a:solidFill>
            </a:endParaRPr>
          </a:p>
          <a:p>
            <a:endParaRPr lang="en-US" altLang="en-US"/>
          </a:p>
        </p:txBody>
      </p:sp>
      <p:sp>
        <p:nvSpPr>
          <p:cNvPr id="29700" name="Slide Number Placeholder 3">
            <a:extLst>
              <a:ext uri="{FF2B5EF4-FFF2-40B4-BE49-F238E27FC236}">
                <a16:creationId xmlns:a16="http://schemas.microsoft.com/office/drawing/2014/main" id="{C8B8569C-3C0F-47EE-B06C-4BC003CB8C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5C6285E-0B21-4299-A742-C06201C1B413}"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2A44D72-2920-4B95-9349-784B2E79C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48F76470-611D-46FD-BEC4-6963D50AA4DF}"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37891" name="Rectangle 7">
            <a:extLst>
              <a:ext uri="{FF2B5EF4-FFF2-40B4-BE49-F238E27FC236}">
                <a16:creationId xmlns:a16="http://schemas.microsoft.com/office/drawing/2014/main" id="{0A5AAF6A-F631-45A6-93BA-0D608521B120}"/>
              </a:ext>
            </a:extLst>
          </p:cNvPr>
          <p:cNvSpPr txBox="1">
            <a:spLocks noGrp="1" noChangeArrowheads="1"/>
          </p:cNvSpPr>
          <p:nvPr/>
        </p:nvSpPr>
        <p:spPr bwMode="auto">
          <a:xfrm>
            <a:off x="3884613" y="882808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6143" rIns="92285" bIns="46143" anchor="b"/>
          <a:lstStyle>
            <a:lvl1pPr defTabSz="920750">
              <a:defRPr>
                <a:solidFill>
                  <a:schemeClr val="tx1"/>
                </a:solidFill>
                <a:latin typeface="Calibri" panose="020F0502020204030204" pitchFamily="34" charset="0"/>
              </a:defRPr>
            </a:lvl1pPr>
            <a:lvl2pPr marL="742950" indent="-285750" defTabSz="920750">
              <a:defRPr>
                <a:solidFill>
                  <a:schemeClr val="tx1"/>
                </a:solidFill>
                <a:latin typeface="Calibri" panose="020F0502020204030204" pitchFamily="34" charset="0"/>
              </a:defRPr>
            </a:lvl2pPr>
            <a:lvl3pPr marL="1143000" indent="-228600" defTabSz="920750">
              <a:defRPr>
                <a:solidFill>
                  <a:schemeClr val="tx1"/>
                </a:solidFill>
                <a:latin typeface="Calibri" panose="020F0502020204030204" pitchFamily="34" charset="0"/>
              </a:defRPr>
            </a:lvl3pPr>
            <a:lvl4pPr marL="1600200" indent="-228600" defTabSz="920750">
              <a:defRPr>
                <a:solidFill>
                  <a:schemeClr val="tx1"/>
                </a:solidFill>
                <a:latin typeface="Calibri" panose="020F0502020204030204" pitchFamily="34" charset="0"/>
              </a:defRPr>
            </a:lvl4pPr>
            <a:lvl5pPr marL="2057400" indent="-228600" defTabSz="920750">
              <a:defRPr>
                <a:solidFill>
                  <a:schemeClr val="tx1"/>
                </a:solidFill>
                <a:latin typeface="Calibri" panose="020F0502020204030204" pitchFamily="34" charset="0"/>
              </a:defRPr>
            </a:lvl5pPr>
            <a:lvl6pPr marL="2514600" indent="-228600" defTabSz="920750" eaLnBrk="0" fontAlgn="base" hangingPunct="0">
              <a:spcBef>
                <a:spcPct val="0"/>
              </a:spcBef>
              <a:spcAft>
                <a:spcPct val="0"/>
              </a:spcAft>
              <a:defRPr>
                <a:solidFill>
                  <a:schemeClr val="tx1"/>
                </a:solidFill>
                <a:latin typeface="Calibri" panose="020F0502020204030204" pitchFamily="34" charset="0"/>
              </a:defRPr>
            </a:lvl6pPr>
            <a:lvl7pPr marL="2971800" indent="-228600" defTabSz="920750" eaLnBrk="0" fontAlgn="base" hangingPunct="0">
              <a:spcBef>
                <a:spcPct val="0"/>
              </a:spcBef>
              <a:spcAft>
                <a:spcPct val="0"/>
              </a:spcAft>
              <a:defRPr>
                <a:solidFill>
                  <a:schemeClr val="tx1"/>
                </a:solidFill>
                <a:latin typeface="Calibri" panose="020F0502020204030204" pitchFamily="34" charset="0"/>
              </a:defRPr>
            </a:lvl7pPr>
            <a:lvl8pPr marL="3429000" indent="-228600" defTabSz="920750" eaLnBrk="0" fontAlgn="base" hangingPunct="0">
              <a:spcBef>
                <a:spcPct val="0"/>
              </a:spcBef>
              <a:spcAft>
                <a:spcPct val="0"/>
              </a:spcAft>
              <a:defRPr>
                <a:solidFill>
                  <a:schemeClr val="tx1"/>
                </a:solidFill>
                <a:latin typeface="Calibri" panose="020F0502020204030204" pitchFamily="34" charset="0"/>
              </a:defRPr>
            </a:lvl8pPr>
            <a:lvl9pPr marL="3886200" indent="-228600" defTabSz="92075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41FBA34-7EA0-4D41-B73D-6362717FD830}"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37892" name="Rectangle 2">
            <a:extLst>
              <a:ext uri="{FF2B5EF4-FFF2-40B4-BE49-F238E27FC236}">
                <a16:creationId xmlns:a16="http://schemas.microsoft.com/office/drawing/2014/main" id="{DAC9FBEB-11FB-4BD1-8AE3-F274D2309A83}"/>
              </a:ext>
            </a:extLst>
          </p:cNvPr>
          <p:cNvSpPr>
            <a:spLocks noGrp="1" noRot="1" noChangeAspect="1" noChangeArrowheads="1" noTextEdit="1"/>
          </p:cNvSpPr>
          <p:nvPr>
            <p:ph type="sldImg"/>
          </p:nvPr>
        </p:nvSpPr>
        <p:spPr>
          <a:xfrm>
            <a:off x="1104900" y="696913"/>
            <a:ext cx="4648200" cy="3486150"/>
          </a:xfrm>
          <a:ln/>
        </p:spPr>
      </p:sp>
      <p:sp>
        <p:nvSpPr>
          <p:cNvPr id="37893" name="Rectangle 3">
            <a:extLst>
              <a:ext uri="{FF2B5EF4-FFF2-40B4-BE49-F238E27FC236}">
                <a16:creationId xmlns:a16="http://schemas.microsoft.com/office/drawing/2014/main" id="{B1D46512-E561-401B-9732-88A35A2B1FD6}"/>
              </a:ext>
            </a:extLst>
          </p:cNvPr>
          <p:cNvSpPr>
            <a:spLocks noGrp="1" noChangeArrowheads="1"/>
          </p:cNvSpPr>
          <p:nvPr>
            <p:ph type="body" idx="1"/>
          </p:nvPr>
        </p:nvSpPr>
        <p:spPr>
          <a:xfrm>
            <a:off x="971550" y="4335463"/>
            <a:ext cx="4997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6143" rIns="92285" bIns="46143"/>
          <a:lstStyle/>
          <a:p>
            <a:pPr eaLnBrk="1" hangingPunct="1">
              <a:spcBef>
                <a:spcPct val="0"/>
              </a:spcBef>
            </a:pPr>
            <a:r>
              <a:rPr lang="en-US" altLang="en-US" sz="1100"/>
              <a:t>For example, it is not permitted for one rater to have the responsibility of rating the speaking domain while another rater has the responsibility for rating the writing domain.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69D080D-81E3-440A-B947-8F9BB7968DB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3B43FE3-F5E0-4792-8FF7-62BD27C903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Raters who complete K–1 training but not 2–12 training will be new raters if they switch to 2–12, and vice versa. Training for K–1 and 2–12 are separate trainings because of differences in the tested components and rating rubrics (PLDs).</a:t>
            </a:r>
          </a:p>
          <a:p>
            <a:endParaRPr lang="en-US" altLang="en-US" sz="1100"/>
          </a:p>
          <a:p>
            <a:r>
              <a:rPr lang="en-US" altLang="en-US" sz="1100"/>
              <a:t>“Completed” means that the rater </a:t>
            </a:r>
            <a:r>
              <a:rPr lang="en-US" altLang="en-US" sz="1100" u="sng"/>
              <a:t>took all required training</a:t>
            </a:r>
            <a:r>
              <a:rPr lang="en-US" altLang="en-US" sz="1100"/>
              <a:t>.</a:t>
            </a:r>
            <a:r>
              <a:rPr lang="en-US" altLang="en-US" sz="1100">
                <a:solidFill>
                  <a:srgbClr val="FF0000"/>
                </a:solidFill>
              </a:rPr>
              <a:t> </a:t>
            </a:r>
            <a:r>
              <a:rPr lang="en-US" altLang="en-US" sz="1100"/>
              <a:t>It does not necessarily mean that the rater </a:t>
            </a:r>
            <a:r>
              <a:rPr lang="en-US" altLang="en-US" sz="1100" u="sng"/>
              <a:t>was successful</a:t>
            </a:r>
            <a:r>
              <a:rPr lang="en-US" altLang="en-US" sz="1100"/>
              <a:t> in meeting training requirements. </a:t>
            </a:r>
          </a:p>
          <a:p>
            <a:endParaRPr lang="en-US" altLang="en-US" sz="1100"/>
          </a:p>
          <a:p>
            <a:r>
              <a:rPr lang="en-US" altLang="en-US" sz="1100"/>
              <a:t> </a:t>
            </a:r>
          </a:p>
          <a:p>
            <a:pPr>
              <a:spcBef>
                <a:spcPct val="0"/>
              </a:spcBef>
            </a:pPr>
            <a:endParaRPr lang="en-US" altLang="en-US" sz="1100"/>
          </a:p>
          <a:p>
            <a:pPr>
              <a:spcBef>
                <a:spcPct val="0"/>
              </a:spcBef>
            </a:pPr>
            <a:endParaRPr lang="en-US" altLang="en-US">
              <a:solidFill>
                <a:srgbClr val="FF0066"/>
              </a:solidFill>
            </a:endParaRPr>
          </a:p>
        </p:txBody>
      </p:sp>
      <p:sp>
        <p:nvSpPr>
          <p:cNvPr id="39940" name="Slide Number Placeholder 3">
            <a:extLst>
              <a:ext uri="{FF2B5EF4-FFF2-40B4-BE49-F238E27FC236}">
                <a16:creationId xmlns:a16="http://schemas.microsoft.com/office/drawing/2014/main" id="{DD8E01FE-E25F-46A4-942C-9DC98465A3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8069EC11-346E-4AE8-9EAF-65AB2429CD5A}"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9</a:t>
            </a:fld>
            <a:endParaRPr lang="en-US" altLang="en-US"/>
          </a:p>
        </p:txBody>
      </p:sp>
    </p:spTree>
    <p:extLst>
      <p:ext uri="{BB962C8B-B14F-4D97-AF65-F5344CB8AC3E}">
        <p14:creationId xmlns:p14="http://schemas.microsoft.com/office/powerpoint/2010/main" val="282590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10</a:t>
            </a:fld>
            <a:endParaRPr lang="en-US" altLang="en-US"/>
          </a:p>
        </p:txBody>
      </p:sp>
    </p:spTree>
    <p:extLst>
      <p:ext uri="{BB962C8B-B14F-4D97-AF65-F5344CB8AC3E}">
        <p14:creationId xmlns:p14="http://schemas.microsoft.com/office/powerpoint/2010/main" val="2463743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32656"/>
            <a:ext cx="9144000" cy="517721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id="{CFE1C27C-2AE4-43E5-B846-87598FEE200A}"/>
              </a:ext>
            </a:extLst>
          </p:cNvPr>
          <p:cNvSpPr txBox="1">
            <a:spLocks/>
          </p:cNvSpPr>
          <p:nvPr userDrawn="1"/>
        </p:nvSpPr>
        <p:spPr>
          <a:xfrm>
            <a:off x="828643" y="1336918"/>
            <a:ext cx="5841872" cy="4583659"/>
          </a:xfrm>
          <a:prstGeom prst="rect">
            <a:avLst/>
          </a:prstGeom>
          <a:solidFill>
            <a:schemeClr val="bg1"/>
          </a:solidFill>
          <a:ln w="76200">
            <a:solidFill>
              <a:schemeClr val="accent2"/>
            </a:solidFill>
          </a:ln>
        </p:spPr>
        <p:txBody>
          <a:bodyPr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050" b="1" i="0" u="none" strike="noStrike" kern="1200" cap="none" spc="0" normalizeH="0" baseline="0" noProof="0">
              <a:ln>
                <a:noFill/>
              </a:ln>
              <a:solidFill>
                <a:srgbClr val="92C740"/>
              </a:solidFill>
              <a:effectLst/>
              <a:uLnTx/>
              <a:uFillTx/>
              <a:latin typeface="Calibri" panose="020F0502020204030204"/>
              <a:ea typeface="+mj-ea"/>
              <a:cs typeface="Calibri"/>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942355" y="2289290"/>
            <a:ext cx="5624547" cy="24669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405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Title</a:t>
            </a:r>
            <a:endParaRPr/>
          </a:p>
        </p:txBody>
      </p:sp>
      <p:pic>
        <p:nvPicPr>
          <p:cNvPr id="5" name="Graphic 4">
            <a:extLst>
              <a:ext uri="{FF2B5EF4-FFF2-40B4-BE49-F238E27FC236}">
                <a16:creationId xmlns:a16="http://schemas.microsoft.com/office/drawing/2014/main" id="{2098A56E-C214-41DA-9D55-D3F79E587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20" y="1518030"/>
            <a:ext cx="1043942" cy="695962"/>
          </a:xfrm>
          <a:prstGeom prst="rect">
            <a:avLst/>
          </a:prstGeom>
        </p:spPr>
      </p:pic>
      <p:sp>
        <p:nvSpPr>
          <p:cNvPr id="8" name="Text Placeholder 4">
            <a:extLst>
              <a:ext uri="{FF2B5EF4-FFF2-40B4-BE49-F238E27FC236}">
                <a16:creationId xmlns:a16="http://schemas.microsoft.com/office/drawing/2014/main" id="{1876D20F-9E38-4EC8-9856-A79FFAB1F14C}"/>
              </a:ext>
            </a:extLst>
          </p:cNvPr>
          <p:cNvSpPr>
            <a:spLocks noGrp="1"/>
          </p:cNvSpPr>
          <p:nvPr>
            <p:ph type="body" sz="quarter" idx="10" hasCustomPrompt="1"/>
          </p:nvPr>
        </p:nvSpPr>
        <p:spPr>
          <a:xfrm>
            <a:off x="962421" y="4865375"/>
            <a:ext cx="5604482" cy="869505"/>
          </a:xfrm>
          <a:prstGeom prst="rect">
            <a:avLst/>
          </a:prstGeom>
        </p:spPr>
        <p:txBody>
          <a:bodyPr anchor="t"/>
          <a:lstStyle>
            <a:lvl1pPr>
              <a:buNone/>
              <a:defRPr sz="1800">
                <a:solidFill>
                  <a:sysClr val="windowText" lastClr="000000"/>
                </a:solidFill>
              </a:defRPr>
            </a:lvl1pPr>
            <a:lvl2pPr>
              <a:buNone/>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Sub-title</a:t>
            </a:r>
          </a:p>
          <a:p>
            <a:pPr lvl="0"/>
            <a:r>
              <a:rPr lang="en-US"/>
              <a:t>Date</a:t>
            </a:r>
          </a:p>
        </p:txBody>
      </p:sp>
    </p:spTree>
    <p:extLst>
      <p:ext uri="{BB962C8B-B14F-4D97-AF65-F5344CB8AC3E}">
        <p14:creationId xmlns:p14="http://schemas.microsoft.com/office/powerpoint/2010/main" val="19312895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4789290" y="2126517"/>
            <a:ext cx="4037715"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6" y="162466"/>
            <a:ext cx="8509251"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6" y="2126517"/>
            <a:ext cx="4037715"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316995" y="1291961"/>
            <a:ext cx="4037714"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4788533" y="1291961"/>
            <a:ext cx="4037714"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63687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6" y="162466"/>
            <a:ext cx="8509251"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5"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3265001"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marL="1028700" indent="0">
              <a:lnSpc>
                <a:spcPct val="100000"/>
              </a:lnSpc>
              <a:spcBef>
                <a:spcPts val="0"/>
              </a:spcBef>
              <a:buClr>
                <a:schemeClr val="accent2"/>
              </a:buClr>
              <a:buNone/>
              <a:defRPr sz="165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6213006"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05740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711003"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6908006"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2514000"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316995"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2514000"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4711003"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6907249"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20526D8C-CF65-4D65-A1D5-78FE52D523FE}"/>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32440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569653" y="3788533"/>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8FFD388D-9BA2-4AF3-8F87-68BFB94461C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534286" y="1343835"/>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569653" y="1403754"/>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4745356" y="3731565"/>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4780724" y="3791484"/>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4745356" y="1346786"/>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4780724" y="1406705"/>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9" name="Slide Number Placeholder 5">
            <a:extLst>
              <a:ext uri="{FF2B5EF4-FFF2-40B4-BE49-F238E27FC236}">
                <a16:creationId xmlns:a16="http://schemas.microsoft.com/office/drawing/2014/main" id="{66730497-08FE-4003-9B1D-3E5C67564070}"/>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74805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6"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5" y="1322172"/>
            <a:ext cx="2996096"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166625" y="1322172"/>
            <a:ext cx="2996096"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6016255" y="1322172"/>
            <a:ext cx="2996096"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166626"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6016255"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4"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408031"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6251144"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Slide Number Placeholder 5">
            <a:extLst>
              <a:ext uri="{FF2B5EF4-FFF2-40B4-BE49-F238E27FC236}">
                <a16:creationId xmlns:a16="http://schemas.microsoft.com/office/drawing/2014/main" id="{5E314718-237F-4E52-9B0E-04D5E29BDCD7}"/>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85459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6" y="1322172"/>
            <a:ext cx="227146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449065"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4581134"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6741523"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449064"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4581132"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6741523"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68769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481440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6976411"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Slide Number Placeholder 5">
            <a:extLst>
              <a:ext uri="{FF2B5EF4-FFF2-40B4-BE49-F238E27FC236}">
                <a16:creationId xmlns:a16="http://schemas.microsoft.com/office/drawing/2014/main" id="{B5401D45-2CB2-45C8-A682-DA96DD74DAD3}"/>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98690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5" y="1322172"/>
            <a:ext cx="1832818"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018103"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5420319"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7121428"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018105"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5420321"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7121428"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5"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243653"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5643283"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7356317"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3719211" y="1328750"/>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3719213" y="1992909"/>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3941122" y="1335328"/>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Slide Number Placeholder 5">
            <a:extLst>
              <a:ext uri="{FF2B5EF4-FFF2-40B4-BE49-F238E27FC236}">
                <a16:creationId xmlns:a16="http://schemas.microsoft.com/office/drawing/2014/main" id="{ED1D5DF1-A084-42F0-9F84-610F9388782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69620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1E0729C3-ACF1-4E41-B822-FC5A03165595}"/>
              </a:ext>
            </a:extLst>
          </p:cNvPr>
          <p:cNvSpPr/>
          <p:nvPr userDrawn="1"/>
        </p:nvSpPr>
        <p:spPr>
          <a:xfrm>
            <a:off x="289906"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22265"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54624"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86983"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219342" y="337215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11436" y="25389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42009" y="383046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76154" y="253899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92439" y="383046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62292" y="253899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8" name="Text Placeholder 2">
            <a:extLst>
              <a:ext uri="{FF2B5EF4-FFF2-40B4-BE49-F238E27FC236}">
                <a16:creationId xmlns:a16="http://schemas.microsoft.com/office/drawing/2014/main" id="{52E01429-D53B-4684-99F3-0DD6A7CCD3B3}"/>
              </a:ext>
            </a:extLst>
          </p:cNvPr>
          <p:cNvSpPr>
            <a:spLocks noGrp="1"/>
          </p:cNvSpPr>
          <p:nvPr>
            <p:ph type="body" sz="quarter" idx="32" hasCustomPrompt="1"/>
          </p:nvPr>
        </p:nvSpPr>
        <p:spPr>
          <a:xfrm>
            <a:off x="286478"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9" name="Text Placeholder 2">
            <a:extLst>
              <a:ext uri="{FF2B5EF4-FFF2-40B4-BE49-F238E27FC236}">
                <a16:creationId xmlns:a16="http://schemas.microsoft.com/office/drawing/2014/main" id="{FEC9E24E-8820-4156-B685-C6F343385E11}"/>
              </a:ext>
            </a:extLst>
          </p:cNvPr>
          <p:cNvSpPr>
            <a:spLocks noGrp="1"/>
          </p:cNvSpPr>
          <p:nvPr>
            <p:ph type="body" sz="quarter" idx="33" hasCustomPrompt="1"/>
          </p:nvPr>
        </p:nvSpPr>
        <p:spPr>
          <a:xfrm>
            <a:off x="3460736"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0" name="Text Placeholder 2">
            <a:extLst>
              <a:ext uri="{FF2B5EF4-FFF2-40B4-BE49-F238E27FC236}">
                <a16:creationId xmlns:a16="http://schemas.microsoft.com/office/drawing/2014/main" id="{0444552D-FB60-4F31-9520-3B89BF2667A0}"/>
              </a:ext>
            </a:extLst>
          </p:cNvPr>
          <p:cNvSpPr>
            <a:spLocks noGrp="1"/>
          </p:cNvSpPr>
          <p:nvPr>
            <p:ph type="body" sz="quarter" idx="34" hasCustomPrompt="1"/>
          </p:nvPr>
        </p:nvSpPr>
        <p:spPr>
          <a:xfrm>
            <a:off x="6634993"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1" name="Text Placeholder 2">
            <a:extLst>
              <a:ext uri="{FF2B5EF4-FFF2-40B4-BE49-F238E27FC236}">
                <a16:creationId xmlns:a16="http://schemas.microsoft.com/office/drawing/2014/main" id="{89222BC9-3852-4736-8912-A9925196CFD5}"/>
              </a:ext>
            </a:extLst>
          </p:cNvPr>
          <p:cNvSpPr>
            <a:spLocks noGrp="1"/>
          </p:cNvSpPr>
          <p:nvPr>
            <p:ph type="body" sz="quarter" idx="35" hasCustomPrompt="1"/>
          </p:nvPr>
        </p:nvSpPr>
        <p:spPr>
          <a:xfrm>
            <a:off x="1873607" y="4633929"/>
            <a:ext cx="2231128"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2" name="Text Placeholder 2">
            <a:extLst>
              <a:ext uri="{FF2B5EF4-FFF2-40B4-BE49-F238E27FC236}">
                <a16:creationId xmlns:a16="http://schemas.microsoft.com/office/drawing/2014/main" id="{971765D2-0AB8-47C9-9148-50593080FB3E}"/>
              </a:ext>
            </a:extLst>
          </p:cNvPr>
          <p:cNvSpPr>
            <a:spLocks noGrp="1"/>
          </p:cNvSpPr>
          <p:nvPr>
            <p:ph type="body" sz="quarter" idx="36" hasCustomPrompt="1"/>
          </p:nvPr>
        </p:nvSpPr>
        <p:spPr>
          <a:xfrm>
            <a:off x="5047865" y="4633929"/>
            <a:ext cx="2231128"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3" name="Text Placeholder 2">
            <a:extLst>
              <a:ext uri="{FF2B5EF4-FFF2-40B4-BE49-F238E27FC236}">
                <a16:creationId xmlns:a16="http://schemas.microsoft.com/office/drawing/2014/main" id="{63306E3D-0D51-45B8-A1C0-AF06F1ED2824}"/>
              </a:ext>
            </a:extLst>
          </p:cNvPr>
          <p:cNvSpPr>
            <a:spLocks noGrp="1"/>
          </p:cNvSpPr>
          <p:nvPr>
            <p:ph type="body" sz="quarter" idx="37" hasCustomPrompt="1"/>
          </p:nvPr>
        </p:nvSpPr>
        <p:spPr>
          <a:xfrm>
            <a:off x="308810"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5" name="Text Placeholder 2">
            <a:extLst>
              <a:ext uri="{FF2B5EF4-FFF2-40B4-BE49-F238E27FC236}">
                <a16:creationId xmlns:a16="http://schemas.microsoft.com/office/drawing/2014/main" id="{2F3B708F-0327-4B40-B849-8724F0672B0E}"/>
              </a:ext>
            </a:extLst>
          </p:cNvPr>
          <p:cNvSpPr>
            <a:spLocks noGrp="1"/>
          </p:cNvSpPr>
          <p:nvPr>
            <p:ph type="body" sz="quarter" idx="38" hasCustomPrompt="1"/>
          </p:nvPr>
        </p:nvSpPr>
        <p:spPr>
          <a:xfrm>
            <a:off x="2035810"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3" name="Text Placeholder 2">
            <a:extLst>
              <a:ext uri="{FF2B5EF4-FFF2-40B4-BE49-F238E27FC236}">
                <a16:creationId xmlns:a16="http://schemas.microsoft.com/office/drawing/2014/main" id="{1894A72A-360F-4813-974A-BE183FB17418}"/>
              </a:ext>
            </a:extLst>
          </p:cNvPr>
          <p:cNvSpPr>
            <a:spLocks noGrp="1"/>
          </p:cNvSpPr>
          <p:nvPr>
            <p:ph type="body" sz="quarter" idx="39" hasCustomPrompt="1"/>
          </p:nvPr>
        </p:nvSpPr>
        <p:spPr>
          <a:xfrm>
            <a:off x="3773528"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4" name="Text Placeholder 2">
            <a:extLst>
              <a:ext uri="{FF2B5EF4-FFF2-40B4-BE49-F238E27FC236}">
                <a16:creationId xmlns:a16="http://schemas.microsoft.com/office/drawing/2014/main" id="{A76E79E5-7B66-4324-87D2-B80EB36D95F4}"/>
              </a:ext>
            </a:extLst>
          </p:cNvPr>
          <p:cNvSpPr>
            <a:spLocks noGrp="1"/>
          </p:cNvSpPr>
          <p:nvPr>
            <p:ph type="body" sz="quarter" idx="40" hasCustomPrompt="1"/>
          </p:nvPr>
        </p:nvSpPr>
        <p:spPr>
          <a:xfrm>
            <a:off x="5498432"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5" name="Text Placeholder 2">
            <a:extLst>
              <a:ext uri="{FF2B5EF4-FFF2-40B4-BE49-F238E27FC236}">
                <a16:creationId xmlns:a16="http://schemas.microsoft.com/office/drawing/2014/main" id="{B95D1B6D-E882-4E48-B140-B4FA5795F2A8}"/>
              </a:ext>
            </a:extLst>
          </p:cNvPr>
          <p:cNvSpPr>
            <a:spLocks noGrp="1"/>
          </p:cNvSpPr>
          <p:nvPr>
            <p:ph type="body" sz="quarter" idx="41" hasCustomPrompt="1"/>
          </p:nvPr>
        </p:nvSpPr>
        <p:spPr>
          <a:xfrm>
            <a:off x="7231835"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Slide Number Placeholder 5">
            <a:extLst>
              <a:ext uri="{FF2B5EF4-FFF2-40B4-BE49-F238E27FC236}">
                <a16:creationId xmlns:a16="http://schemas.microsoft.com/office/drawing/2014/main" id="{6EDD3520-E760-45B6-9D2D-D30D5FB02B4A}"/>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34055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Month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129229"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155811"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1772344"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2415458"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3058573"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3701687"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4344802"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4987916"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5631031"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6274145"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6917260"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7560374"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8203486"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1799052"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2442292"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308553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372877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4372014"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5015254"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5658495"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6301735"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6944976"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7588216"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823145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34" name="Slide Number Placeholder 5">
            <a:extLst>
              <a:ext uri="{FF2B5EF4-FFF2-40B4-BE49-F238E27FC236}">
                <a16:creationId xmlns:a16="http://schemas.microsoft.com/office/drawing/2014/main" id="{F669174D-1272-4F8B-8AC3-4D4989DBF41E}"/>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913116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Lef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07FE31F-6F7C-45E4-8003-85B28143C0EE}"/>
              </a:ext>
            </a:extLst>
          </p:cNvPr>
          <p:cNvSpPr>
            <a:spLocks noGrp="1"/>
          </p:cNvSpPr>
          <p:nvPr>
            <p:ph idx="13" hasCustomPrompt="1"/>
          </p:nvPr>
        </p:nvSpPr>
        <p:spPr>
          <a:xfrm>
            <a:off x="2866262" y="495380"/>
            <a:ext cx="5969783" cy="5601122"/>
          </a:xfrm>
          <a:prstGeom prst="rect">
            <a:avLst/>
          </a:prstGeom>
        </p:spPr>
        <p:txBody>
          <a:bodyPr anchor="ct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8173" y="0"/>
            <a:ext cx="2370859"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00830" y="2124220"/>
            <a:ext cx="1989920" cy="2343445"/>
          </a:xfrm>
          <a:noFill/>
          <a:ln>
            <a:noFill/>
          </a:ln>
        </p:spPr>
        <p:txBody>
          <a:bodyPr anchor="ctr">
            <a:noAutofit/>
          </a:bodyPr>
          <a:lstStyle>
            <a:lvl1pPr algn="l">
              <a:lnSpc>
                <a:spcPct val="100000"/>
              </a:lnSpc>
              <a:defRPr sz="2700">
                <a:solidFill>
                  <a:schemeClr val="bg1"/>
                </a:solidFill>
                <a:latin typeface="+mn-lt"/>
              </a:defRPr>
            </a:lvl1pPr>
          </a:lstStyle>
          <a:p>
            <a:r>
              <a:rPr lang="en-US"/>
              <a:t>Title</a:t>
            </a:r>
          </a:p>
        </p:txBody>
      </p:sp>
      <p:sp>
        <p:nvSpPr>
          <p:cNvPr id="10" name="Slide Number Placeholder 5">
            <a:extLst>
              <a:ext uri="{FF2B5EF4-FFF2-40B4-BE49-F238E27FC236}">
                <a16:creationId xmlns:a16="http://schemas.microsoft.com/office/drawing/2014/main" id="{1970CEFB-CE7B-450E-A158-5F7426D76ACB}"/>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39835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467EF21-4611-4BF2-8F24-4D4B3A05C809}"/>
              </a:ext>
            </a:extLst>
          </p:cNvPr>
          <p:cNvGraphicFramePr>
            <a:graphicFrameLocks noChangeAspect="1"/>
          </p:cNvGraphicFramePr>
          <p:nvPr userDrawn="1">
            <p:custDataLst>
              <p:tags r:id="rId1"/>
            </p:custDataLst>
            <p:extLst>
              <p:ext uri="{D42A27DB-BD31-4B8C-83A1-F6EECF244321}">
                <p14:modId xmlns:p14="http://schemas.microsoft.com/office/powerpoint/2010/main" val="236750964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467EF21-4611-4BF2-8F24-4D4B3A05C809}"/>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B3F17C8-EE6A-407E-987D-7871D1DCC5EB}"/>
              </a:ext>
            </a:extLst>
          </p:cNvPr>
          <p:cNvSpPr/>
          <p:nvPr userDrawn="1"/>
        </p:nvSpPr>
        <p:spPr>
          <a:xfrm>
            <a:off x="2303394" y="0"/>
            <a:ext cx="68406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8173" y="0"/>
            <a:ext cx="2370859"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00830" y="2124220"/>
            <a:ext cx="8423475" cy="2343445"/>
          </a:xfrm>
          <a:noFill/>
          <a:ln>
            <a:noFill/>
          </a:ln>
        </p:spPr>
        <p:txBody>
          <a:bodyPr vert="horz" anchor="ctr">
            <a:noAutofit/>
          </a:bodyPr>
          <a:lstStyle>
            <a:lvl1pPr algn="l">
              <a:lnSpc>
                <a:spcPct val="100000"/>
              </a:lnSpc>
              <a:defRPr sz="4050">
                <a:solidFill>
                  <a:schemeClr val="bg1"/>
                </a:solidFill>
                <a:latin typeface="+mn-lt"/>
              </a:defRPr>
            </a:lvl1pPr>
          </a:lstStyle>
          <a:p>
            <a:r>
              <a:rPr lang="en-US"/>
              <a:t>Section</a:t>
            </a:r>
          </a:p>
        </p:txBody>
      </p:sp>
    </p:spTree>
    <p:extLst>
      <p:ext uri="{BB962C8B-B14F-4D97-AF65-F5344CB8AC3E}">
        <p14:creationId xmlns:p14="http://schemas.microsoft.com/office/powerpoint/2010/main" val="475377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894767" y="1869556"/>
            <a:ext cx="7340238" cy="3110306"/>
          </a:xfrm>
          <a:prstGeom prst="rect">
            <a:avLst/>
          </a:prstGeom>
        </p:spPr>
        <p:txBody>
          <a:bodyPr/>
          <a:lstStyle>
            <a:lvl1pPr marL="0" indent="0">
              <a:lnSpc>
                <a:spcPct val="100000"/>
              </a:lnSpc>
              <a:spcBef>
                <a:spcPts val="0"/>
              </a:spcBef>
              <a:buClr>
                <a:schemeClr val="accent2"/>
              </a:buClr>
              <a:buNone/>
              <a:defRPr sz="1800">
                <a:solidFill>
                  <a:schemeClr val="tx1"/>
                </a:solidFill>
              </a:defRPr>
            </a:lvl1pPr>
            <a:lvl2pPr marL="342900" indent="0">
              <a:lnSpc>
                <a:spcPct val="100000"/>
              </a:lnSpc>
              <a:spcBef>
                <a:spcPts val="0"/>
              </a:spcBef>
              <a:buClr>
                <a:schemeClr val="accent2"/>
              </a:buClr>
              <a:buNone/>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Quotation</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11" name="Rounded Rectangle 53">
            <a:extLst>
              <a:ext uri="{FF2B5EF4-FFF2-40B4-BE49-F238E27FC236}">
                <a16:creationId xmlns:a16="http://schemas.microsoft.com/office/drawing/2014/main" id="{E19E0B11-7EA6-4D27-B2E3-E8EA822669AE}"/>
              </a:ext>
            </a:extLst>
          </p:cNvPr>
          <p:cNvSpPr/>
          <p:nvPr userDrawn="1"/>
        </p:nvSpPr>
        <p:spPr>
          <a:xfrm>
            <a:off x="472500" y="1513739"/>
            <a:ext cx="8107620" cy="3834557"/>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07226F-F11B-4C65-A6FC-7BA9B76D2787}"/>
              </a:ext>
            </a:extLst>
          </p:cNvPr>
          <p:cNvGrpSpPr/>
          <p:nvPr userDrawn="1"/>
        </p:nvGrpSpPr>
        <p:grpSpPr>
          <a:xfrm>
            <a:off x="8237120" y="4912836"/>
            <a:ext cx="457298" cy="609731"/>
            <a:chOff x="3296528" y="4412526"/>
            <a:chExt cx="609731" cy="609731"/>
          </a:xfrm>
        </p:grpSpPr>
        <p:sp>
          <p:nvSpPr>
            <p:cNvPr id="13" name="Oval 12">
              <a:extLst>
                <a:ext uri="{FF2B5EF4-FFF2-40B4-BE49-F238E27FC236}">
                  <a16:creationId xmlns:a16="http://schemas.microsoft.com/office/drawing/2014/main" id="{BBEE2054-B52E-422E-8F6E-11AEAD635085}"/>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58">
              <a:extLst>
                <a:ext uri="{FF2B5EF4-FFF2-40B4-BE49-F238E27FC236}">
                  <a16:creationId xmlns:a16="http://schemas.microsoft.com/office/drawing/2014/main" id="{A256EB3A-9D9C-4F37-92DB-DFEFF9B1B99E}"/>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E14DDDF9-49A6-4F64-96EB-C4A1EE691045}"/>
              </a:ext>
            </a:extLst>
          </p:cNvPr>
          <p:cNvGrpSpPr/>
          <p:nvPr userDrawn="1"/>
        </p:nvGrpSpPr>
        <p:grpSpPr>
          <a:xfrm>
            <a:off x="358203" y="1428057"/>
            <a:ext cx="457298" cy="609731"/>
            <a:chOff x="477603" y="1406746"/>
            <a:chExt cx="609731" cy="609731"/>
          </a:xfrm>
        </p:grpSpPr>
        <p:sp>
          <p:nvSpPr>
            <p:cNvPr id="16" name="Freeform 55">
              <a:extLst>
                <a:ext uri="{FF2B5EF4-FFF2-40B4-BE49-F238E27FC236}">
                  <a16:creationId xmlns:a16="http://schemas.microsoft.com/office/drawing/2014/main" id="{546DB116-1BDF-497B-BDB0-7B10B2F522B9}"/>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7D1E9DF-2A5F-4F20-BB5B-DE57E61ABBF9}"/>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64">
              <a:extLst>
                <a:ext uri="{FF2B5EF4-FFF2-40B4-BE49-F238E27FC236}">
                  <a16:creationId xmlns:a16="http://schemas.microsoft.com/office/drawing/2014/main" id="{A2702CF5-26E7-4C57-9FDD-9B0F3DF10DF9}"/>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5200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ation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426766"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499216"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2426662"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25388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3474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312469"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4246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6648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5804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45" name="Rounded Rectangle 53">
            <a:extLst>
              <a:ext uri="{FF2B5EF4-FFF2-40B4-BE49-F238E27FC236}">
                <a16:creationId xmlns:a16="http://schemas.microsoft.com/office/drawing/2014/main" id="{9DBD6129-8516-4F51-8335-74C7AD8DD03A}"/>
              </a:ext>
            </a:extLst>
          </p:cNvPr>
          <p:cNvSpPr/>
          <p:nvPr/>
        </p:nvSpPr>
        <p:spPr>
          <a:xfrm>
            <a:off x="3461850"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3534301"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5461747"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5573930"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3382583"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3347553"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3459735"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3699898"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3615514"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6414565"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6487016"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8414462"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85266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63352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6300268"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64124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66526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65682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371600" y="185130"/>
            <a:ext cx="7454702" cy="962338"/>
          </a:xfrm>
        </p:spPr>
        <p:txBody>
          <a:bodyPr vert="horz" anchor="ctr">
            <a:normAutofit/>
          </a:bodyPr>
          <a:lstStyle>
            <a:lvl1pPr algn="l">
              <a:defRPr sz="285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79919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426766"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499216"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2426662"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25388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3474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312469"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4246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6648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5804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45" name="Rounded Rectangle 53">
            <a:extLst>
              <a:ext uri="{FF2B5EF4-FFF2-40B4-BE49-F238E27FC236}">
                <a16:creationId xmlns:a16="http://schemas.microsoft.com/office/drawing/2014/main" id="{9DBD6129-8516-4F51-8335-74C7AD8DD03A}"/>
              </a:ext>
            </a:extLst>
          </p:cNvPr>
          <p:cNvSpPr/>
          <p:nvPr/>
        </p:nvSpPr>
        <p:spPr>
          <a:xfrm>
            <a:off x="3461850"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3534301"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5461747"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5573930"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3382583"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3347553"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3459735"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3699898"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3615514"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6414565"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6487016"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8414462"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85266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63352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6300268"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64124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66526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65682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371600" y="185130"/>
            <a:ext cx="7454702" cy="962338"/>
          </a:xfrm>
        </p:spPr>
        <p:txBody>
          <a:bodyPr vert="horz" anchor="ctr">
            <a:normAutofit/>
          </a:bodyPr>
          <a:lstStyle>
            <a:lvl1pPr algn="l">
              <a:defRPr sz="285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1833586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pes">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23C72F7-4EED-34BB-F0D4-F91FA5CD1CFE}"/>
              </a:ext>
            </a:extLst>
          </p:cNvPr>
          <p:cNvGrpSpPr/>
          <p:nvPr userDrawn="1"/>
        </p:nvGrpSpPr>
        <p:grpSpPr>
          <a:xfrm>
            <a:off x="263866" y="290939"/>
            <a:ext cx="229628" cy="3712342"/>
            <a:chOff x="351821" y="290939"/>
            <a:chExt cx="306171" cy="3712342"/>
          </a:xfrm>
        </p:grpSpPr>
        <p:cxnSp>
          <p:nvCxnSpPr>
            <p:cNvPr id="17" name="Straight Connector 16">
              <a:extLst>
                <a:ext uri="{FF2B5EF4-FFF2-40B4-BE49-F238E27FC236}">
                  <a16:creationId xmlns:a16="http://schemas.microsoft.com/office/drawing/2014/main" id="{5C24BC1B-0226-4C92-9C5B-06CC44F4B81B}"/>
                </a:ext>
              </a:extLst>
            </p:cNvPr>
            <p:cNvCxnSpPr>
              <a:cxnSpLocks/>
            </p:cNvCxnSpPr>
            <p:nvPr/>
          </p:nvCxnSpPr>
          <p:spPr>
            <a:xfrm>
              <a:off x="504906" y="290939"/>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992C80B7-8030-9A9D-3E32-DF314D14A379}"/>
                </a:ext>
              </a:extLst>
            </p:cNvPr>
            <p:cNvGrpSpPr/>
            <p:nvPr userDrawn="1"/>
          </p:nvGrpSpPr>
          <p:grpSpPr>
            <a:xfrm>
              <a:off x="351821" y="1993655"/>
              <a:ext cx="306171" cy="306910"/>
              <a:chOff x="351821" y="1993655"/>
              <a:chExt cx="306171" cy="306910"/>
            </a:xfrm>
          </p:grpSpPr>
          <p:sp>
            <p:nvSpPr>
              <p:cNvPr id="19" name="Freeform 94">
                <a:extLst>
                  <a:ext uri="{FF2B5EF4-FFF2-40B4-BE49-F238E27FC236}">
                    <a16:creationId xmlns:a16="http://schemas.microsoft.com/office/drawing/2014/main" id="{2E0AD4BB-05F7-433A-973E-71541E335660}"/>
                  </a:ext>
                </a:extLst>
              </p:cNvPr>
              <p:cNvSpPr>
                <a:spLocks/>
              </p:cNvSpPr>
              <p:nvPr/>
            </p:nvSpPr>
            <p:spPr bwMode="gray">
              <a:xfrm>
                <a:off x="351821"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0" name="Freeform 95">
                <a:extLst>
                  <a:ext uri="{FF2B5EF4-FFF2-40B4-BE49-F238E27FC236}">
                    <a16:creationId xmlns:a16="http://schemas.microsoft.com/office/drawing/2014/main" id="{57CA910F-21D8-4F58-8CC8-E690A58677DD}"/>
                  </a:ext>
                </a:extLst>
              </p:cNvPr>
              <p:cNvSpPr>
                <a:spLocks/>
              </p:cNvSpPr>
              <p:nvPr/>
            </p:nvSpPr>
            <p:spPr bwMode="gray">
              <a:xfrm>
                <a:off x="468252"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0" name="Group 69">
            <a:extLst>
              <a:ext uri="{FF2B5EF4-FFF2-40B4-BE49-F238E27FC236}">
                <a16:creationId xmlns:a16="http://schemas.microsoft.com/office/drawing/2014/main" id="{D47ABF21-EAEA-D175-F545-597AA831B1D2}"/>
              </a:ext>
            </a:extLst>
          </p:cNvPr>
          <p:cNvGrpSpPr/>
          <p:nvPr userDrawn="1"/>
        </p:nvGrpSpPr>
        <p:grpSpPr>
          <a:xfrm>
            <a:off x="2138530" y="271285"/>
            <a:ext cx="2784257" cy="306171"/>
            <a:chOff x="1672261" y="290940"/>
            <a:chExt cx="3712342" cy="306171"/>
          </a:xfrm>
        </p:grpSpPr>
        <p:cxnSp>
          <p:nvCxnSpPr>
            <p:cNvPr id="22" name="Straight Connector 21">
              <a:extLst>
                <a:ext uri="{FF2B5EF4-FFF2-40B4-BE49-F238E27FC236}">
                  <a16:creationId xmlns:a16="http://schemas.microsoft.com/office/drawing/2014/main" id="{7B3DC6CA-7902-4937-95E5-5C914E48AE3C}"/>
                </a:ext>
              </a:extLst>
            </p:cNvPr>
            <p:cNvCxnSpPr>
              <a:cxnSpLocks/>
            </p:cNvCxnSpPr>
            <p:nvPr/>
          </p:nvCxnSpPr>
          <p:spPr>
            <a:xfrm rot="5400000">
              <a:off x="3528432" y="-1412146"/>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Freeform 94">
              <a:extLst>
                <a:ext uri="{FF2B5EF4-FFF2-40B4-BE49-F238E27FC236}">
                  <a16:creationId xmlns:a16="http://schemas.microsoft.com/office/drawing/2014/main" id="{3864E931-1CFE-46C4-98D3-D2B749FDCAD1}"/>
                </a:ext>
              </a:extLst>
            </p:cNvPr>
            <p:cNvSpPr>
              <a:spLocks/>
            </p:cNvSpPr>
            <p:nvPr/>
          </p:nvSpPr>
          <p:spPr bwMode="gray">
            <a:xfrm rot="5400000">
              <a:off x="3375346" y="290571"/>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5" name="Freeform 95">
              <a:extLst>
                <a:ext uri="{FF2B5EF4-FFF2-40B4-BE49-F238E27FC236}">
                  <a16:creationId xmlns:a16="http://schemas.microsoft.com/office/drawing/2014/main" id="{42DA81ED-D65B-410A-9778-6B5F38C7E3D2}"/>
                </a:ext>
              </a:extLst>
            </p:cNvPr>
            <p:cNvSpPr>
              <a:spLocks/>
            </p:cNvSpPr>
            <p:nvPr/>
          </p:nvSpPr>
          <p:spPr bwMode="gray">
            <a:xfrm rot="5400000">
              <a:off x="3467136" y="355132"/>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pic>
        <p:nvPicPr>
          <p:cNvPr id="26" name="Graphic 25" descr="Badge Follow with solid fill">
            <a:extLst>
              <a:ext uri="{FF2B5EF4-FFF2-40B4-BE49-F238E27FC236}">
                <a16:creationId xmlns:a16="http://schemas.microsoft.com/office/drawing/2014/main" id="{671D9039-8F92-44C5-8D70-D3F25F133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1888" y="169726"/>
            <a:ext cx="507361" cy="676481"/>
          </a:xfrm>
          <a:prstGeom prst="rect">
            <a:avLst/>
          </a:prstGeom>
        </p:spPr>
      </p:pic>
      <p:pic>
        <p:nvPicPr>
          <p:cNvPr id="27" name="Graphic 26" descr="Badge Unfollow with solid fill">
            <a:extLst>
              <a:ext uri="{FF2B5EF4-FFF2-40B4-BE49-F238E27FC236}">
                <a16:creationId xmlns:a16="http://schemas.microsoft.com/office/drawing/2014/main" id="{880F85CA-E50B-42E2-8F01-CC04A70F3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4285" y="875899"/>
            <a:ext cx="507361" cy="676481"/>
          </a:xfrm>
          <a:prstGeom prst="rect">
            <a:avLst/>
          </a:prstGeom>
        </p:spPr>
      </p:pic>
      <p:grpSp>
        <p:nvGrpSpPr>
          <p:cNvPr id="31" name="Group 30">
            <a:extLst>
              <a:ext uri="{FF2B5EF4-FFF2-40B4-BE49-F238E27FC236}">
                <a16:creationId xmlns:a16="http://schemas.microsoft.com/office/drawing/2014/main" id="{A27B518A-7620-4164-B8DB-8027B2FE2A1C}"/>
              </a:ext>
            </a:extLst>
          </p:cNvPr>
          <p:cNvGrpSpPr/>
          <p:nvPr/>
        </p:nvGrpSpPr>
        <p:grpSpPr>
          <a:xfrm>
            <a:off x="5392426" y="200785"/>
            <a:ext cx="457298" cy="609731"/>
            <a:chOff x="477603" y="1406746"/>
            <a:chExt cx="609731" cy="609731"/>
          </a:xfrm>
        </p:grpSpPr>
        <p:sp>
          <p:nvSpPr>
            <p:cNvPr id="32" name="Freeform 55">
              <a:extLst>
                <a:ext uri="{FF2B5EF4-FFF2-40B4-BE49-F238E27FC236}">
                  <a16:creationId xmlns:a16="http://schemas.microsoft.com/office/drawing/2014/main" id="{1898FE79-9E4D-49C0-AABE-BC109372ACBC}"/>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C24F43-A42B-4661-AA66-9A3BD762CCCD}"/>
                </a:ext>
              </a:extLst>
            </p:cNvPr>
            <p:cNvSpPr>
              <a:spLocks noChangeArrowheads="1"/>
            </p:cNvSpPr>
            <p:nvPr/>
          </p:nvSpPr>
          <p:spPr bwMode="auto">
            <a:xfrm>
              <a:off x="477603" y="1406746"/>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64">
              <a:extLst>
                <a:ext uri="{FF2B5EF4-FFF2-40B4-BE49-F238E27FC236}">
                  <a16:creationId xmlns:a16="http://schemas.microsoft.com/office/drawing/2014/main" id="{77FEF53B-F41F-45CD-B248-C50C732647CE}"/>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5D0A2FB9-2A59-45F2-B4F5-37AB38304BB7}"/>
              </a:ext>
            </a:extLst>
          </p:cNvPr>
          <p:cNvGrpSpPr/>
          <p:nvPr/>
        </p:nvGrpSpPr>
        <p:grpSpPr>
          <a:xfrm>
            <a:off x="8422693" y="231445"/>
            <a:ext cx="414782" cy="553042"/>
            <a:chOff x="2575691" y="2382486"/>
            <a:chExt cx="256032" cy="256032"/>
          </a:xfrm>
        </p:grpSpPr>
        <p:sp>
          <p:nvSpPr>
            <p:cNvPr id="57" name="Oval 16">
              <a:extLst>
                <a:ext uri="{FF2B5EF4-FFF2-40B4-BE49-F238E27FC236}">
                  <a16:creationId xmlns:a16="http://schemas.microsoft.com/office/drawing/2014/main" id="{C812400C-0D6D-415D-A4AD-E4740D37FA63}"/>
                </a:ext>
              </a:extLst>
            </p:cNvPr>
            <p:cNvSpPr>
              <a:spLocks noChangeArrowheads="1"/>
            </p:cNvSpPr>
            <p:nvPr userDrawn="1"/>
          </p:nvSpPr>
          <p:spPr bwMode="auto">
            <a:xfrm>
              <a:off x="2575691" y="2382486"/>
              <a:ext cx="256032" cy="25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17">
              <a:extLst>
                <a:ext uri="{FF2B5EF4-FFF2-40B4-BE49-F238E27FC236}">
                  <a16:creationId xmlns:a16="http://schemas.microsoft.com/office/drawing/2014/main" id="{F9353467-11DF-4545-A6A5-8A6DF74AF076}"/>
                </a:ext>
              </a:extLst>
            </p:cNvPr>
            <p:cNvSpPr>
              <a:spLocks/>
            </p:cNvSpPr>
            <p:nvPr userDrawn="1"/>
          </p:nvSpPr>
          <p:spPr bwMode="auto">
            <a:xfrm>
              <a:off x="2640453" y="2448753"/>
              <a:ext cx="126510" cy="121991"/>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943564C1-8134-0094-8288-DE7E6EF08310}"/>
              </a:ext>
            </a:extLst>
          </p:cNvPr>
          <p:cNvGrpSpPr/>
          <p:nvPr userDrawn="1"/>
        </p:nvGrpSpPr>
        <p:grpSpPr>
          <a:xfrm>
            <a:off x="8422693" y="937617"/>
            <a:ext cx="414782" cy="553042"/>
            <a:chOff x="937876" y="5262999"/>
            <a:chExt cx="553042" cy="553042"/>
          </a:xfrm>
          <a:solidFill>
            <a:srgbClr val="F16038"/>
          </a:solidFill>
        </p:grpSpPr>
        <p:sp>
          <p:nvSpPr>
            <p:cNvPr id="61" name="Oval 16">
              <a:extLst>
                <a:ext uri="{FF2B5EF4-FFF2-40B4-BE49-F238E27FC236}">
                  <a16:creationId xmlns:a16="http://schemas.microsoft.com/office/drawing/2014/main" id="{D2FDA84E-6F4B-4DAD-8AF2-3E7F3F9B66BC}"/>
                </a:ext>
              </a:extLst>
            </p:cNvPr>
            <p:cNvSpPr>
              <a:spLocks noChangeArrowheads="1"/>
            </p:cNvSpPr>
            <p:nvPr userDrawn="1"/>
          </p:nvSpPr>
          <p:spPr bwMode="auto">
            <a:xfrm>
              <a:off x="937876" y="5262999"/>
              <a:ext cx="553042" cy="553042"/>
            </a:xfrm>
            <a:prstGeom prst="ellipse">
              <a:avLst/>
            </a:prstGeom>
            <a:grpFill/>
            <a:ln>
              <a:noFill/>
            </a:ln>
          </p:spPr>
          <p:txBody>
            <a:bodyPr vert="horz" wrap="square" lIns="91440" tIns="45720" rIns="91440" bIns="4572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73C271EF-D0DB-48CB-A23E-A4BFECCB2215}"/>
                </a:ext>
              </a:extLst>
            </p:cNvPr>
            <p:cNvSpPr txBox="1"/>
            <p:nvPr userDrawn="1"/>
          </p:nvSpPr>
          <p:spPr>
            <a:xfrm>
              <a:off x="1077766" y="5354853"/>
              <a:ext cx="296999" cy="369332"/>
            </a:xfrm>
            <a:prstGeom prst="rect">
              <a:avLst/>
            </a:prstGeom>
            <a:grp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grpSp>
      <p:grpSp>
        <p:nvGrpSpPr>
          <p:cNvPr id="72" name="Group 71">
            <a:extLst>
              <a:ext uri="{FF2B5EF4-FFF2-40B4-BE49-F238E27FC236}">
                <a16:creationId xmlns:a16="http://schemas.microsoft.com/office/drawing/2014/main" id="{8BB05F7E-D142-5A46-2788-5D99EC5F09C2}"/>
              </a:ext>
            </a:extLst>
          </p:cNvPr>
          <p:cNvGrpSpPr/>
          <p:nvPr userDrawn="1"/>
        </p:nvGrpSpPr>
        <p:grpSpPr>
          <a:xfrm>
            <a:off x="588742" y="290939"/>
            <a:ext cx="229628" cy="3712342"/>
            <a:chOff x="889325" y="290939"/>
            <a:chExt cx="306171" cy="3712342"/>
          </a:xfrm>
        </p:grpSpPr>
        <p:cxnSp>
          <p:nvCxnSpPr>
            <p:cNvPr id="3" name="Straight Connector 2">
              <a:extLst>
                <a:ext uri="{FF2B5EF4-FFF2-40B4-BE49-F238E27FC236}">
                  <a16:creationId xmlns:a16="http://schemas.microsoft.com/office/drawing/2014/main" id="{B80215A2-00B9-8750-5D3F-A4CBE7FC7673}"/>
                </a:ext>
              </a:extLst>
            </p:cNvPr>
            <p:cNvCxnSpPr>
              <a:cxnSpLocks/>
            </p:cNvCxnSpPr>
            <p:nvPr/>
          </p:nvCxnSpPr>
          <p:spPr>
            <a:xfrm>
              <a:off x="1042410" y="29093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7055241-BDCF-5BAA-0A2B-D542D175EF32}"/>
                </a:ext>
              </a:extLst>
            </p:cNvPr>
            <p:cNvGrpSpPr/>
            <p:nvPr userDrawn="1"/>
          </p:nvGrpSpPr>
          <p:grpSpPr>
            <a:xfrm>
              <a:off x="889325" y="1993655"/>
              <a:ext cx="306171" cy="306910"/>
              <a:chOff x="889325" y="1993655"/>
              <a:chExt cx="306171" cy="306910"/>
            </a:xfrm>
          </p:grpSpPr>
          <p:sp>
            <p:nvSpPr>
              <p:cNvPr id="28" name="Freeform 94">
                <a:extLst>
                  <a:ext uri="{FF2B5EF4-FFF2-40B4-BE49-F238E27FC236}">
                    <a16:creationId xmlns:a16="http://schemas.microsoft.com/office/drawing/2014/main" id="{30E1DE24-2437-161B-ED35-537FE1A0552E}"/>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9" name="Freeform 95">
                <a:extLst>
                  <a:ext uri="{FF2B5EF4-FFF2-40B4-BE49-F238E27FC236}">
                    <a16:creationId xmlns:a16="http://schemas.microsoft.com/office/drawing/2014/main" id="{F40DCCA5-31F4-0129-9C9C-9D918F6E0551}"/>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4" name="Group 73">
            <a:extLst>
              <a:ext uri="{FF2B5EF4-FFF2-40B4-BE49-F238E27FC236}">
                <a16:creationId xmlns:a16="http://schemas.microsoft.com/office/drawing/2014/main" id="{EB30E7EE-CCEE-EEF9-1545-5CDFEE09541C}"/>
              </a:ext>
            </a:extLst>
          </p:cNvPr>
          <p:cNvGrpSpPr/>
          <p:nvPr userDrawn="1"/>
        </p:nvGrpSpPr>
        <p:grpSpPr>
          <a:xfrm>
            <a:off x="2138530" y="657432"/>
            <a:ext cx="2784257" cy="306171"/>
            <a:chOff x="1671091" y="750197"/>
            <a:chExt cx="3712342" cy="306171"/>
          </a:xfrm>
        </p:grpSpPr>
        <p:cxnSp>
          <p:nvCxnSpPr>
            <p:cNvPr id="40" name="Straight Connector 39">
              <a:extLst>
                <a:ext uri="{FF2B5EF4-FFF2-40B4-BE49-F238E27FC236}">
                  <a16:creationId xmlns:a16="http://schemas.microsoft.com/office/drawing/2014/main" id="{52AFF5DE-F691-4744-40DA-038D228E1781}"/>
                </a:ext>
              </a:extLst>
            </p:cNvPr>
            <p:cNvCxnSpPr>
              <a:cxnSpLocks/>
            </p:cNvCxnSpPr>
            <p:nvPr/>
          </p:nvCxnSpPr>
          <p:spPr>
            <a:xfrm rot="5400000">
              <a:off x="3527262" y="-95288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E402850-6D30-5767-3859-B7DAB53DAC7C}"/>
                </a:ext>
              </a:extLst>
            </p:cNvPr>
            <p:cNvGrpSpPr/>
            <p:nvPr userDrawn="1"/>
          </p:nvGrpSpPr>
          <p:grpSpPr>
            <a:xfrm>
              <a:off x="3373807" y="750197"/>
              <a:ext cx="306910" cy="306171"/>
              <a:chOff x="3373807" y="750197"/>
              <a:chExt cx="306910" cy="306171"/>
            </a:xfrm>
          </p:grpSpPr>
          <p:sp>
            <p:nvSpPr>
              <p:cNvPr id="44" name="Freeform 94">
                <a:extLst>
                  <a:ext uri="{FF2B5EF4-FFF2-40B4-BE49-F238E27FC236}">
                    <a16:creationId xmlns:a16="http://schemas.microsoft.com/office/drawing/2014/main" id="{147820E6-38BE-984B-DFE1-C7609E89164A}"/>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45" name="Freeform 95">
                <a:extLst>
                  <a:ext uri="{FF2B5EF4-FFF2-40B4-BE49-F238E27FC236}">
                    <a16:creationId xmlns:a16="http://schemas.microsoft.com/office/drawing/2014/main" id="{6DDE8E23-6459-EBE6-AA24-61450B776811}"/>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6" name="Group 75">
            <a:extLst>
              <a:ext uri="{FF2B5EF4-FFF2-40B4-BE49-F238E27FC236}">
                <a16:creationId xmlns:a16="http://schemas.microsoft.com/office/drawing/2014/main" id="{A1413BB6-2363-24F9-1B34-0900446FDA3A}"/>
              </a:ext>
            </a:extLst>
          </p:cNvPr>
          <p:cNvGrpSpPr/>
          <p:nvPr userDrawn="1"/>
        </p:nvGrpSpPr>
        <p:grpSpPr>
          <a:xfrm>
            <a:off x="5845325" y="200785"/>
            <a:ext cx="457298" cy="609731"/>
            <a:chOff x="477603" y="1406746"/>
            <a:chExt cx="609731" cy="609731"/>
          </a:xfrm>
        </p:grpSpPr>
        <p:sp>
          <p:nvSpPr>
            <p:cNvPr id="77" name="Freeform 55">
              <a:extLst>
                <a:ext uri="{FF2B5EF4-FFF2-40B4-BE49-F238E27FC236}">
                  <a16:creationId xmlns:a16="http://schemas.microsoft.com/office/drawing/2014/main" id="{E6A8401E-8065-3115-05D1-90E52001E30E}"/>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1A64AAE6-91D0-7C37-8C02-2E4300AD5A6C}"/>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64">
              <a:extLst>
                <a:ext uri="{FF2B5EF4-FFF2-40B4-BE49-F238E27FC236}">
                  <a16:creationId xmlns:a16="http://schemas.microsoft.com/office/drawing/2014/main" id="{A26DA545-FF14-61A6-649D-DE90CE3E4DFC}"/>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431EB44B-6D77-F9A5-D07F-18EA7BBCAA0F}"/>
              </a:ext>
            </a:extLst>
          </p:cNvPr>
          <p:cNvGrpSpPr/>
          <p:nvPr userDrawn="1"/>
        </p:nvGrpSpPr>
        <p:grpSpPr>
          <a:xfrm>
            <a:off x="6298225" y="200785"/>
            <a:ext cx="457298" cy="609731"/>
            <a:chOff x="477603" y="1406746"/>
            <a:chExt cx="609731" cy="609731"/>
          </a:xfrm>
        </p:grpSpPr>
        <p:sp>
          <p:nvSpPr>
            <p:cNvPr id="4" name="Freeform 55">
              <a:extLst>
                <a:ext uri="{FF2B5EF4-FFF2-40B4-BE49-F238E27FC236}">
                  <a16:creationId xmlns:a16="http://schemas.microsoft.com/office/drawing/2014/main" id="{8E2EF3C0-0716-82A1-4273-0012F0A65712}"/>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2C43A98-BB11-C676-D144-D98BCB88B08F}"/>
                </a:ext>
              </a:extLst>
            </p:cNvPr>
            <p:cNvSpPr>
              <a:spLocks noChangeArrowheads="1"/>
            </p:cNvSpPr>
            <p:nvPr/>
          </p:nvSpPr>
          <p:spPr bwMode="auto">
            <a:xfrm>
              <a:off x="477603" y="1406746"/>
              <a:ext cx="609731" cy="609731"/>
            </a:xfrm>
            <a:prstGeom prst="ellipse">
              <a:avLst/>
            </a:prstGeom>
            <a:solidFill>
              <a:schemeClr val="tx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64">
              <a:extLst>
                <a:ext uri="{FF2B5EF4-FFF2-40B4-BE49-F238E27FC236}">
                  <a16:creationId xmlns:a16="http://schemas.microsoft.com/office/drawing/2014/main" id="{E9478043-3D30-1ADD-ECE9-2022647076D5}"/>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BD8815CC-05C1-970D-5486-949F424DE317}"/>
              </a:ext>
            </a:extLst>
          </p:cNvPr>
          <p:cNvGrpSpPr/>
          <p:nvPr userDrawn="1"/>
        </p:nvGrpSpPr>
        <p:grpSpPr>
          <a:xfrm>
            <a:off x="6751124" y="200785"/>
            <a:ext cx="457298" cy="609731"/>
            <a:chOff x="477603" y="1406746"/>
            <a:chExt cx="609731" cy="609731"/>
          </a:xfrm>
        </p:grpSpPr>
        <p:sp>
          <p:nvSpPr>
            <p:cNvPr id="8" name="Freeform 55">
              <a:extLst>
                <a:ext uri="{FF2B5EF4-FFF2-40B4-BE49-F238E27FC236}">
                  <a16:creationId xmlns:a16="http://schemas.microsoft.com/office/drawing/2014/main" id="{35808259-1CEA-1183-A2F0-1DBB266AE800}"/>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0544376-EA43-77C8-6FC3-EB2F76E858E2}"/>
                </a:ext>
              </a:extLst>
            </p:cNvPr>
            <p:cNvSpPr>
              <a:spLocks noChangeArrowheads="1"/>
            </p:cNvSpPr>
            <p:nvPr/>
          </p:nvSpPr>
          <p:spPr bwMode="auto">
            <a:xfrm>
              <a:off x="477603" y="1406746"/>
              <a:ext cx="609731" cy="609731"/>
            </a:xfrm>
            <a:prstGeom prst="ellipse">
              <a:avLst/>
            </a:prstGeom>
            <a:solidFill>
              <a:schemeClr val="accent3"/>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4">
              <a:extLst>
                <a:ext uri="{FF2B5EF4-FFF2-40B4-BE49-F238E27FC236}">
                  <a16:creationId xmlns:a16="http://schemas.microsoft.com/office/drawing/2014/main" id="{B5BA094A-1BCB-2E49-4A47-919400142552}"/>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970CF81-F3EB-E180-2FBF-06F50C07BE63}"/>
              </a:ext>
            </a:extLst>
          </p:cNvPr>
          <p:cNvGrpSpPr/>
          <p:nvPr userDrawn="1"/>
        </p:nvGrpSpPr>
        <p:grpSpPr>
          <a:xfrm>
            <a:off x="913618" y="290939"/>
            <a:ext cx="229628" cy="3712342"/>
            <a:chOff x="889325" y="290939"/>
            <a:chExt cx="306171" cy="3712342"/>
          </a:xfrm>
        </p:grpSpPr>
        <p:cxnSp>
          <p:nvCxnSpPr>
            <p:cNvPr id="13" name="Straight Connector 12">
              <a:extLst>
                <a:ext uri="{FF2B5EF4-FFF2-40B4-BE49-F238E27FC236}">
                  <a16:creationId xmlns:a16="http://schemas.microsoft.com/office/drawing/2014/main" id="{1B768B22-2967-B1E0-CCBB-FE002C165B42}"/>
                </a:ext>
              </a:extLst>
            </p:cNvPr>
            <p:cNvCxnSpPr>
              <a:cxnSpLocks/>
            </p:cNvCxnSpPr>
            <p:nvPr/>
          </p:nvCxnSpPr>
          <p:spPr>
            <a:xfrm>
              <a:off x="1042410" y="29093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486176D-FBEE-9378-A661-A58AD4F9C983}"/>
                </a:ext>
              </a:extLst>
            </p:cNvPr>
            <p:cNvGrpSpPr/>
            <p:nvPr userDrawn="1"/>
          </p:nvGrpSpPr>
          <p:grpSpPr>
            <a:xfrm>
              <a:off x="889325" y="1993655"/>
              <a:ext cx="306171" cy="306910"/>
              <a:chOff x="889325" y="1993655"/>
              <a:chExt cx="306171" cy="306910"/>
            </a:xfrm>
          </p:grpSpPr>
          <p:sp>
            <p:nvSpPr>
              <p:cNvPr id="15" name="Freeform 94">
                <a:extLst>
                  <a:ext uri="{FF2B5EF4-FFF2-40B4-BE49-F238E27FC236}">
                    <a16:creationId xmlns:a16="http://schemas.microsoft.com/office/drawing/2014/main" id="{78E73B51-E848-B5AD-E6B8-262399CE3B86}"/>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16" name="Freeform 95">
                <a:extLst>
                  <a:ext uri="{FF2B5EF4-FFF2-40B4-BE49-F238E27FC236}">
                    <a16:creationId xmlns:a16="http://schemas.microsoft.com/office/drawing/2014/main" id="{9302F533-ABCA-A30E-27BE-ED36C2E619A4}"/>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CC54A1CA-29FC-3051-249B-D4C7E6651EBF}"/>
              </a:ext>
            </a:extLst>
          </p:cNvPr>
          <p:cNvGrpSpPr/>
          <p:nvPr userDrawn="1"/>
        </p:nvGrpSpPr>
        <p:grpSpPr>
          <a:xfrm>
            <a:off x="1227261" y="290939"/>
            <a:ext cx="229628" cy="3712342"/>
            <a:chOff x="889325" y="290939"/>
            <a:chExt cx="306171" cy="3712342"/>
          </a:xfrm>
        </p:grpSpPr>
        <p:cxnSp>
          <p:nvCxnSpPr>
            <p:cNvPr id="21" name="Straight Connector 20">
              <a:extLst>
                <a:ext uri="{FF2B5EF4-FFF2-40B4-BE49-F238E27FC236}">
                  <a16:creationId xmlns:a16="http://schemas.microsoft.com/office/drawing/2014/main" id="{E825B9BD-B3D4-4912-23CC-173242EA0BB0}"/>
                </a:ext>
              </a:extLst>
            </p:cNvPr>
            <p:cNvCxnSpPr>
              <a:cxnSpLocks/>
            </p:cNvCxnSpPr>
            <p:nvPr/>
          </p:nvCxnSpPr>
          <p:spPr>
            <a:xfrm>
              <a:off x="1042410" y="29093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FB32B3F-D99F-7A33-CD63-467F32C3AD9D}"/>
                </a:ext>
              </a:extLst>
            </p:cNvPr>
            <p:cNvGrpSpPr/>
            <p:nvPr userDrawn="1"/>
          </p:nvGrpSpPr>
          <p:grpSpPr>
            <a:xfrm>
              <a:off x="889325" y="1993655"/>
              <a:ext cx="306171" cy="306910"/>
              <a:chOff x="889325" y="1993655"/>
              <a:chExt cx="306171" cy="306910"/>
            </a:xfrm>
          </p:grpSpPr>
          <p:sp>
            <p:nvSpPr>
              <p:cNvPr id="30" name="Freeform 94">
                <a:extLst>
                  <a:ext uri="{FF2B5EF4-FFF2-40B4-BE49-F238E27FC236}">
                    <a16:creationId xmlns:a16="http://schemas.microsoft.com/office/drawing/2014/main" id="{73DC24C1-68A7-A584-D71B-BA179DD0C587}"/>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35" name="Freeform 95">
                <a:extLst>
                  <a:ext uri="{FF2B5EF4-FFF2-40B4-BE49-F238E27FC236}">
                    <a16:creationId xmlns:a16="http://schemas.microsoft.com/office/drawing/2014/main" id="{E5065597-4B8B-A6C9-9FFF-625C19578632}"/>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C38AB864-3522-B03A-D0EA-C4D283A9D3DD}"/>
              </a:ext>
            </a:extLst>
          </p:cNvPr>
          <p:cNvGrpSpPr/>
          <p:nvPr userDrawn="1"/>
        </p:nvGrpSpPr>
        <p:grpSpPr>
          <a:xfrm>
            <a:off x="2138530" y="1043579"/>
            <a:ext cx="2784257" cy="306171"/>
            <a:chOff x="1671091" y="750197"/>
            <a:chExt cx="3712342" cy="306171"/>
          </a:xfrm>
        </p:grpSpPr>
        <p:cxnSp>
          <p:nvCxnSpPr>
            <p:cNvPr id="37" name="Straight Connector 36">
              <a:extLst>
                <a:ext uri="{FF2B5EF4-FFF2-40B4-BE49-F238E27FC236}">
                  <a16:creationId xmlns:a16="http://schemas.microsoft.com/office/drawing/2014/main" id="{03B6F7C3-8D94-259D-A417-2A11D4F15D9A}"/>
                </a:ext>
              </a:extLst>
            </p:cNvPr>
            <p:cNvCxnSpPr>
              <a:cxnSpLocks/>
            </p:cNvCxnSpPr>
            <p:nvPr/>
          </p:nvCxnSpPr>
          <p:spPr>
            <a:xfrm rot="5400000">
              <a:off x="3527262" y="-95288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040A7457-5D78-1C31-8039-91A19FDD0DB6}"/>
                </a:ext>
              </a:extLst>
            </p:cNvPr>
            <p:cNvGrpSpPr/>
            <p:nvPr userDrawn="1"/>
          </p:nvGrpSpPr>
          <p:grpSpPr>
            <a:xfrm>
              <a:off x="3373807" y="750197"/>
              <a:ext cx="306910" cy="306171"/>
              <a:chOff x="3373807" y="750197"/>
              <a:chExt cx="306910" cy="306171"/>
            </a:xfrm>
          </p:grpSpPr>
          <p:sp>
            <p:nvSpPr>
              <p:cNvPr id="39" name="Freeform 94">
                <a:extLst>
                  <a:ext uri="{FF2B5EF4-FFF2-40B4-BE49-F238E27FC236}">
                    <a16:creationId xmlns:a16="http://schemas.microsoft.com/office/drawing/2014/main" id="{C5AB23C8-8090-330A-9949-B6837797EC14}"/>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42" name="Freeform 95">
                <a:extLst>
                  <a:ext uri="{FF2B5EF4-FFF2-40B4-BE49-F238E27FC236}">
                    <a16:creationId xmlns:a16="http://schemas.microsoft.com/office/drawing/2014/main" id="{6FDBCA63-33A5-50A8-91D5-C56D035FF836}"/>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47" name="Group 46">
            <a:extLst>
              <a:ext uri="{FF2B5EF4-FFF2-40B4-BE49-F238E27FC236}">
                <a16:creationId xmlns:a16="http://schemas.microsoft.com/office/drawing/2014/main" id="{F6D80A9E-2FFD-9273-BA9E-EA0F9FE6E664}"/>
              </a:ext>
            </a:extLst>
          </p:cNvPr>
          <p:cNvGrpSpPr/>
          <p:nvPr userDrawn="1"/>
        </p:nvGrpSpPr>
        <p:grpSpPr>
          <a:xfrm>
            <a:off x="2138530" y="1429727"/>
            <a:ext cx="2784257" cy="306171"/>
            <a:chOff x="1671091" y="750197"/>
            <a:chExt cx="3712342" cy="306171"/>
          </a:xfrm>
        </p:grpSpPr>
        <p:cxnSp>
          <p:nvCxnSpPr>
            <p:cNvPr id="48" name="Straight Connector 47">
              <a:extLst>
                <a:ext uri="{FF2B5EF4-FFF2-40B4-BE49-F238E27FC236}">
                  <a16:creationId xmlns:a16="http://schemas.microsoft.com/office/drawing/2014/main" id="{872E8AD8-961E-A66D-5F0A-0D7018D1E431}"/>
                </a:ext>
              </a:extLst>
            </p:cNvPr>
            <p:cNvCxnSpPr>
              <a:cxnSpLocks/>
            </p:cNvCxnSpPr>
            <p:nvPr/>
          </p:nvCxnSpPr>
          <p:spPr>
            <a:xfrm rot="5400000">
              <a:off x="3527262" y="-95288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F00EF186-24D1-1A1A-0FB3-410ECDB00F6D}"/>
                </a:ext>
              </a:extLst>
            </p:cNvPr>
            <p:cNvGrpSpPr/>
            <p:nvPr userDrawn="1"/>
          </p:nvGrpSpPr>
          <p:grpSpPr>
            <a:xfrm>
              <a:off x="3373807" y="750197"/>
              <a:ext cx="306910" cy="306171"/>
              <a:chOff x="3373807" y="750197"/>
              <a:chExt cx="306910" cy="306171"/>
            </a:xfrm>
          </p:grpSpPr>
          <p:sp>
            <p:nvSpPr>
              <p:cNvPr id="51" name="Freeform 94">
                <a:extLst>
                  <a:ext uri="{FF2B5EF4-FFF2-40B4-BE49-F238E27FC236}">
                    <a16:creationId xmlns:a16="http://schemas.microsoft.com/office/drawing/2014/main" id="{AE1C210D-63EC-1DF7-497A-BD4465E2B841}"/>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52" name="Freeform 95">
                <a:extLst>
                  <a:ext uri="{FF2B5EF4-FFF2-40B4-BE49-F238E27FC236}">
                    <a16:creationId xmlns:a16="http://schemas.microsoft.com/office/drawing/2014/main" id="{D4F652A4-0DE0-A822-4F5C-86AD5FF1B299}"/>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sp>
        <p:nvSpPr>
          <p:cNvPr id="62" name="Oval 61">
            <a:extLst>
              <a:ext uri="{FF2B5EF4-FFF2-40B4-BE49-F238E27FC236}">
                <a16:creationId xmlns:a16="http://schemas.microsoft.com/office/drawing/2014/main" id="{FA944FD9-38D3-9D1C-F4DE-507659CBFA85}"/>
              </a:ext>
            </a:extLst>
          </p:cNvPr>
          <p:cNvSpPr>
            <a:spLocks noChangeAspect="1"/>
          </p:cNvSpPr>
          <p:nvPr userDrawn="1"/>
        </p:nvSpPr>
        <p:spPr>
          <a:xfrm>
            <a:off x="913618" y="4308892"/>
            <a:ext cx="1756432" cy="2341909"/>
          </a:xfrm>
          <a:prstGeom prst="ellipse">
            <a:avLst/>
          </a:prstGeom>
          <a:solidFill>
            <a:srgbClr val="FF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0D6CB9"/>
                </a:solidFill>
                <a:effectLst/>
                <a:uLnTx/>
                <a:uFillTx/>
                <a:latin typeface="Calibri" panose="020F0502020204030204"/>
                <a:ea typeface="+mn-ea"/>
                <a:cs typeface="+mn-cs"/>
              </a:rPr>
              <a:t>X</a:t>
            </a:r>
          </a:p>
        </p:txBody>
      </p:sp>
      <p:sp>
        <p:nvSpPr>
          <p:cNvPr id="65" name="Oval 64">
            <a:extLst>
              <a:ext uri="{FF2B5EF4-FFF2-40B4-BE49-F238E27FC236}">
                <a16:creationId xmlns:a16="http://schemas.microsoft.com/office/drawing/2014/main" id="{B2564DDB-99A6-2362-2AED-5979A75D98C6}"/>
              </a:ext>
            </a:extLst>
          </p:cNvPr>
          <p:cNvSpPr>
            <a:spLocks noChangeAspect="1"/>
          </p:cNvSpPr>
          <p:nvPr userDrawn="1"/>
        </p:nvSpPr>
        <p:spPr>
          <a:xfrm>
            <a:off x="2900994" y="4308891"/>
            <a:ext cx="1756432" cy="2341909"/>
          </a:xfrm>
          <a:prstGeom prst="ellipse">
            <a:avLst/>
          </a:prstGeom>
          <a:solidFill>
            <a:srgbClr val="FFFFFF"/>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F16038"/>
                </a:solidFill>
                <a:effectLst/>
                <a:uLnTx/>
                <a:uFillTx/>
                <a:latin typeface="Calibri" panose="020F0502020204030204"/>
                <a:ea typeface="+mn-ea"/>
                <a:cs typeface="+mn-cs"/>
              </a:rPr>
              <a:t>X</a:t>
            </a:r>
          </a:p>
        </p:txBody>
      </p:sp>
      <p:sp>
        <p:nvSpPr>
          <p:cNvPr id="66" name="Oval 65">
            <a:extLst>
              <a:ext uri="{FF2B5EF4-FFF2-40B4-BE49-F238E27FC236}">
                <a16:creationId xmlns:a16="http://schemas.microsoft.com/office/drawing/2014/main" id="{0557F00B-3AF8-9542-313D-ECC85C6A2331}"/>
              </a:ext>
            </a:extLst>
          </p:cNvPr>
          <p:cNvSpPr>
            <a:spLocks noChangeAspect="1"/>
          </p:cNvSpPr>
          <p:nvPr userDrawn="1"/>
        </p:nvSpPr>
        <p:spPr>
          <a:xfrm>
            <a:off x="6902620" y="4374312"/>
            <a:ext cx="1756432" cy="2341909"/>
          </a:xfrm>
          <a:prstGeom prst="ellipse">
            <a:avLst/>
          </a:prstGeom>
          <a:solidFill>
            <a:srgbClr val="FFFFFF"/>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ECAF33"/>
                </a:solidFill>
                <a:effectLst/>
                <a:uLnTx/>
                <a:uFillTx/>
                <a:latin typeface="Calibri" panose="020F0502020204030204"/>
                <a:ea typeface="+mn-ea"/>
                <a:cs typeface="+mn-cs"/>
              </a:rPr>
              <a:t>X</a:t>
            </a:r>
          </a:p>
        </p:txBody>
      </p:sp>
      <p:sp>
        <p:nvSpPr>
          <p:cNvPr id="67" name="Oval 66">
            <a:extLst>
              <a:ext uri="{FF2B5EF4-FFF2-40B4-BE49-F238E27FC236}">
                <a16:creationId xmlns:a16="http://schemas.microsoft.com/office/drawing/2014/main" id="{5A5CDCFB-8DFF-5119-DE2E-3B75E48DD86B}"/>
              </a:ext>
            </a:extLst>
          </p:cNvPr>
          <p:cNvSpPr>
            <a:spLocks noChangeAspect="1"/>
          </p:cNvSpPr>
          <p:nvPr userDrawn="1"/>
        </p:nvSpPr>
        <p:spPr>
          <a:xfrm>
            <a:off x="4859323" y="4371254"/>
            <a:ext cx="1756432" cy="2341909"/>
          </a:xfrm>
          <a:prstGeom prst="ellipse">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012169"/>
                </a:solidFill>
                <a:effectLst/>
                <a:uLnTx/>
                <a:uFillTx/>
                <a:latin typeface="Calibri" panose="020F0502020204030204"/>
                <a:ea typeface="+mn-ea"/>
                <a:cs typeface="+mn-cs"/>
              </a:rPr>
              <a:t>X</a:t>
            </a:r>
          </a:p>
        </p:txBody>
      </p:sp>
      <p:sp>
        <p:nvSpPr>
          <p:cNvPr id="41" name="TextBox 40">
            <a:extLst>
              <a:ext uri="{FF2B5EF4-FFF2-40B4-BE49-F238E27FC236}">
                <a16:creationId xmlns:a16="http://schemas.microsoft.com/office/drawing/2014/main" id="{11283242-8911-C972-8585-839DE6A85D22}"/>
              </a:ext>
            </a:extLst>
          </p:cNvPr>
          <p:cNvSpPr txBox="1"/>
          <p:nvPr userDrawn="1"/>
        </p:nvSpPr>
        <p:spPr>
          <a:xfrm>
            <a:off x="2143729" y="1878213"/>
            <a:ext cx="5301468" cy="1754326"/>
          </a:xfrm>
          <a:prstGeom prst="rect">
            <a:avLst/>
          </a:prstGeom>
          <a:noFill/>
          <a:ln w="3810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To utilize the symbols that are represented on this slide, you will need to: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the “View” menu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“Slide Master” in the Master Views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Right-click the object you want to use and select “Copy”</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“Close Master View”</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Paste the object onto the desired slide.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77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Boxes">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B33B571-5459-4218-AE42-96B925C1D574}"/>
              </a:ext>
            </a:extLst>
          </p:cNvPr>
          <p:cNvGrpSpPr/>
          <p:nvPr/>
        </p:nvGrpSpPr>
        <p:grpSpPr>
          <a:xfrm>
            <a:off x="2524397" y="594334"/>
            <a:ext cx="1756433" cy="1831351"/>
            <a:chOff x="1339315" y="926137"/>
            <a:chExt cx="2341910" cy="1831351"/>
          </a:xfrm>
        </p:grpSpPr>
        <p:sp>
          <p:nvSpPr>
            <p:cNvPr id="41" name="Rectangle: Rounded Corners 40">
              <a:extLst>
                <a:ext uri="{FF2B5EF4-FFF2-40B4-BE49-F238E27FC236}">
                  <a16:creationId xmlns:a16="http://schemas.microsoft.com/office/drawing/2014/main" id="{C503DCED-0388-4250-B570-5C03B00DDEFE}"/>
                </a:ext>
              </a:extLst>
            </p:cNvPr>
            <p:cNvSpPr/>
            <p:nvPr userDrawn="1"/>
          </p:nvSpPr>
          <p:spPr>
            <a:xfrm>
              <a:off x="1339315" y="926137"/>
              <a:ext cx="2341910" cy="1078859"/>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16038"/>
                  </a:solidFill>
                  <a:effectLst/>
                  <a:uLnTx/>
                  <a:uFillTx/>
                  <a:latin typeface="Calibri" panose="020F0502020204030204"/>
                  <a:ea typeface="+mn-ea"/>
                  <a:cs typeface="+mn-cs"/>
                </a:rPr>
                <a:t>X</a:t>
              </a:r>
            </a:p>
          </p:txBody>
        </p:sp>
        <p:cxnSp>
          <p:nvCxnSpPr>
            <p:cNvPr id="43" name="Straight Connector 42">
              <a:extLst>
                <a:ext uri="{FF2B5EF4-FFF2-40B4-BE49-F238E27FC236}">
                  <a16:creationId xmlns:a16="http://schemas.microsoft.com/office/drawing/2014/main" id="{E836C172-3449-4183-8753-18747798DFA4}"/>
                </a:ext>
              </a:extLst>
            </p:cNvPr>
            <p:cNvCxnSpPr>
              <a:cxnSpLocks/>
              <a:endCxn id="41"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4BFD274-7D1D-AA7F-F413-174235B23789}"/>
              </a:ext>
            </a:extLst>
          </p:cNvPr>
          <p:cNvGrpSpPr/>
          <p:nvPr userDrawn="1"/>
        </p:nvGrpSpPr>
        <p:grpSpPr>
          <a:xfrm>
            <a:off x="2560126" y="2784180"/>
            <a:ext cx="1756433" cy="1831351"/>
            <a:chOff x="1339315" y="926137"/>
            <a:chExt cx="2341910" cy="1831351"/>
          </a:xfrm>
        </p:grpSpPr>
        <p:sp>
          <p:nvSpPr>
            <p:cNvPr id="84" name="Rectangle: Rounded Corners 83">
              <a:extLst>
                <a:ext uri="{FF2B5EF4-FFF2-40B4-BE49-F238E27FC236}">
                  <a16:creationId xmlns:a16="http://schemas.microsoft.com/office/drawing/2014/main" id="{61E3B916-1005-BF09-54D4-CE5B356F6AFF}"/>
                </a:ext>
              </a:extLst>
            </p:cNvPr>
            <p:cNvSpPr/>
            <p:nvPr userDrawn="1"/>
          </p:nvSpPr>
          <p:spPr>
            <a:xfrm>
              <a:off x="1339315" y="926137"/>
              <a:ext cx="2341910" cy="1078859"/>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85" name="Straight Connector 84">
              <a:extLst>
                <a:ext uri="{FF2B5EF4-FFF2-40B4-BE49-F238E27FC236}">
                  <a16:creationId xmlns:a16="http://schemas.microsoft.com/office/drawing/2014/main" id="{160F9D3E-AD1F-9BF4-7689-7C670032DFC6}"/>
                </a:ext>
              </a:extLst>
            </p:cNvPr>
            <p:cNvCxnSpPr>
              <a:cxnSpLocks/>
              <a:endCxn id="84"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2B33D592-F560-A9E7-6E95-3D82BF9F103A}"/>
              </a:ext>
            </a:extLst>
          </p:cNvPr>
          <p:cNvGrpSpPr/>
          <p:nvPr userDrawn="1"/>
        </p:nvGrpSpPr>
        <p:grpSpPr>
          <a:xfrm>
            <a:off x="189839" y="594334"/>
            <a:ext cx="1756433" cy="1831351"/>
            <a:chOff x="1339315" y="926137"/>
            <a:chExt cx="2341910" cy="1831351"/>
          </a:xfrm>
        </p:grpSpPr>
        <p:sp>
          <p:nvSpPr>
            <p:cNvPr id="93" name="Rectangle: Rounded Corners 92">
              <a:extLst>
                <a:ext uri="{FF2B5EF4-FFF2-40B4-BE49-F238E27FC236}">
                  <a16:creationId xmlns:a16="http://schemas.microsoft.com/office/drawing/2014/main" id="{D5766655-C4E8-5B07-F55E-39E0AB169572}"/>
                </a:ext>
              </a:extLst>
            </p:cNvPr>
            <p:cNvSpPr/>
            <p:nvPr userDrawn="1"/>
          </p:nvSpPr>
          <p:spPr>
            <a:xfrm>
              <a:off x="1339315" y="926137"/>
              <a:ext cx="2341910" cy="1078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t>X</a:t>
              </a:r>
            </a:p>
          </p:txBody>
        </p:sp>
        <p:cxnSp>
          <p:nvCxnSpPr>
            <p:cNvPr id="94" name="Straight Connector 93">
              <a:extLst>
                <a:ext uri="{FF2B5EF4-FFF2-40B4-BE49-F238E27FC236}">
                  <a16:creationId xmlns:a16="http://schemas.microsoft.com/office/drawing/2014/main" id="{17B076BF-6305-635C-B4DF-20C4911D61D2}"/>
                </a:ext>
              </a:extLst>
            </p:cNvPr>
            <p:cNvCxnSpPr>
              <a:cxnSpLocks/>
              <a:endCxn id="93"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4758E08-AFDB-19C9-A214-9545949A2D3B}"/>
              </a:ext>
            </a:extLst>
          </p:cNvPr>
          <p:cNvGrpSpPr/>
          <p:nvPr userDrawn="1"/>
        </p:nvGrpSpPr>
        <p:grpSpPr>
          <a:xfrm>
            <a:off x="324280" y="2787539"/>
            <a:ext cx="1756433" cy="1831351"/>
            <a:chOff x="1339315" y="926137"/>
            <a:chExt cx="2341910" cy="1831351"/>
          </a:xfrm>
        </p:grpSpPr>
        <p:sp>
          <p:nvSpPr>
            <p:cNvPr id="96" name="Rectangle: Rounded Corners 95">
              <a:extLst>
                <a:ext uri="{FF2B5EF4-FFF2-40B4-BE49-F238E27FC236}">
                  <a16:creationId xmlns:a16="http://schemas.microsoft.com/office/drawing/2014/main" id="{A34C52E0-5FB1-8604-6E2E-9BA90D467D6C}"/>
                </a:ext>
              </a:extLst>
            </p:cNvPr>
            <p:cNvSpPr/>
            <p:nvPr userDrawn="1"/>
          </p:nvSpPr>
          <p:spPr>
            <a:xfrm>
              <a:off x="1339315" y="926137"/>
              <a:ext cx="2341910" cy="1078859"/>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97" name="Straight Connector 96">
              <a:extLst>
                <a:ext uri="{FF2B5EF4-FFF2-40B4-BE49-F238E27FC236}">
                  <a16:creationId xmlns:a16="http://schemas.microsoft.com/office/drawing/2014/main" id="{22106D67-AB88-AEAF-19E9-2F896E700785}"/>
                </a:ext>
              </a:extLst>
            </p:cNvPr>
            <p:cNvCxnSpPr>
              <a:cxnSpLocks/>
              <a:endCxn id="96"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0256E359-9C97-E091-656B-8C9EB49E2E64}"/>
              </a:ext>
            </a:extLst>
          </p:cNvPr>
          <p:cNvGrpSpPr/>
          <p:nvPr userDrawn="1"/>
        </p:nvGrpSpPr>
        <p:grpSpPr>
          <a:xfrm>
            <a:off x="7193512" y="594334"/>
            <a:ext cx="1756433" cy="1831351"/>
            <a:chOff x="1339315" y="926137"/>
            <a:chExt cx="2341910" cy="1831351"/>
          </a:xfrm>
        </p:grpSpPr>
        <p:sp>
          <p:nvSpPr>
            <p:cNvPr id="99" name="Rectangle: Rounded Corners 98">
              <a:extLst>
                <a:ext uri="{FF2B5EF4-FFF2-40B4-BE49-F238E27FC236}">
                  <a16:creationId xmlns:a16="http://schemas.microsoft.com/office/drawing/2014/main" id="{ED6CC7BE-F383-BB8B-960D-F6F3EDC4BE40}"/>
                </a:ext>
              </a:extLst>
            </p:cNvPr>
            <p:cNvSpPr/>
            <p:nvPr userDrawn="1"/>
          </p:nvSpPr>
          <p:spPr>
            <a:xfrm>
              <a:off x="1339315" y="926137"/>
              <a:ext cx="2341910" cy="1078859"/>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CAF33"/>
                  </a:solidFill>
                  <a:effectLst/>
                  <a:uLnTx/>
                  <a:uFillTx/>
                  <a:latin typeface="Calibri" panose="020F0502020204030204"/>
                  <a:ea typeface="+mn-ea"/>
                  <a:cs typeface="+mn-cs"/>
                </a:rPr>
                <a:t>X</a:t>
              </a:r>
            </a:p>
          </p:txBody>
        </p:sp>
        <p:cxnSp>
          <p:nvCxnSpPr>
            <p:cNvPr id="100" name="Straight Connector 99">
              <a:extLst>
                <a:ext uri="{FF2B5EF4-FFF2-40B4-BE49-F238E27FC236}">
                  <a16:creationId xmlns:a16="http://schemas.microsoft.com/office/drawing/2014/main" id="{96F60E16-0313-E9CA-975F-8F046D7DF2B2}"/>
                </a:ext>
              </a:extLst>
            </p:cNvPr>
            <p:cNvCxnSpPr>
              <a:cxnSpLocks/>
              <a:endCxn id="99"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9714492-4322-3851-1073-77D7C28EAD6D}"/>
              </a:ext>
            </a:extLst>
          </p:cNvPr>
          <p:cNvGrpSpPr/>
          <p:nvPr userDrawn="1"/>
        </p:nvGrpSpPr>
        <p:grpSpPr>
          <a:xfrm>
            <a:off x="7193512" y="2784180"/>
            <a:ext cx="1756433" cy="1831351"/>
            <a:chOff x="1339315" y="926137"/>
            <a:chExt cx="2341910" cy="1831351"/>
          </a:xfrm>
        </p:grpSpPr>
        <p:sp>
          <p:nvSpPr>
            <p:cNvPr id="102" name="Rectangle: Rounded Corners 101">
              <a:extLst>
                <a:ext uri="{FF2B5EF4-FFF2-40B4-BE49-F238E27FC236}">
                  <a16:creationId xmlns:a16="http://schemas.microsoft.com/office/drawing/2014/main" id="{DBE424FB-71E0-DEFA-309E-36A7B956CD7B}"/>
                </a:ext>
              </a:extLst>
            </p:cNvPr>
            <p:cNvSpPr/>
            <p:nvPr userDrawn="1"/>
          </p:nvSpPr>
          <p:spPr>
            <a:xfrm>
              <a:off x="1339315" y="926137"/>
              <a:ext cx="2341910" cy="1078859"/>
            </a:xfrm>
            <a:prstGeom prst="roundRect">
              <a:avLst/>
            </a:prstGeom>
            <a:solidFill>
              <a:schemeClr val="accent3">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103" name="Straight Connector 102">
              <a:extLst>
                <a:ext uri="{FF2B5EF4-FFF2-40B4-BE49-F238E27FC236}">
                  <a16:creationId xmlns:a16="http://schemas.microsoft.com/office/drawing/2014/main" id="{2696A9CE-4B78-C5EA-0DAA-185939BF469A}"/>
                </a:ext>
              </a:extLst>
            </p:cNvPr>
            <p:cNvCxnSpPr>
              <a:cxnSpLocks/>
              <a:endCxn id="102"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3DEC714-83F2-81E1-816E-58354B8D57B9}"/>
              </a:ext>
            </a:extLst>
          </p:cNvPr>
          <p:cNvGrpSpPr/>
          <p:nvPr userDrawn="1"/>
        </p:nvGrpSpPr>
        <p:grpSpPr>
          <a:xfrm>
            <a:off x="4858955" y="594334"/>
            <a:ext cx="1756433" cy="1831351"/>
            <a:chOff x="1339315" y="926137"/>
            <a:chExt cx="2341910" cy="1831351"/>
          </a:xfrm>
        </p:grpSpPr>
        <p:sp>
          <p:nvSpPr>
            <p:cNvPr id="12" name="Rectangle: Rounded Corners 11">
              <a:extLst>
                <a:ext uri="{FF2B5EF4-FFF2-40B4-BE49-F238E27FC236}">
                  <a16:creationId xmlns:a16="http://schemas.microsoft.com/office/drawing/2014/main" id="{173472AE-EF0D-C06E-9C40-BB6CB778AD48}"/>
                </a:ext>
              </a:extLst>
            </p:cNvPr>
            <p:cNvSpPr/>
            <p:nvPr userDrawn="1"/>
          </p:nvSpPr>
          <p:spPr>
            <a:xfrm>
              <a:off x="1339315" y="926137"/>
              <a:ext cx="2341910" cy="1078859"/>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12169"/>
                  </a:solidFill>
                  <a:effectLst/>
                  <a:uLnTx/>
                  <a:uFillTx/>
                  <a:latin typeface="Calibri" panose="020F0502020204030204"/>
                  <a:ea typeface="+mn-ea"/>
                  <a:cs typeface="+mn-cs"/>
                </a:rPr>
                <a:t>X</a:t>
              </a:r>
            </a:p>
          </p:txBody>
        </p:sp>
        <p:cxnSp>
          <p:nvCxnSpPr>
            <p:cNvPr id="13" name="Straight Connector 12">
              <a:extLst>
                <a:ext uri="{FF2B5EF4-FFF2-40B4-BE49-F238E27FC236}">
                  <a16:creationId xmlns:a16="http://schemas.microsoft.com/office/drawing/2014/main" id="{E40F6767-F297-C887-A38A-9182BCD8ED69}"/>
                </a:ext>
              </a:extLst>
            </p:cNvPr>
            <p:cNvCxnSpPr>
              <a:cxnSpLocks/>
              <a:endCxn id="12"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9D4CA72-54DB-032C-9ED4-33F3A83A48F0}"/>
              </a:ext>
            </a:extLst>
          </p:cNvPr>
          <p:cNvGrpSpPr/>
          <p:nvPr userDrawn="1"/>
        </p:nvGrpSpPr>
        <p:grpSpPr>
          <a:xfrm>
            <a:off x="4909082" y="2784180"/>
            <a:ext cx="1756433" cy="1831351"/>
            <a:chOff x="1339315" y="926137"/>
            <a:chExt cx="2341910" cy="1831351"/>
          </a:xfrm>
        </p:grpSpPr>
        <p:sp>
          <p:nvSpPr>
            <p:cNvPr id="15" name="Rectangle: Rounded Corners 14">
              <a:extLst>
                <a:ext uri="{FF2B5EF4-FFF2-40B4-BE49-F238E27FC236}">
                  <a16:creationId xmlns:a16="http://schemas.microsoft.com/office/drawing/2014/main" id="{59B87D7D-EF82-7DA1-1BB8-0306C7A9488D}"/>
                </a:ext>
              </a:extLst>
            </p:cNvPr>
            <p:cNvSpPr/>
            <p:nvPr userDrawn="1"/>
          </p:nvSpPr>
          <p:spPr>
            <a:xfrm>
              <a:off x="1339315" y="926137"/>
              <a:ext cx="2341910" cy="1078859"/>
            </a:xfrm>
            <a:prstGeom prst="roundRect">
              <a:avLst/>
            </a:prstGeom>
            <a:solidFill>
              <a:srgbClr val="CDE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12169"/>
                  </a:solidFill>
                  <a:effectLst/>
                  <a:uLnTx/>
                  <a:uFillTx/>
                  <a:latin typeface="Calibri" panose="020F0502020204030204"/>
                  <a:ea typeface="+mn-ea"/>
                  <a:cs typeface="+mn-cs"/>
                </a:rPr>
                <a:t>X</a:t>
              </a:r>
            </a:p>
          </p:txBody>
        </p:sp>
        <p:cxnSp>
          <p:nvCxnSpPr>
            <p:cNvPr id="16" name="Straight Connector 15">
              <a:extLst>
                <a:ext uri="{FF2B5EF4-FFF2-40B4-BE49-F238E27FC236}">
                  <a16:creationId xmlns:a16="http://schemas.microsoft.com/office/drawing/2014/main" id="{624C43E1-DBB6-AE25-35C4-33DA8FA1FA41}"/>
                </a:ext>
              </a:extLst>
            </p:cNvPr>
            <p:cNvCxnSpPr>
              <a:cxnSpLocks/>
              <a:endCxn id="15"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5E0FC2A7-DAAA-20B7-EEA7-22F3A593A66B}"/>
              </a:ext>
            </a:extLst>
          </p:cNvPr>
          <p:cNvSpPr txBox="1"/>
          <p:nvPr userDrawn="1"/>
        </p:nvSpPr>
        <p:spPr>
          <a:xfrm>
            <a:off x="1630096" y="4740223"/>
            <a:ext cx="5301468" cy="1546577"/>
          </a:xfrm>
          <a:prstGeom prst="rect">
            <a:avLst/>
          </a:prstGeom>
          <a:noFill/>
          <a:ln w="3810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To utilize the symbols that are represented on this slide, you will need to: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the “View” menu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“Slide Master” in the Master Views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Right-click the object you want to use and select “Copy”</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Select “Close Master View”</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Paste the object onto the desired slide.</a:t>
            </a:r>
          </a:p>
        </p:txBody>
      </p:sp>
    </p:spTree>
    <p:extLst>
      <p:ext uri="{BB962C8B-B14F-4D97-AF65-F5344CB8AC3E}">
        <p14:creationId xmlns:p14="http://schemas.microsoft.com/office/powerpoint/2010/main" val="268676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03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685800" eaLnBrk="1" fontAlgn="auto" hangingPunct="1">
              <a:spcBef>
                <a:spcPts val="0"/>
              </a:spcBef>
              <a:spcAft>
                <a:spcPts val="0"/>
              </a:spcAft>
            </a:pPr>
            <a:endParaRPr lang="en-US">
              <a:solidFill>
                <a:prstClr val="black">
                  <a:lumMod val="50000"/>
                  <a:lumOff val="50000"/>
                </a:prstClr>
              </a:solidFill>
              <a:latin typeface="Calibri" panose="020F0502020204030204"/>
            </a:endParaRP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685800" eaLnBrk="1" fontAlgn="auto" hangingPunct="1">
              <a:spcBef>
                <a:spcPts val="0"/>
              </a:spcBef>
              <a:spcAft>
                <a:spcPts val="0"/>
              </a:spcAft>
            </a:pPr>
            <a:endParaRPr lang="en-US">
              <a:solidFill>
                <a:prstClr val="black">
                  <a:lumMod val="50000"/>
                  <a:lumOff val="50000"/>
                </a:prstClr>
              </a:solidFill>
              <a:latin typeface="Calibri" panose="020F0502020204030204"/>
            </a:endParaRPr>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522372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6452" y="1975259"/>
            <a:ext cx="7151097" cy="3566160"/>
          </a:xfrm>
          <a:prstGeom prst="rect">
            <a:avLst/>
          </a:prstGeom>
        </p:spPr>
        <p:txBody>
          <a:bodyPr anchor="ctr">
            <a:normAutofit/>
          </a:bodyPr>
          <a:lstStyle>
            <a:lvl1pPr algn="ctr">
              <a:defRPr sz="4875">
                <a:solidFill>
                  <a:schemeClr val="bg1"/>
                </a:solidFill>
                <a:latin typeface="Open Sans (Headings)"/>
              </a:defRPr>
            </a:lvl1pPr>
          </a:lstStyle>
          <a:p>
            <a:r>
              <a:rPr lang="en-US"/>
              <a:t>Click to edit Master title style</a:t>
            </a:r>
          </a:p>
        </p:txBody>
      </p:sp>
      <p:sp>
        <p:nvSpPr>
          <p:cNvPr id="3" name="Date Placeholder 3">
            <a:extLst>
              <a:ext uri="{FF2B5EF4-FFF2-40B4-BE49-F238E27FC236}">
                <a16:creationId xmlns:a16="http://schemas.microsoft.com/office/drawing/2014/main" id="{032D9383-89F2-4958-B3BE-6AA3DDD20151}"/>
              </a:ext>
            </a:extLst>
          </p:cNvPr>
          <p:cNvSpPr>
            <a:spLocks noGrp="1"/>
          </p:cNvSpPr>
          <p:nvPr>
            <p:ph type="dt" sz="half" idx="10"/>
          </p:nvPr>
        </p:nvSpPr>
        <p:spPr>
          <a:xfrm>
            <a:off x="628650" y="6497638"/>
            <a:ext cx="2057400" cy="223837"/>
          </a:xfrm>
        </p:spPr>
        <p:txBody>
          <a:bodyPr/>
          <a:lstStyle>
            <a:lvl1pPr>
              <a:defRPr>
                <a:solidFill>
                  <a:schemeClr val="bg1"/>
                </a:solidFill>
              </a:defRPr>
            </a:lvl1pPr>
          </a:lstStyle>
          <a:p>
            <a:pPr>
              <a:defRPr/>
            </a:pPr>
            <a:endParaRPr lang="en-US"/>
          </a:p>
        </p:txBody>
      </p:sp>
      <p:sp>
        <p:nvSpPr>
          <p:cNvPr id="4" name="Footer Placeholder 4">
            <a:extLst>
              <a:ext uri="{FF2B5EF4-FFF2-40B4-BE49-F238E27FC236}">
                <a16:creationId xmlns:a16="http://schemas.microsoft.com/office/drawing/2014/main" id="{8CAEAE59-C29A-4ACD-9DE8-9A8EC57D9E0F}"/>
              </a:ext>
            </a:extLst>
          </p:cNvPr>
          <p:cNvSpPr>
            <a:spLocks noGrp="1"/>
          </p:cNvSpPr>
          <p:nvPr>
            <p:ph type="ftr" sz="quarter" idx="11"/>
          </p:nvPr>
        </p:nvSpPr>
        <p:spPr>
          <a:xfrm>
            <a:off x="3028950" y="6497638"/>
            <a:ext cx="3086100" cy="223837"/>
          </a:xfrm>
        </p:spPr>
        <p:txBody>
          <a:bodyPr/>
          <a:lstStyle>
            <a:lvl1pPr>
              <a:defRPr>
                <a:solidFill>
                  <a:schemeClr val="bg1"/>
                </a:solidFill>
              </a:defRPr>
            </a:lvl1pPr>
          </a:lstStyle>
          <a:p>
            <a:pPr>
              <a:defRPr/>
            </a:pPr>
            <a:endParaRPr lang="en-US"/>
          </a:p>
        </p:txBody>
      </p:sp>
      <p:sp>
        <p:nvSpPr>
          <p:cNvPr id="5" name="Slide Number Placeholder 5">
            <a:extLst>
              <a:ext uri="{FF2B5EF4-FFF2-40B4-BE49-F238E27FC236}">
                <a16:creationId xmlns:a16="http://schemas.microsoft.com/office/drawing/2014/main" id="{07C815FF-B887-4366-8F4B-1CDE629C6F4A}"/>
              </a:ext>
            </a:extLst>
          </p:cNvPr>
          <p:cNvSpPr>
            <a:spLocks noGrp="1"/>
          </p:cNvSpPr>
          <p:nvPr>
            <p:ph type="sldNum" sz="quarter" idx="12"/>
          </p:nvPr>
        </p:nvSpPr>
        <p:spPr>
          <a:xfrm>
            <a:off x="6457950" y="6497638"/>
            <a:ext cx="2057400" cy="223837"/>
          </a:xfrm>
        </p:spPr>
        <p:txBody>
          <a:bodyPr/>
          <a:lstStyle>
            <a:lvl1pPr>
              <a:defRPr/>
            </a:lvl1pPr>
          </a:lstStyle>
          <a:p>
            <a:pPr>
              <a:defRPr/>
            </a:pPr>
            <a:fld id="{690B88AD-A60A-4A28-8E66-A4EE36CC5F79}" type="slidenum">
              <a:rPr lang="en-US" altLang="en-US"/>
              <a:pPr>
                <a:defRPr/>
              </a:pPr>
              <a:t>‹#›</a:t>
            </a:fld>
            <a:endParaRPr lang="en-US" altLang="en-US"/>
          </a:p>
        </p:txBody>
      </p:sp>
    </p:spTree>
    <p:extLst>
      <p:ext uri="{BB962C8B-B14F-4D97-AF65-F5344CB8AC3E}">
        <p14:creationId xmlns:p14="http://schemas.microsoft.com/office/powerpoint/2010/main" val="113890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17897" y="1687515"/>
            <a:ext cx="8508206" cy="4181578"/>
          </a:xfrm>
        </p:spPr>
        <p:txBody>
          <a:bodyPr/>
          <a:lstStyle>
            <a:lvl1pPr marL="0" indent="0">
              <a:buNone/>
              <a:defRPr>
                <a:latin typeface="Open Sans" panose="020B0606030504020204"/>
              </a:defRPr>
            </a:lvl1pPr>
          </a:lstStyle>
          <a:p>
            <a:pPr lvl="0"/>
            <a:r>
              <a:rPr lang="en-US"/>
              <a:t>Edit Master text styles</a:t>
            </a:r>
          </a:p>
        </p:txBody>
      </p:sp>
      <p:sp>
        <p:nvSpPr>
          <p:cNvPr id="4" name="Date Placeholder 3">
            <a:extLst>
              <a:ext uri="{FF2B5EF4-FFF2-40B4-BE49-F238E27FC236}">
                <a16:creationId xmlns:a16="http://schemas.microsoft.com/office/drawing/2014/main" id="{9FC958EC-D2AA-48C5-B160-4F4584C87ED8}"/>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EBA635-E499-41AA-9996-A56A27298FC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E6F709-023C-4962-8BDE-A0FCF88A47F9}"/>
              </a:ext>
            </a:extLst>
          </p:cNvPr>
          <p:cNvSpPr>
            <a:spLocks noGrp="1"/>
          </p:cNvSpPr>
          <p:nvPr>
            <p:ph type="sldNum" sz="quarter" idx="16"/>
          </p:nvPr>
        </p:nvSpPr>
        <p:spPr/>
        <p:txBody>
          <a:bodyPr/>
          <a:lstStyle>
            <a:lvl1pPr>
              <a:defRPr/>
            </a:lvl1pPr>
          </a:lstStyle>
          <a:p>
            <a:pPr>
              <a:defRPr/>
            </a:pPr>
            <a:fld id="{50924A20-8899-437F-B42C-2CBB81952721}" type="slidenum">
              <a:rPr lang="en-US" altLang="en-US"/>
              <a:pPr>
                <a:defRPr/>
              </a:pPr>
              <a:t>‹#›</a:t>
            </a:fld>
            <a:endParaRPr lang="en-US" altLang="en-US"/>
          </a:p>
        </p:txBody>
      </p:sp>
    </p:spTree>
    <p:extLst>
      <p:ext uri="{BB962C8B-B14F-4D97-AF65-F5344CB8AC3E}">
        <p14:creationId xmlns:p14="http://schemas.microsoft.com/office/powerpoint/2010/main" val="516666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B6BCE50-A807-4D7F-A022-D497F9D81FA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F9A94AB-90AB-46C1-B238-2054C032321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F14489-FB51-4F6D-8C1E-C4E95A42EAD3}"/>
              </a:ext>
            </a:extLst>
          </p:cNvPr>
          <p:cNvSpPr>
            <a:spLocks noGrp="1"/>
          </p:cNvSpPr>
          <p:nvPr>
            <p:ph type="sldNum" sz="quarter" idx="12"/>
          </p:nvPr>
        </p:nvSpPr>
        <p:spPr/>
        <p:txBody>
          <a:bodyPr/>
          <a:lstStyle>
            <a:lvl1pPr>
              <a:defRPr/>
            </a:lvl1pPr>
          </a:lstStyle>
          <a:p>
            <a:pPr>
              <a:defRPr/>
            </a:pPr>
            <a:fld id="{47967989-CC1E-4A88-8BD5-8C32846113EE}" type="slidenum">
              <a:rPr lang="en-US" altLang="en-US"/>
              <a:pPr>
                <a:defRPr/>
              </a:pPr>
              <a:t>‹#›</a:t>
            </a:fld>
            <a:endParaRPr lang="en-US" altLang="en-US"/>
          </a:p>
        </p:txBody>
      </p:sp>
    </p:spTree>
    <p:extLst>
      <p:ext uri="{BB962C8B-B14F-4D97-AF65-F5344CB8AC3E}">
        <p14:creationId xmlns:p14="http://schemas.microsoft.com/office/powerpoint/2010/main" val="102520938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50"/>
            <a:ext cx="9144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253746" y="2992518"/>
            <a:ext cx="8654796"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405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44402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8D493A-BB68-4160-A455-BFE5BE96DB9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15E76C2-B7FD-4E92-B8B1-4E5CF2AD6E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CACD6D-1FD5-488D-9790-083CAA1199A7}"/>
              </a:ext>
            </a:extLst>
          </p:cNvPr>
          <p:cNvSpPr>
            <a:spLocks noGrp="1"/>
          </p:cNvSpPr>
          <p:nvPr>
            <p:ph type="sldNum" sz="quarter" idx="12"/>
          </p:nvPr>
        </p:nvSpPr>
        <p:spPr/>
        <p:txBody>
          <a:bodyPr/>
          <a:lstStyle>
            <a:lvl1pPr>
              <a:defRPr/>
            </a:lvl1pPr>
          </a:lstStyle>
          <a:p>
            <a:pPr>
              <a:defRPr/>
            </a:pPr>
            <a:fld id="{DA588CF4-FEE4-409D-971A-68C9DCCBC3B6}" type="slidenum">
              <a:rPr lang="en-US" altLang="en-US"/>
              <a:pPr>
                <a:defRPr/>
              </a:pPr>
              <a:t>‹#›</a:t>
            </a:fld>
            <a:endParaRPr lang="en-US" altLang="en-US"/>
          </a:p>
        </p:txBody>
      </p:sp>
    </p:spTree>
    <p:extLst>
      <p:ext uri="{BB962C8B-B14F-4D97-AF65-F5344CB8AC3E}">
        <p14:creationId xmlns:p14="http://schemas.microsoft.com/office/powerpoint/2010/main" val="65006637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B9B0E4-FFE0-4138-BEF3-64B213D079E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95ED2AB-D136-4404-B606-72F1D3FB89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64C541-CDE5-4506-B924-02D7D10D4757}"/>
              </a:ext>
            </a:extLst>
          </p:cNvPr>
          <p:cNvSpPr>
            <a:spLocks noGrp="1"/>
          </p:cNvSpPr>
          <p:nvPr>
            <p:ph type="sldNum" sz="quarter" idx="12"/>
          </p:nvPr>
        </p:nvSpPr>
        <p:spPr/>
        <p:txBody>
          <a:bodyPr/>
          <a:lstStyle>
            <a:lvl1pPr>
              <a:defRPr/>
            </a:lvl1pPr>
          </a:lstStyle>
          <a:p>
            <a:pPr>
              <a:defRPr/>
            </a:pPr>
            <a:fld id="{F879123F-3681-4629-A295-09AF1E96F213}" type="slidenum">
              <a:rPr lang="en-US" altLang="en-US"/>
              <a:pPr>
                <a:defRPr/>
              </a:pPr>
              <a:t>‹#›</a:t>
            </a:fld>
            <a:endParaRPr lang="en-US" altLang="en-US"/>
          </a:p>
        </p:txBody>
      </p:sp>
    </p:spTree>
    <p:extLst>
      <p:ext uri="{BB962C8B-B14F-4D97-AF65-F5344CB8AC3E}">
        <p14:creationId xmlns:p14="http://schemas.microsoft.com/office/powerpoint/2010/main" val="419816879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x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7144C0-191C-4AFE-B324-E80CFFCCA5A7}"/>
              </a:ext>
            </a:extLst>
          </p:cNvPr>
          <p:cNvGraphicFramePr>
            <a:graphicFrameLocks noChangeAspect="1"/>
          </p:cNvGraphicFramePr>
          <p:nvPr userDrawn="1">
            <p:custDataLst>
              <p:tags r:id="rId1"/>
            </p:custDataLst>
            <p:extLst>
              <p:ext uri="{D42A27DB-BD31-4B8C-83A1-F6EECF244321}">
                <p14:modId xmlns:p14="http://schemas.microsoft.com/office/powerpoint/2010/main" val="424517040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37144C0-191C-4AFE-B324-E80CFFCCA5A7}"/>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58854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3014061"/>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4439574"/>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890983" y="3086999"/>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890983" y="4512511"/>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890982" y="1661485"/>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Slide Number Placeholder 5">
            <a:extLst>
              <a:ext uri="{FF2B5EF4-FFF2-40B4-BE49-F238E27FC236}">
                <a16:creationId xmlns:a16="http://schemas.microsoft.com/office/drawing/2014/main" id="{504A06AC-8402-432F-8601-73833C53A523}"/>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970800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51DEA2A-539C-4314-B110-36CF0F3A1F10}"/>
              </a:ext>
            </a:extLst>
          </p:cNvPr>
          <p:cNvGraphicFramePr>
            <a:graphicFrameLocks noChangeAspect="1"/>
          </p:cNvGraphicFramePr>
          <p:nvPr userDrawn="1">
            <p:custDataLst>
              <p:tags r:id="rId1"/>
            </p:custDataLst>
            <p:extLst>
              <p:ext uri="{D42A27DB-BD31-4B8C-83A1-F6EECF244321}">
                <p14:modId xmlns:p14="http://schemas.microsoft.com/office/powerpoint/2010/main" val="351634254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51DEA2A-539C-4314-B110-36CF0F3A1F10}"/>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58854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2674724"/>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484707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890981" y="2747661"/>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890983" y="4920014"/>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890982" y="1661485"/>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Rectangle: Rounded Corners 20">
            <a:extLst>
              <a:ext uri="{FF2B5EF4-FFF2-40B4-BE49-F238E27FC236}">
                <a16:creationId xmlns:a16="http://schemas.microsoft.com/office/drawing/2014/main" id="{F218D818-CEFD-403C-8EA5-E658F7603F4E}"/>
              </a:ext>
            </a:extLst>
          </p:cNvPr>
          <p:cNvSpPr/>
          <p:nvPr userDrawn="1"/>
        </p:nvSpPr>
        <p:spPr>
          <a:xfrm>
            <a:off x="331366" y="3760900"/>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2" name="Text Placeholder 2">
            <a:extLst>
              <a:ext uri="{FF2B5EF4-FFF2-40B4-BE49-F238E27FC236}">
                <a16:creationId xmlns:a16="http://schemas.microsoft.com/office/drawing/2014/main" id="{1B029CAC-29BE-4BFC-A06F-A9CBA9B02EB0}"/>
              </a:ext>
            </a:extLst>
          </p:cNvPr>
          <p:cNvSpPr>
            <a:spLocks noGrp="1"/>
          </p:cNvSpPr>
          <p:nvPr>
            <p:ph type="body" sz="quarter" idx="26" hasCustomPrompt="1"/>
          </p:nvPr>
        </p:nvSpPr>
        <p:spPr>
          <a:xfrm>
            <a:off x="890981" y="3833773"/>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Slide Number Placeholder 5">
            <a:extLst>
              <a:ext uri="{FF2B5EF4-FFF2-40B4-BE49-F238E27FC236}">
                <a16:creationId xmlns:a16="http://schemas.microsoft.com/office/drawing/2014/main" id="{616AC023-5886-478D-A2D2-8207202C626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470767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x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6C10432-D387-4D02-99E2-09A5C3C46343}"/>
              </a:ext>
            </a:extLst>
          </p:cNvPr>
          <p:cNvGraphicFramePr>
            <a:graphicFrameLocks noChangeAspect="1"/>
          </p:cNvGraphicFramePr>
          <p:nvPr userDrawn="1">
            <p:custDataLst>
              <p:tags r:id="rId1"/>
            </p:custDataLst>
            <p:extLst>
              <p:ext uri="{D42A27DB-BD31-4B8C-83A1-F6EECF244321}">
                <p14:modId xmlns:p14="http://schemas.microsoft.com/office/powerpoint/2010/main" val="9874672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36C10432-D387-4D02-99E2-09A5C3C4634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395704"/>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2335292"/>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3274879"/>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DB0FC592-0804-4B6E-BC27-978BFF74EF31}"/>
              </a:ext>
            </a:extLst>
          </p:cNvPr>
          <p:cNvSpPr/>
          <p:nvPr userDrawn="1"/>
        </p:nvSpPr>
        <p:spPr>
          <a:xfrm>
            <a:off x="331366" y="4214468"/>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B668526-DB2E-4B4D-A7AB-73374A0B70FF}"/>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26" name="Text Placeholder 2">
            <a:extLst>
              <a:ext uri="{FF2B5EF4-FFF2-40B4-BE49-F238E27FC236}">
                <a16:creationId xmlns:a16="http://schemas.microsoft.com/office/drawing/2014/main" id="{3024AB2B-F2A9-4D51-90B5-BF224AA4DE55}"/>
              </a:ext>
            </a:extLst>
          </p:cNvPr>
          <p:cNvSpPr>
            <a:spLocks noGrp="1"/>
          </p:cNvSpPr>
          <p:nvPr>
            <p:ph type="body" sz="quarter" idx="25" hasCustomPrompt="1"/>
          </p:nvPr>
        </p:nvSpPr>
        <p:spPr>
          <a:xfrm>
            <a:off x="890983" y="1452135"/>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0D89DE9D-3BE7-480A-A9F7-A3B3771F88CB}"/>
              </a:ext>
            </a:extLst>
          </p:cNvPr>
          <p:cNvSpPr>
            <a:spLocks noGrp="1"/>
          </p:cNvSpPr>
          <p:nvPr>
            <p:ph type="body" sz="quarter" idx="26" hasCustomPrompt="1"/>
          </p:nvPr>
        </p:nvSpPr>
        <p:spPr>
          <a:xfrm>
            <a:off x="890983" y="2390273"/>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BBFAE151-BD2B-46FE-8C01-B694ACC5984B}"/>
              </a:ext>
            </a:extLst>
          </p:cNvPr>
          <p:cNvSpPr>
            <a:spLocks noGrp="1"/>
          </p:cNvSpPr>
          <p:nvPr>
            <p:ph type="body" sz="quarter" idx="27" hasCustomPrompt="1"/>
          </p:nvPr>
        </p:nvSpPr>
        <p:spPr>
          <a:xfrm>
            <a:off x="890983" y="3331311"/>
            <a:ext cx="7736931"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Text Placeholder 2">
            <a:extLst>
              <a:ext uri="{FF2B5EF4-FFF2-40B4-BE49-F238E27FC236}">
                <a16:creationId xmlns:a16="http://schemas.microsoft.com/office/drawing/2014/main" id="{649103FF-3323-4181-8232-E93B31AA105A}"/>
              </a:ext>
            </a:extLst>
          </p:cNvPr>
          <p:cNvSpPr>
            <a:spLocks noGrp="1"/>
          </p:cNvSpPr>
          <p:nvPr>
            <p:ph type="body" sz="quarter" idx="28" hasCustomPrompt="1"/>
          </p:nvPr>
        </p:nvSpPr>
        <p:spPr>
          <a:xfrm>
            <a:off x="890983" y="4270899"/>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1" name="Rectangle: Rounded Corners 30">
            <a:extLst>
              <a:ext uri="{FF2B5EF4-FFF2-40B4-BE49-F238E27FC236}">
                <a16:creationId xmlns:a16="http://schemas.microsoft.com/office/drawing/2014/main" id="{0A2879F4-DD4E-4EE1-9E1B-9F1FB5CE7F66}"/>
              </a:ext>
            </a:extLst>
          </p:cNvPr>
          <p:cNvSpPr/>
          <p:nvPr userDrawn="1"/>
        </p:nvSpPr>
        <p:spPr>
          <a:xfrm>
            <a:off x="332235" y="5154055"/>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2" name="Text Placeholder 2">
            <a:extLst>
              <a:ext uri="{FF2B5EF4-FFF2-40B4-BE49-F238E27FC236}">
                <a16:creationId xmlns:a16="http://schemas.microsoft.com/office/drawing/2014/main" id="{8A3E9844-571E-44E6-B5B8-EC0AF2973918}"/>
              </a:ext>
            </a:extLst>
          </p:cNvPr>
          <p:cNvSpPr>
            <a:spLocks noGrp="1"/>
          </p:cNvSpPr>
          <p:nvPr>
            <p:ph type="body" sz="quarter" idx="29" hasCustomPrompt="1"/>
          </p:nvPr>
        </p:nvSpPr>
        <p:spPr>
          <a:xfrm>
            <a:off x="890983" y="5214234"/>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D8EE710C-A3C5-45C9-A65E-F744CA439FE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54496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774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76849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29184" y="194694"/>
            <a:ext cx="8502101" cy="527468"/>
          </a:xfrm>
        </p:spPr>
        <p:txBody>
          <a:bodyPr anchor="ctr">
            <a:no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329184" y="1610139"/>
            <a:ext cx="8497118" cy="433576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329184" y="762921"/>
            <a:ext cx="8502101" cy="454386"/>
          </a:xfrm>
          <a:prstGeom prst="rect">
            <a:avLst/>
          </a:prstGeom>
        </p:spPr>
        <p:txBody>
          <a:bodyPr anchor="t"/>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 typeface="Wingdings" panose="05000000000000000000" pitchFamily="2" charset="2"/>
              <a:buNone/>
              <a:tabLst/>
              <a:defRPr/>
            </a:pPr>
            <a:r>
              <a:rPr lang="en-US"/>
              <a:t>Sub-Title</a:t>
            </a:r>
          </a:p>
        </p:txBody>
      </p:sp>
    </p:spTree>
    <p:extLst>
      <p:ext uri="{BB962C8B-B14F-4D97-AF65-F5344CB8AC3E}">
        <p14:creationId xmlns:p14="http://schemas.microsoft.com/office/powerpoint/2010/main" val="321351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9E44E-DDDD-40EE-ACCA-BFAA99ADB5E5}"/>
              </a:ext>
            </a:extLst>
          </p:cNvPr>
          <p:cNvGraphicFramePr>
            <a:graphicFrameLocks noChangeAspect="1"/>
          </p:cNvGraphicFramePr>
          <p:nvPr userDrawn="1">
            <p:custDataLst>
              <p:tags r:id="rId33"/>
            </p:custDataLst>
            <p:extLst>
              <p:ext uri="{D42A27DB-BD31-4B8C-83A1-F6EECF244321}">
                <p14:modId xmlns:p14="http://schemas.microsoft.com/office/powerpoint/2010/main" val="373616266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4" imgW="395" imgH="394" progId="TCLayout.ActiveDocument.1">
                  <p:embed/>
                </p:oleObj>
              </mc:Choice>
              <mc:Fallback>
                <p:oleObj name="think-cell Slide" r:id="rId34" imgW="395" imgH="394" progId="TCLayout.ActiveDocument.1">
                  <p:embed/>
                  <p:pic>
                    <p:nvPicPr>
                      <p:cNvPr id="4" name="Object 3" hidden="1">
                        <a:extLst>
                          <a:ext uri="{FF2B5EF4-FFF2-40B4-BE49-F238E27FC236}">
                            <a16:creationId xmlns:a16="http://schemas.microsoft.com/office/drawing/2014/main" id="{8489E44E-DDDD-40EE-ACCA-BFAA99ADB5E5}"/>
                          </a:ext>
                        </a:extLst>
                      </p:cNvPr>
                      <p:cNvPicPr/>
                      <p:nvPr/>
                    </p:nvPicPr>
                    <p:blipFill>
                      <a:blip r:embed="rId35"/>
                      <a:stretch>
                        <a:fillRect/>
                      </a:stretch>
                    </p:blipFill>
                    <p:spPr>
                      <a:xfrm>
                        <a:off x="1191" y="1588"/>
                        <a:ext cx="1191"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84233719"/>
      </p:ext>
    </p:extLst>
  </p:cSld>
  <p:clrMap bg1="lt1" tx1="dk1" bg2="lt2" tx2="dk2" accent1="accent1" accent2="accent2" accent3="accent3" accent4="accent4" accent5="accent5" accent6="accent6" hlink="hlink" folHlink="folHlink"/>
  <p:sldLayoutIdLst>
    <p:sldLayoutId id="2147485933" r:id="rId1"/>
    <p:sldLayoutId id="2147485934" r:id="rId2"/>
    <p:sldLayoutId id="2147485935" r:id="rId3"/>
    <p:sldLayoutId id="2147485936" r:id="rId4"/>
    <p:sldLayoutId id="2147485937" r:id="rId5"/>
    <p:sldLayoutId id="2147485938" r:id="rId6"/>
    <p:sldLayoutId id="2147485939" r:id="rId7"/>
    <p:sldLayoutId id="2147485940" r:id="rId8"/>
    <p:sldLayoutId id="2147485941" r:id="rId9"/>
    <p:sldLayoutId id="2147485942" r:id="rId10"/>
    <p:sldLayoutId id="2147485943" r:id="rId11"/>
    <p:sldLayoutId id="2147485944" r:id="rId12"/>
    <p:sldLayoutId id="2147485945" r:id="rId13"/>
    <p:sldLayoutId id="2147485946" r:id="rId14"/>
    <p:sldLayoutId id="2147485947" r:id="rId15"/>
    <p:sldLayoutId id="2147485948" r:id="rId16"/>
    <p:sldLayoutId id="2147485949" r:id="rId17"/>
    <p:sldLayoutId id="2147485950" r:id="rId18"/>
    <p:sldLayoutId id="2147485951" r:id="rId19"/>
    <p:sldLayoutId id="2147485952" r:id="rId20"/>
    <p:sldLayoutId id="2147485953" r:id="rId21"/>
    <p:sldLayoutId id="2147485954" r:id="rId22"/>
    <p:sldLayoutId id="2147485955" r:id="rId23"/>
    <p:sldLayoutId id="2147485956" r:id="rId24"/>
    <p:sldLayoutId id="2147485957" r:id="rId25"/>
    <p:sldLayoutId id="2147485958" r:id="rId26"/>
    <p:sldLayoutId id="2147485960" r:id="rId27"/>
    <p:sldLayoutId id="2147485961" r:id="rId28"/>
    <p:sldLayoutId id="2147485962" r:id="rId29"/>
    <p:sldLayoutId id="2147485963" r:id="rId30"/>
    <p:sldLayoutId id="2147485964" r:id="rId31"/>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txassessmentdocs.atlassian.net/wiki/spaces/ODCCM/pages/2793212714/TELPAS+Rater+Training"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hyperlink" Target="https://txassessmentdocs.atlassian.net/wiki/spaces/ODCCM/pages/2793218039/Holistic+Administra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xasassessment.gov/educators.html"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txassessmentdocs.atlassian.net/wiki/spaces/ODCCM/pages/2793212283/Special+Administration+of+an+Online+Assessment"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AEA3CA6-0C5B-429F-A35D-CC276B4E91A0}"/>
              </a:ext>
            </a:extLst>
          </p:cNvPr>
          <p:cNvSpPr>
            <a:spLocks noGrp="1"/>
          </p:cNvSpPr>
          <p:nvPr>
            <p:ph type="ctrTitle"/>
          </p:nvPr>
        </p:nvSpPr>
        <p:spPr>
          <a:xfrm>
            <a:off x="778845" y="1537337"/>
            <a:ext cx="5788058" cy="2380642"/>
          </a:xfrm>
        </p:spPr>
        <p:txBody>
          <a:bodyPr lIns="91440" tIns="45720" rIns="91440" bIns="45720" rtlCol="0" anchor="ctr">
            <a:normAutofit/>
          </a:bodyPr>
          <a:lstStyle/>
          <a:p>
            <a:pPr algn="ctr" eaLnBrk="1" fontAlgn="auto" hangingPunct="1">
              <a:spcAft>
                <a:spcPts val="0"/>
              </a:spcAft>
              <a:defRPr/>
            </a:pPr>
            <a:r>
              <a:rPr lang="en-US" sz="4000" b="1" dirty="0">
                <a:solidFill>
                  <a:srgbClr val="F16038"/>
                </a:solidFill>
                <a:latin typeface="Calibri"/>
                <a:ea typeface="Calibri"/>
                <a:cs typeface="Calibri"/>
              </a:rPr>
              <a:t>Holistic Rating </a:t>
            </a:r>
            <a:br>
              <a:rPr lang="en-US" sz="4000" b="1" dirty="0">
                <a:solidFill>
                  <a:srgbClr val="F16038"/>
                </a:solidFill>
                <a:latin typeface="Calibri"/>
              </a:rPr>
            </a:br>
            <a:r>
              <a:rPr lang="en-US" sz="4000" b="1" dirty="0">
                <a:solidFill>
                  <a:srgbClr val="F16038"/>
                </a:solidFill>
                <a:latin typeface="Calibri"/>
                <a:ea typeface="Calibri"/>
                <a:cs typeface="Calibri"/>
              </a:rPr>
              <a:t>Training Requirements</a:t>
            </a:r>
          </a:p>
        </p:txBody>
      </p:sp>
      <p:sp>
        <p:nvSpPr>
          <p:cNvPr id="5" name="Text Placeholder 4">
            <a:extLst>
              <a:ext uri="{FF2B5EF4-FFF2-40B4-BE49-F238E27FC236}">
                <a16:creationId xmlns:a16="http://schemas.microsoft.com/office/drawing/2014/main" id="{8F00199C-0C8E-4A6A-F656-FA6D82F39EF1}"/>
              </a:ext>
            </a:extLst>
          </p:cNvPr>
          <p:cNvSpPr>
            <a:spLocks noGrp="1"/>
          </p:cNvSpPr>
          <p:nvPr>
            <p:ph type="body" sz="quarter" idx="10"/>
          </p:nvPr>
        </p:nvSpPr>
        <p:spPr/>
        <p:txBody>
          <a:bodyPr/>
          <a:lstStyle/>
          <a:p>
            <a:pPr algn="ctr"/>
            <a:r>
              <a:rPr lang="en-US" dirty="0">
                <a:solidFill>
                  <a:srgbClr val="F16038"/>
                </a:solidFill>
              </a:rPr>
              <a:t>Texas Education Agency</a:t>
            </a:r>
          </a:p>
          <a:p>
            <a:pPr algn="ctr"/>
            <a:r>
              <a:rPr lang="en-US" dirty="0">
                <a:solidFill>
                  <a:srgbClr val="F16038"/>
                </a:solidFill>
              </a:rPr>
              <a:t>Student Assessment Division</a:t>
            </a:r>
          </a:p>
        </p:txBody>
      </p:sp>
      <p:pic>
        <p:nvPicPr>
          <p:cNvPr id="3" name="Picture 2" descr="The TELPAS assessment logo.">
            <a:extLst>
              <a:ext uri="{FF2B5EF4-FFF2-40B4-BE49-F238E27FC236}">
                <a16:creationId xmlns:a16="http://schemas.microsoft.com/office/drawing/2014/main" id="{744F64FE-E766-7A85-ACD3-09246857586C}"/>
              </a:ext>
            </a:extLst>
          </p:cNvPr>
          <p:cNvPicPr>
            <a:picLocks noChangeAspect="1"/>
          </p:cNvPicPr>
          <p:nvPr/>
        </p:nvPicPr>
        <p:blipFill>
          <a:blip r:embed="rId3"/>
          <a:stretch>
            <a:fillRect/>
          </a:stretch>
        </p:blipFill>
        <p:spPr>
          <a:xfrm>
            <a:off x="1943836" y="3429000"/>
            <a:ext cx="3458075" cy="1186242"/>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580F-974B-3AF0-3E0B-62225260C3F2}"/>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New and Returning Raters</a:t>
            </a:r>
          </a:p>
        </p:txBody>
      </p:sp>
      <p:graphicFrame>
        <p:nvGraphicFramePr>
          <p:cNvPr id="6" name="Table 8">
            <a:extLst>
              <a:ext uri="{FF2B5EF4-FFF2-40B4-BE49-F238E27FC236}">
                <a16:creationId xmlns:a16="http://schemas.microsoft.com/office/drawing/2014/main" id="{83F4A5A7-4D22-A709-DDAC-6C7574C462C3}"/>
              </a:ext>
            </a:extLst>
          </p:cNvPr>
          <p:cNvGraphicFramePr>
            <a:graphicFrameLocks noGrp="1"/>
          </p:cNvGraphicFramePr>
          <p:nvPr>
            <p:extLst>
              <p:ext uri="{D42A27DB-BD31-4B8C-83A1-F6EECF244321}">
                <p14:modId xmlns:p14="http://schemas.microsoft.com/office/powerpoint/2010/main" val="3241771453"/>
              </p:ext>
            </p:extLst>
          </p:nvPr>
        </p:nvGraphicFramePr>
        <p:xfrm>
          <a:off x="718869" y="1635983"/>
          <a:ext cx="7706262" cy="2682240"/>
        </p:xfrm>
        <a:graphic>
          <a:graphicData uri="http://schemas.openxmlformats.org/drawingml/2006/table">
            <a:tbl>
              <a:tblPr firstRow="1" bandRow="1">
                <a:tableStyleId>{21E4AEA4-8DFA-4A89-87EB-49C32662AFE0}</a:tableStyleId>
              </a:tblPr>
              <a:tblGrid>
                <a:gridCol w="7706262">
                  <a:extLst>
                    <a:ext uri="{9D8B030D-6E8A-4147-A177-3AD203B41FA5}">
                      <a16:colId xmlns:a16="http://schemas.microsoft.com/office/drawing/2014/main" val="986918863"/>
                    </a:ext>
                  </a:extLst>
                </a:gridCol>
              </a:tblGrid>
              <a:tr h="370840">
                <a:tc>
                  <a:txBody>
                    <a:bodyPr/>
                    <a:lstStyle/>
                    <a:p>
                      <a:pPr algn="ctr"/>
                      <a:r>
                        <a:rPr lang="en-US" sz="2000" dirty="0"/>
                        <a:t>NEW RATERS AND RETURNING RATERS</a:t>
                      </a:r>
                    </a:p>
                  </a:txBody>
                  <a:tcPr/>
                </a:tc>
                <a:extLst>
                  <a:ext uri="{0D108BD9-81ED-4DB2-BD59-A6C34878D82A}">
                    <a16:rowId xmlns:a16="http://schemas.microsoft.com/office/drawing/2014/main" val="3994994945"/>
                  </a:ext>
                </a:extLst>
              </a:tr>
              <a:tr h="370840">
                <a:tc>
                  <a:txBody>
                    <a:bodyPr/>
                    <a:lstStyle/>
                    <a:p>
                      <a:r>
                        <a:rPr lang="en-US" sz="2200" b="0" i="0" kern="1200">
                          <a:solidFill>
                            <a:schemeClr val="dk1"/>
                          </a:solidFill>
                          <a:effectLst/>
                          <a:latin typeface="+mn-lt"/>
                          <a:ea typeface="+mn-ea"/>
                          <a:cs typeface="+mn-cs"/>
                        </a:rPr>
                        <a:t>Raters should be trained annually in test security and administration procedures </a:t>
                      </a:r>
                      <a:r>
                        <a:rPr lang="en-US" sz="2200" b="0" i="0" u="none" strike="noStrike" kern="1200">
                          <a:solidFill>
                            <a:schemeClr val="dk1"/>
                          </a:solidFill>
                          <a:effectLst/>
                          <a:latin typeface="+mn-lt"/>
                          <a:ea typeface="+mn-ea"/>
                          <a:cs typeface="+mn-cs"/>
                        </a:rPr>
                        <a:t>to ensure a standardized test administration and the best testing experience for Texas students.</a:t>
                      </a:r>
                      <a:endParaRPr lang="en-US" sz="2200" dirty="0">
                        <a:solidFill>
                          <a:schemeClr val="tx1"/>
                        </a:solidFill>
                      </a:endParaRPr>
                    </a:p>
                  </a:txBody>
                  <a:tcPr/>
                </a:tc>
                <a:extLst>
                  <a:ext uri="{0D108BD9-81ED-4DB2-BD59-A6C34878D82A}">
                    <a16:rowId xmlns:a16="http://schemas.microsoft.com/office/drawing/2014/main" val="4229149844"/>
                  </a:ext>
                </a:extLst>
              </a:tr>
              <a:tr h="370840">
                <a:tc>
                  <a:txBody>
                    <a:bodyPr/>
                    <a:lstStyle/>
                    <a:p>
                      <a:r>
                        <a:rPr lang="en-US" sz="2200" dirty="0">
                          <a:solidFill>
                            <a:schemeClr val="tx1"/>
                          </a:solidFill>
                        </a:rPr>
                        <a:t>Raters must complete their training requirements by the first day of the TELPAS assessment window. </a:t>
                      </a:r>
                    </a:p>
                  </a:txBody>
                  <a:tcPr/>
                </a:tc>
                <a:extLst>
                  <a:ext uri="{0D108BD9-81ED-4DB2-BD59-A6C34878D82A}">
                    <a16:rowId xmlns:a16="http://schemas.microsoft.com/office/drawing/2014/main" val="887562486"/>
                  </a:ext>
                </a:extLst>
              </a:tr>
              <a:tr h="370840">
                <a:tc>
                  <a:txBody>
                    <a:bodyPr/>
                    <a:lstStyle/>
                    <a:p>
                      <a:r>
                        <a:rPr lang="en-US" sz="2200" dirty="0">
                          <a:solidFill>
                            <a:schemeClr val="tx1"/>
                          </a:solidFill>
                        </a:rPr>
                        <a:t>All raters must sign a test security oath.</a:t>
                      </a:r>
                    </a:p>
                  </a:txBody>
                  <a:tcPr/>
                </a:tc>
                <a:extLst>
                  <a:ext uri="{0D108BD9-81ED-4DB2-BD59-A6C34878D82A}">
                    <a16:rowId xmlns:a16="http://schemas.microsoft.com/office/drawing/2014/main" val="710128500"/>
                  </a:ext>
                </a:extLst>
              </a:tr>
            </a:tbl>
          </a:graphicData>
        </a:graphic>
      </p:graphicFrame>
      <p:sp>
        <p:nvSpPr>
          <p:cNvPr id="5" name="Slide Number Placeholder 4">
            <a:extLst>
              <a:ext uri="{FF2B5EF4-FFF2-40B4-BE49-F238E27FC236}">
                <a16:creationId xmlns:a16="http://schemas.microsoft.com/office/drawing/2014/main" id="{A5A79A53-10FB-A222-BF36-E3D72159A2ED}"/>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50924A20-8899-437F-B42C-2CBB81952721}" type="slidenum">
              <a:rPr lang="en-US" altLang="en-US" smtClean="0"/>
              <a:pPr>
                <a:defRPr/>
              </a:pPr>
              <a:t>10</a:t>
            </a:fld>
            <a:endParaRPr lang="en-US" altLang="en-US"/>
          </a:p>
        </p:txBody>
      </p:sp>
    </p:spTree>
    <p:extLst>
      <p:ext uri="{BB962C8B-B14F-4D97-AF65-F5344CB8AC3E}">
        <p14:creationId xmlns:p14="http://schemas.microsoft.com/office/powerpoint/2010/main" val="69399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1C58970-6C1F-476D-B4DB-844B6BA7E088}"/>
              </a:ext>
            </a:extLst>
          </p:cNvPr>
          <p:cNvSpPr>
            <a:spLocks noGrp="1"/>
          </p:cNvSpPr>
          <p:nvPr>
            <p:ph type="title"/>
          </p:nvPr>
        </p:nvSpPr>
        <p:spPr>
          <a:xfrm>
            <a:off x="253721" y="182977"/>
            <a:ext cx="7772400" cy="863777"/>
          </a:xfrm>
        </p:spPr>
        <p:txBody>
          <a:bodyPr/>
          <a:lstStyle/>
          <a:p>
            <a:pPr eaLnBrk="1" hangingPunct="1">
              <a:defRPr/>
            </a:pPr>
            <a:r>
              <a:rPr lang="en-US" alt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Holistic Rating Training</a:t>
            </a:r>
          </a:p>
        </p:txBody>
      </p:sp>
      <p:sp>
        <p:nvSpPr>
          <p:cNvPr id="40963" name="Rectangle 3">
            <a:extLst>
              <a:ext uri="{FF2B5EF4-FFF2-40B4-BE49-F238E27FC236}">
                <a16:creationId xmlns:a16="http://schemas.microsoft.com/office/drawing/2014/main" id="{8A307A3A-D2F3-46B0-A4A9-1F4B5D603891}"/>
              </a:ext>
            </a:extLst>
          </p:cNvPr>
          <p:cNvSpPr>
            <a:spLocks noGrp="1"/>
          </p:cNvSpPr>
          <p:nvPr>
            <p:ph idx="1"/>
          </p:nvPr>
        </p:nvSpPr>
        <p:spPr>
          <a:xfrm>
            <a:off x="590550" y="2057400"/>
            <a:ext cx="7772400" cy="2219325"/>
          </a:xfrm>
        </p:spPr>
        <p:txBody>
          <a:bodyPr/>
          <a:lstStyle/>
          <a:p>
            <a:pPr marL="342900" indent="-342900">
              <a:buClr>
                <a:schemeClr val="accent2"/>
              </a:buClr>
              <a:buFont typeface="Wingdings" panose="05000000000000000000" pitchFamily="2" charset="2"/>
              <a:buChar char="§"/>
              <a:defRPr/>
            </a:pPr>
            <a:r>
              <a:rPr lang="en-US" altLang="en-US" sz="2600" dirty="0"/>
              <a:t>It is recommended that districts and campuses determine in the fall who their spring TELPAS raters will be.</a:t>
            </a:r>
          </a:p>
          <a:p>
            <a:pPr marL="0" indent="0">
              <a:buClr>
                <a:schemeClr val="accent2"/>
              </a:buClr>
              <a:buNone/>
              <a:defRPr/>
            </a:pPr>
            <a:endParaRPr lang="en-US" altLang="en-US" sz="2600" dirty="0"/>
          </a:p>
          <a:p>
            <a:pPr marL="342900" indent="-342900">
              <a:buClr>
                <a:schemeClr val="accent2"/>
              </a:buClr>
              <a:buFont typeface="Wingdings" panose="05000000000000000000" pitchFamily="2" charset="2"/>
              <a:buChar char="§"/>
              <a:defRPr/>
            </a:pPr>
            <a:r>
              <a:rPr lang="en-US" altLang="en-US" sz="2600" dirty="0"/>
              <a:t>A training flowchart is provided on the next slide.</a:t>
            </a:r>
          </a:p>
          <a:p>
            <a:pPr lvl="1" eaLnBrk="1" hangingPunct="1"/>
            <a:endParaRPr lang="en-US" altLang="en-US" dirty="0"/>
          </a:p>
        </p:txBody>
      </p:sp>
      <p:sp>
        <p:nvSpPr>
          <p:cNvPr id="40965" name="Slide Number Placeholder 3">
            <a:extLst>
              <a:ext uri="{FF2B5EF4-FFF2-40B4-BE49-F238E27FC236}">
                <a16:creationId xmlns:a16="http://schemas.microsoft.com/office/drawing/2014/main" id="{1D81959B-9244-4D50-A486-6F73A24A45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0AECA2-CF13-4121-BA35-C5571B92F560}" type="slidenum">
              <a:rPr lang="en-US" altLang="en-US" dirty="0" smtClean="0">
                <a:solidFill>
                  <a:schemeClr val="bg1">
                    <a:lumMod val="50000"/>
                  </a:schemeClr>
                </a:solidFill>
                <a:latin typeface="Tahoma"/>
                <a:ea typeface="Tahoma"/>
                <a:cs typeface="Tahoma"/>
              </a:rPr>
              <a:pPr/>
              <a:t>11</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39030FEB-51F7-48BF-A103-5B8C6D473886}"/>
              </a:ext>
            </a:extLst>
          </p:cNvPr>
          <p:cNvSpPr>
            <a:spLocks noGrp="1"/>
          </p:cNvSpPr>
          <p:nvPr>
            <p:ph type="title"/>
          </p:nvPr>
        </p:nvSpPr>
        <p:spPr>
          <a:xfrm>
            <a:off x="123321" y="130890"/>
            <a:ext cx="8920195" cy="857250"/>
          </a:xfrm>
        </p:spPr>
        <p:txBody>
          <a:bodyPr>
            <a:noAutofit/>
          </a:bodyPr>
          <a:lstStyle/>
          <a:p>
            <a:r>
              <a:rPr lang="en-US" altLang="en-US" sz="3200" dirty="0">
                <a:latin typeface="Calibri "/>
                <a:cs typeface="Calibri Light" panose="020F0302020204030204" pitchFamily="34" charset="0"/>
              </a:rPr>
              <a:t>Grades K–12 Holistic Rating Training Flowchart</a:t>
            </a:r>
          </a:p>
        </p:txBody>
      </p:sp>
      <p:sp>
        <p:nvSpPr>
          <p:cNvPr id="3" name="TextBox 2">
            <a:extLst>
              <a:ext uri="{FF2B5EF4-FFF2-40B4-BE49-F238E27FC236}">
                <a16:creationId xmlns:a16="http://schemas.microsoft.com/office/drawing/2014/main" id="{1ADD987E-0D65-A405-C849-E92958F89EA0}"/>
              </a:ext>
            </a:extLst>
          </p:cNvPr>
          <p:cNvSpPr txBox="1"/>
          <p:nvPr/>
        </p:nvSpPr>
        <p:spPr>
          <a:xfrm>
            <a:off x="4387930" y="1328895"/>
            <a:ext cx="4468687" cy="4486356"/>
          </a:xfrm>
          <a:prstGeom prst="rect">
            <a:avLst/>
          </a:prstGeom>
          <a:noFill/>
        </p:spPr>
        <p:txBody>
          <a:bodyPr wrap="square" lIns="91440" tIns="45720" rIns="91440" bIns="45720" rtlCol="0" anchor="t">
            <a:spAutoFit/>
          </a:bodyPr>
          <a:lstStyle/>
          <a:p>
            <a:pPr marL="228600" indent="-228600" eaLnBrk="1" fontAlgn="auto" hangingPunct="1">
              <a:lnSpc>
                <a:spcPct val="90000"/>
              </a:lnSpc>
              <a:spcBef>
                <a:spcPts val="1000"/>
              </a:spcBef>
              <a:spcAft>
                <a:spcPts val="0"/>
              </a:spcAft>
              <a:buClr>
                <a:srgbClr val="F16038"/>
              </a:buClr>
              <a:buFont typeface="Wingdings" panose="05000000000000000000" pitchFamily="2" charset="2"/>
              <a:buChar char="§"/>
              <a:defRPr/>
            </a:pPr>
            <a:r>
              <a:rPr kumimoji="0" lang="en-US" sz="2200" b="0" i="0" u="none" strike="noStrike" kern="1200" cap="none" spc="0" normalizeH="0" baseline="0" noProof="0" dirty="0">
                <a:ln>
                  <a:noFill/>
                </a:ln>
                <a:solidFill>
                  <a:srgbClr val="0D6CB9"/>
                </a:solidFill>
                <a:effectLst/>
                <a:uLnTx/>
                <a:uFillTx/>
                <a:latin typeface="+mn-lt"/>
                <a:ea typeface="+mn-ea"/>
                <a:cs typeface="+mn-cs"/>
              </a:rPr>
              <a:t>The Holistic Rater Training Flowchart and additional information on rater training can be found in </a:t>
            </a:r>
            <a:r>
              <a:rPr lang="en-US" sz="2200" dirty="0">
                <a:solidFill>
                  <a:srgbClr val="0D6CB9"/>
                </a:solidFill>
                <a:latin typeface="+mn-lt"/>
              </a:rPr>
              <a:t>the </a:t>
            </a:r>
            <a:r>
              <a:rPr kumimoji="0" lang="en-US" sz="2200" b="0" i="0" u="none" strike="noStrike" kern="1200" cap="none" spc="0" normalizeH="0" baseline="0" noProof="0" dirty="0">
                <a:ln>
                  <a:noFill/>
                </a:ln>
                <a:solidFill>
                  <a:srgbClr val="0D6CB9"/>
                </a:solidFill>
                <a:effectLst/>
                <a:uLnTx/>
                <a:uFillTx/>
                <a:latin typeface="+mn-lt"/>
                <a:ea typeface="+mn-ea"/>
                <a:cs typeface="+mn-cs"/>
                <a:hlinkClick r:id="rId3">
                  <a:extLst>
                    <a:ext uri="{A12FA001-AC4F-418D-AE19-62706E023703}">
                      <ahyp:hlinkClr xmlns:ahyp="http://schemas.microsoft.com/office/drawing/2018/hyperlinkcolor" val="tx"/>
                    </a:ext>
                  </a:extLst>
                </a:hlinkClick>
              </a:rPr>
              <a:t>TELPAS Rater Training</a:t>
            </a:r>
            <a:r>
              <a:rPr kumimoji="0" lang="en-US" sz="2200" b="0" i="0" u="none" strike="noStrike" kern="1200" cap="none" spc="0" normalizeH="0" baseline="0" noProof="0" dirty="0">
                <a:ln>
                  <a:noFill/>
                </a:ln>
                <a:solidFill>
                  <a:srgbClr val="0D6CB9"/>
                </a:solidFill>
                <a:effectLst/>
                <a:uLnTx/>
                <a:uFillTx/>
                <a:latin typeface="+mn-lt"/>
                <a:ea typeface="+mn-ea"/>
                <a:cs typeface="+mn-cs"/>
              </a:rPr>
              <a:t> section of the </a:t>
            </a:r>
            <a:r>
              <a:rPr lang="en-US" sz="2200" dirty="0">
                <a:solidFill>
                  <a:srgbClr val="0D6CB9"/>
                </a:solidFill>
                <a:latin typeface="+mn-lt"/>
              </a:rPr>
              <a:t>District and Campus Coordinator Resources (DCCR). </a:t>
            </a:r>
            <a:endParaRPr lang="en-US" sz="2200" b="0" i="0" u="none" strike="noStrike" kern="1200" cap="none" spc="0" normalizeH="0" baseline="0" noProof="0" dirty="0">
              <a:ln>
                <a:noFill/>
              </a:ln>
              <a:solidFill>
                <a:srgbClr val="0D6CB9"/>
              </a:solidFill>
              <a:effectLst/>
              <a:uLnTx/>
              <a:uFillTx/>
              <a:latin typeface="+mn-lt"/>
              <a:cs typeface="Calibri"/>
            </a:endParaRPr>
          </a:p>
          <a:p>
            <a:pPr marL="228600" indent="-228600" eaLnBrk="1" fontAlgn="auto" hangingPunct="1">
              <a:lnSpc>
                <a:spcPct val="90000"/>
              </a:lnSpc>
              <a:spcBef>
                <a:spcPts val="1000"/>
              </a:spcBef>
              <a:spcAft>
                <a:spcPts val="0"/>
              </a:spcAft>
              <a:buClr>
                <a:srgbClr val="F16038"/>
              </a:buClr>
              <a:buFont typeface="Wingdings" panose="05000000000000000000" pitchFamily="2" charset="2"/>
              <a:buChar char="§"/>
              <a:defRPr/>
            </a:pPr>
            <a:r>
              <a:rPr kumimoji="0" lang="en-US" sz="2200" b="0" i="0" u="none" strike="noStrike" kern="1200" cap="none" spc="0" normalizeH="0" baseline="0" noProof="0" dirty="0">
                <a:ln>
                  <a:noFill/>
                </a:ln>
                <a:solidFill>
                  <a:srgbClr val="0D6CB9"/>
                </a:solidFill>
                <a:effectLst/>
                <a:uLnTx/>
                <a:uFillTx/>
                <a:latin typeface="+mn-lt"/>
                <a:ea typeface="+mn-ea"/>
                <a:cs typeface="+mn-cs"/>
              </a:rPr>
              <a:t>Information on holistic administrations will be posted in the </a:t>
            </a:r>
            <a:r>
              <a:rPr kumimoji="0" lang="en-US" sz="2200" b="0" i="0" u="none" strike="noStrike" kern="1200" cap="none" spc="0" normalizeH="0" baseline="0" noProof="0" dirty="0">
                <a:ln>
                  <a:noFill/>
                </a:ln>
                <a:solidFill>
                  <a:srgbClr val="0D6CB9"/>
                </a:solidFill>
                <a:effectLst/>
                <a:uLnTx/>
                <a:uFillTx/>
                <a:latin typeface="+mn-lt"/>
                <a:ea typeface="+mn-ea"/>
                <a:cs typeface="+mn-cs"/>
                <a:hlinkClick r:id="rId4">
                  <a:extLst>
                    <a:ext uri="{A12FA001-AC4F-418D-AE19-62706E023703}">
                      <ahyp:hlinkClr xmlns:ahyp="http://schemas.microsoft.com/office/drawing/2018/hyperlinkcolor" val="tx"/>
                    </a:ext>
                  </a:extLst>
                </a:hlinkClick>
              </a:rPr>
              <a:t>Holistic Administrations</a:t>
            </a:r>
            <a:r>
              <a:rPr kumimoji="0" lang="en-US" sz="2200" b="0" i="0" u="none" strike="noStrike" kern="1200" cap="none" spc="0" normalizeH="0" baseline="0" noProof="0" dirty="0">
                <a:ln>
                  <a:noFill/>
                </a:ln>
                <a:solidFill>
                  <a:srgbClr val="0D6CB9"/>
                </a:solidFill>
                <a:effectLst/>
                <a:uLnTx/>
                <a:uFillTx/>
                <a:latin typeface="+mn-lt"/>
                <a:ea typeface="+mn-ea"/>
                <a:cs typeface="+mn-cs"/>
              </a:rPr>
              <a:t> section of </a:t>
            </a:r>
            <a:r>
              <a:rPr lang="en-US" sz="2200" dirty="0">
                <a:solidFill>
                  <a:srgbClr val="0D6CB9"/>
                </a:solidFill>
                <a:latin typeface="+mn-lt"/>
              </a:rPr>
              <a:t>the DCCR, </a:t>
            </a:r>
            <a:r>
              <a:rPr kumimoji="0" lang="en-US" sz="2200" b="0" i="0" u="none" strike="noStrike" kern="1200" cap="none" spc="0" normalizeH="0" baseline="0" noProof="0" dirty="0">
                <a:ln>
                  <a:noFill/>
                </a:ln>
                <a:solidFill>
                  <a:srgbClr val="0D6CB9"/>
                </a:solidFill>
                <a:effectLst/>
                <a:uLnTx/>
                <a:uFillTx/>
                <a:latin typeface="+mn-lt"/>
                <a:ea typeface="+mn-ea"/>
                <a:cs typeface="+mn-cs"/>
              </a:rPr>
              <a:t>the TELPAS</a:t>
            </a:r>
            <a:r>
              <a:rPr lang="en-US" sz="2200" dirty="0">
                <a:solidFill>
                  <a:srgbClr val="0D6CB9"/>
                </a:solidFill>
                <a:latin typeface="+mn-lt"/>
              </a:rPr>
              <a:t> Rater Manual and I the Test Administration Information (TAI), which all are only available online.  </a:t>
            </a:r>
            <a:endParaRPr lang="en-US" sz="2200" b="0" i="0" u="none" strike="noStrike" kern="1200" cap="none" spc="0" normalizeH="0" baseline="0" noProof="0" dirty="0">
              <a:ln>
                <a:noFill/>
              </a:ln>
              <a:solidFill>
                <a:srgbClr val="0D6CB9"/>
              </a:solidFill>
              <a:effectLst/>
              <a:uLnTx/>
              <a:uFillTx/>
              <a:latin typeface="+mn-lt"/>
              <a:cs typeface="Calibri"/>
            </a:endParaRPr>
          </a:p>
        </p:txBody>
      </p:sp>
      <p:pic>
        <p:nvPicPr>
          <p:cNvPr id="4" name="Picture 3">
            <a:extLst>
              <a:ext uri="{FF2B5EF4-FFF2-40B4-BE49-F238E27FC236}">
                <a16:creationId xmlns:a16="http://schemas.microsoft.com/office/drawing/2014/main" id="{23B7C470-CDBF-D75A-3B6F-A513AFDE2637}"/>
              </a:ext>
              <a:ext uri="{C183D7F6-B498-43B3-948B-1728B52AA6E4}">
                <adec:decorative xmlns:adec="http://schemas.microsoft.com/office/drawing/2017/decorative" val="1"/>
              </a:ext>
            </a:extLst>
          </p:cNvPr>
          <p:cNvPicPr>
            <a:picLocks noChangeAspect="1"/>
          </p:cNvPicPr>
          <p:nvPr/>
        </p:nvPicPr>
        <p:blipFill rotWithShape="1">
          <a:blip r:embed="rId5"/>
          <a:srcRect l="28071" t="9290" r="28873" b="6927"/>
          <a:stretch/>
        </p:blipFill>
        <p:spPr bwMode="auto">
          <a:xfrm>
            <a:off x="430157" y="1109754"/>
            <a:ext cx="3869690" cy="4705497"/>
          </a:xfrm>
          <a:prstGeom prst="rect">
            <a:avLst/>
          </a:prstGeom>
          <a:ln>
            <a:solidFill>
              <a:schemeClr val="accent1"/>
            </a:solidFill>
          </a:ln>
          <a:extLst>
            <a:ext uri="{53640926-AAD7-44D8-BBD7-CCE9431645EC}">
              <a14:shadowObscured xmlns:a14="http://schemas.microsoft.com/office/drawing/2010/main"/>
            </a:ext>
          </a:extLst>
        </p:spPr>
      </p:pic>
      <p:sp>
        <p:nvSpPr>
          <p:cNvPr id="43011" name="Slide Number Placeholder 2">
            <a:extLst>
              <a:ext uri="{FF2B5EF4-FFF2-40B4-BE49-F238E27FC236}">
                <a16:creationId xmlns:a16="http://schemas.microsoft.com/office/drawing/2014/main" id="{0B93598F-B05E-4222-9D1F-FA0B4F260119}"/>
              </a:ext>
              <a:ext uri="{C183D7F6-B498-43B3-948B-1728B52AA6E4}">
                <adec:decorative xmlns:adec="http://schemas.microsoft.com/office/drawing/2017/decorative" val="1"/>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D344A2-ABF3-4A09-979F-2AF8D3BF9104}" type="slidenum">
              <a:rPr lang="en-US" altLang="en-US" dirty="0" smtClean="0">
                <a:solidFill>
                  <a:schemeClr val="bg1">
                    <a:lumMod val="50000"/>
                  </a:schemeClr>
                </a:solidFill>
                <a:latin typeface="Tahoma"/>
                <a:ea typeface="Tahoma"/>
                <a:cs typeface="Tahoma"/>
              </a:rPr>
              <a:pPr/>
              <a:t>12</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F75E-361C-3783-F1AA-D9685964D22E}"/>
              </a:ext>
            </a:extLst>
          </p:cNvPr>
          <p:cNvSpPr>
            <a:spLocks noGrp="1"/>
          </p:cNvSpPr>
          <p:nvPr>
            <p:ph type="title"/>
          </p:nvPr>
        </p:nvSpPr>
        <p:spPr>
          <a:xfrm>
            <a:off x="255722" y="257901"/>
            <a:ext cx="8709684" cy="709613"/>
          </a:xfrm>
        </p:spPr>
        <p:txBody>
          <a:bodyPr>
            <a:noAutofit/>
          </a:bodyPr>
          <a:lstStyle/>
          <a:p>
            <a:r>
              <a:rPr lang="en-US" sz="3200" dirty="0">
                <a:latin typeface="Calibri" panose="020F0502020204030204" pitchFamily="34" charset="0"/>
                <a:cs typeface="Calibri" panose="020F0502020204030204" pitchFamily="34" charset="0"/>
              </a:rPr>
              <a:t>TELPAS Key Dates for Holistic Rater Training and Administrations</a:t>
            </a:r>
          </a:p>
        </p:txBody>
      </p:sp>
      <p:graphicFrame>
        <p:nvGraphicFramePr>
          <p:cNvPr id="6" name="Table 6">
            <a:extLst>
              <a:ext uri="{FF2B5EF4-FFF2-40B4-BE49-F238E27FC236}">
                <a16:creationId xmlns:a16="http://schemas.microsoft.com/office/drawing/2014/main" id="{329B1F63-8286-6824-4757-E5DBE3794B1E}"/>
              </a:ext>
            </a:extLst>
          </p:cNvPr>
          <p:cNvGraphicFramePr>
            <a:graphicFrameLocks/>
          </p:cNvGraphicFramePr>
          <p:nvPr>
            <p:extLst>
              <p:ext uri="{D42A27DB-BD31-4B8C-83A1-F6EECF244321}">
                <p14:modId xmlns:p14="http://schemas.microsoft.com/office/powerpoint/2010/main" val="3176288876"/>
              </p:ext>
            </p:extLst>
          </p:nvPr>
        </p:nvGraphicFramePr>
        <p:xfrm>
          <a:off x="276588" y="1217747"/>
          <a:ext cx="8590823" cy="4392609"/>
        </p:xfrm>
        <a:graphic>
          <a:graphicData uri="http://schemas.openxmlformats.org/drawingml/2006/table">
            <a:tbl>
              <a:tblPr firstRow="1" bandRow="1">
                <a:tableStyleId>{9DCAF9ED-07DC-4A11-8D7F-57B35C25682E}</a:tableStyleId>
              </a:tblPr>
              <a:tblGrid>
                <a:gridCol w="4305261">
                  <a:extLst>
                    <a:ext uri="{9D8B030D-6E8A-4147-A177-3AD203B41FA5}">
                      <a16:colId xmlns:a16="http://schemas.microsoft.com/office/drawing/2014/main" val="2333703296"/>
                    </a:ext>
                  </a:extLst>
                </a:gridCol>
                <a:gridCol w="4285562">
                  <a:extLst>
                    <a:ext uri="{9D8B030D-6E8A-4147-A177-3AD203B41FA5}">
                      <a16:colId xmlns:a16="http://schemas.microsoft.com/office/drawing/2014/main" val="3474020986"/>
                    </a:ext>
                  </a:extLst>
                </a:gridCol>
              </a:tblGrid>
              <a:tr h="42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Event</a:t>
                      </a:r>
                    </a:p>
                  </a:txBody>
                  <a:tcPr>
                    <a:lnR w="28575" cap="flat" cmpd="sng" algn="ctr">
                      <a:solidFill>
                        <a:srgbClr val="F16038"/>
                      </a:solidFill>
                      <a:prstDash val="solid"/>
                      <a:round/>
                      <a:headEnd type="none" w="med" len="med"/>
                      <a:tailEnd type="none" w="med" len="med"/>
                    </a:lnR>
                  </a:tcPr>
                </a:tc>
                <a:tc>
                  <a:txBody>
                    <a:bodyPr/>
                    <a:lstStyle/>
                    <a:p>
                      <a:pPr algn="ctr"/>
                      <a:r>
                        <a:rPr lang="en-US" sz="1800" dirty="0"/>
                        <a:t>Date</a:t>
                      </a: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3219933986"/>
                  </a:ext>
                </a:extLst>
              </a:tr>
              <a:tr h="885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TELPAS Assessment Window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(Grades K</a:t>
                      </a:r>
                      <a:r>
                        <a:rPr lang="en-US" sz="1600" dirty="0">
                          <a:solidFill>
                            <a:schemeClr val="tx1"/>
                          </a:solidFill>
                        </a:rPr>
                        <a:t>–</a:t>
                      </a:r>
                      <a:r>
                        <a:rPr lang="en-US" sz="1600" dirty="0"/>
                        <a:t>12 Listening, Speaking, Reading and Writing) </a:t>
                      </a:r>
                    </a:p>
                  </a:txBody>
                  <a:tcPr>
                    <a:lnR w="28575" cap="flat" cmpd="sng" algn="ctr">
                      <a:solidFill>
                        <a:srgbClr val="F16038"/>
                      </a:solidFill>
                      <a:prstDash val="solid"/>
                      <a:round/>
                      <a:headEnd type="none" w="med" len="med"/>
                      <a:tailEnd type="none" w="med" len="med"/>
                    </a:lnR>
                  </a:tcPr>
                </a:tc>
                <a:tc>
                  <a:txBody>
                    <a:bodyPr/>
                    <a:lstStyle/>
                    <a:p>
                      <a:pPr algn="ctr"/>
                      <a:r>
                        <a:rPr lang="en-US" sz="1600" dirty="0"/>
                        <a:t>February 19 to March 29</a:t>
                      </a: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288472400"/>
                  </a:ext>
                </a:extLst>
              </a:tr>
              <a:tr h="643511">
                <a:tc>
                  <a:txBody>
                    <a:bodyPr/>
                    <a:lstStyle/>
                    <a:p>
                      <a:r>
                        <a:rPr lang="en-US" sz="1600" dirty="0">
                          <a:solidFill>
                            <a:schemeClr val="tx1"/>
                          </a:solidFill>
                        </a:rPr>
                        <a:t>Assembling and Verifying Grades 2–12 Writing Collections course available*</a:t>
                      </a:r>
                    </a:p>
                  </a:txBody>
                  <a:tcPr>
                    <a:lnR w="28575" cap="flat" cmpd="sng" algn="ctr">
                      <a:solidFill>
                        <a:srgbClr val="F16038"/>
                      </a:solidFill>
                      <a:prstDash val="solid"/>
                      <a:round/>
                      <a:headEnd type="none" w="med" len="med"/>
                      <a:tailEnd type="none" w="med" len="med"/>
                    </a:lnR>
                  </a:tcPr>
                </a:tc>
                <a:tc>
                  <a:txBody>
                    <a:bodyPr/>
                    <a:lstStyle/>
                    <a:p>
                      <a:pPr algn="ctr"/>
                      <a:r>
                        <a:rPr lang="en-US" sz="1600" dirty="0">
                          <a:solidFill>
                            <a:schemeClr val="tx1"/>
                          </a:solidFill>
                        </a:rPr>
                        <a:t>January 6</a:t>
                      </a: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2931314068"/>
                  </a:ext>
                </a:extLst>
              </a:tr>
              <a:tr h="643511">
                <a:tc>
                  <a:txBody>
                    <a:bodyPr/>
                    <a:lstStyle/>
                    <a:p>
                      <a:r>
                        <a:rPr lang="en-US" sz="1600" kern="1200" dirty="0">
                          <a:solidFill>
                            <a:schemeClr val="tx1"/>
                          </a:solidFill>
                          <a:effectLst/>
                        </a:rPr>
                        <a:t>Online basic training courses for new K–1 and 2–12 raters* available</a:t>
                      </a:r>
                      <a:endParaRPr lang="en-US" sz="1600" dirty="0">
                        <a:solidFill>
                          <a:schemeClr val="tx1"/>
                        </a:solidFill>
                      </a:endParaRPr>
                    </a:p>
                  </a:txBody>
                  <a:tcPr>
                    <a:lnR w="28575" cap="flat" cmpd="sng" algn="ctr">
                      <a:solidFill>
                        <a:srgbClr val="F16038"/>
                      </a:solidFill>
                      <a:prstDash val="solid"/>
                      <a:round/>
                      <a:headEnd type="none" w="med" len="med"/>
                      <a:tailEnd type="none" w="med" len="med"/>
                    </a:lnR>
                  </a:tcPr>
                </a:tc>
                <a:tc>
                  <a:txBody>
                    <a:bodyPr/>
                    <a:lstStyle/>
                    <a:p>
                      <a:pPr algn="ctr"/>
                      <a:r>
                        <a:rPr lang="en-US" sz="1600" dirty="0">
                          <a:solidFill>
                            <a:schemeClr val="tx1"/>
                          </a:solidFill>
                        </a:rPr>
                        <a:t>January 20</a:t>
                      </a: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384498057"/>
                  </a:ext>
                </a:extLst>
              </a:tr>
              <a:tr h="643511">
                <a:tc>
                  <a:txBody>
                    <a:bodyPr/>
                    <a:lstStyle/>
                    <a:p>
                      <a:r>
                        <a:rPr lang="en-US" sz="1600" dirty="0">
                          <a:solidFill>
                            <a:schemeClr val="tx1"/>
                          </a:solidFill>
                        </a:rPr>
                        <a:t>Calibration window opens for new and returning K–1 and 2–12* raters</a:t>
                      </a:r>
                    </a:p>
                  </a:txBody>
                  <a:tcPr>
                    <a:lnR w="28575" cap="flat" cmpd="sng" algn="ctr">
                      <a:solidFill>
                        <a:srgbClr val="F16038"/>
                      </a:solidFill>
                      <a:prstDash val="solid"/>
                      <a:round/>
                      <a:headEnd type="none" w="med" len="med"/>
                      <a:tailEnd type="none" w="med" len="med"/>
                    </a:lnR>
                  </a:tcPr>
                </a:tc>
                <a:tc>
                  <a:txBody>
                    <a:bodyPr/>
                    <a:lstStyle/>
                    <a:p>
                      <a:pPr algn="ctr"/>
                      <a:r>
                        <a:rPr lang="en-US" sz="1600" dirty="0">
                          <a:solidFill>
                            <a:schemeClr val="tx1"/>
                          </a:solidFill>
                        </a:rPr>
                        <a:t>February 3</a:t>
                      </a: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1921071463"/>
                  </a:ext>
                </a:extLst>
              </a:tr>
              <a:tr h="1153254">
                <a:tc>
                  <a:txBody>
                    <a:bodyPr/>
                    <a:lstStyle/>
                    <a:p>
                      <a:r>
                        <a:rPr lang="en-US" sz="1600" kern="1200" dirty="0">
                          <a:solidFill>
                            <a:schemeClr val="tx1"/>
                          </a:solidFill>
                          <a:effectLst/>
                        </a:rPr>
                        <a:t>Earliest eligibility date for TELPAS writing samples*</a:t>
                      </a:r>
                      <a:endParaRPr lang="en-US" sz="1600" dirty="0">
                        <a:solidFill>
                          <a:schemeClr val="tx1"/>
                        </a:solidFill>
                      </a:endParaRPr>
                    </a:p>
                  </a:txBody>
                  <a:tcPr>
                    <a:lnR w="28575" cap="flat" cmpd="sng" algn="ctr">
                      <a:solidFill>
                        <a:srgbClr val="F16038"/>
                      </a:solidFill>
                      <a:prstDash val="solid"/>
                      <a:round/>
                      <a:headEnd type="none" w="med" len="med"/>
                      <a:tailEnd type="none" w="med" len="med"/>
                    </a:lnR>
                  </a:tcPr>
                </a:tc>
                <a:tc>
                  <a:txBody>
                    <a:bodyPr/>
                    <a:lstStyle/>
                    <a:p>
                      <a:pPr algn="ctr"/>
                      <a:r>
                        <a:rPr lang="en-US" sz="1600" b="0" kern="1200" dirty="0">
                          <a:solidFill>
                            <a:schemeClr val="dk1"/>
                          </a:solidFill>
                          <a:effectLst/>
                        </a:rPr>
                        <a:t>Writing samples dated starting on February of the current school year are eligible for inclusion in student writing collections.</a:t>
                      </a:r>
                      <a:endParaRPr lang="en-US" sz="1600" b="0" i="0" kern="1200" dirty="0">
                        <a:solidFill>
                          <a:schemeClr val="dk1"/>
                        </a:solidFill>
                        <a:effectLst/>
                        <a:latin typeface="+mn-lt"/>
                        <a:ea typeface="+mn-ea"/>
                        <a:cs typeface="+mn-cs"/>
                      </a:endParaRPr>
                    </a:p>
                  </a:txBody>
                  <a:tcPr>
                    <a:lnL w="28575" cap="flat" cmpd="sng" algn="ctr">
                      <a:solidFill>
                        <a:srgbClr val="F16038"/>
                      </a:solidFill>
                      <a:prstDash val="solid"/>
                      <a:round/>
                      <a:headEnd type="none" w="med" len="med"/>
                      <a:tailEnd type="none" w="med" len="med"/>
                    </a:lnL>
                  </a:tcPr>
                </a:tc>
                <a:extLst>
                  <a:ext uri="{0D108BD9-81ED-4DB2-BD59-A6C34878D82A}">
                    <a16:rowId xmlns:a16="http://schemas.microsoft.com/office/drawing/2014/main" val="3246793807"/>
                  </a:ext>
                </a:extLst>
              </a:tr>
            </a:tbl>
          </a:graphicData>
        </a:graphic>
      </p:graphicFrame>
      <p:sp>
        <p:nvSpPr>
          <p:cNvPr id="3" name="TextBox 2">
            <a:extLst>
              <a:ext uri="{FF2B5EF4-FFF2-40B4-BE49-F238E27FC236}">
                <a16:creationId xmlns:a16="http://schemas.microsoft.com/office/drawing/2014/main" id="{0C7E90AC-14AC-FA0B-3B76-81F137A9268A}"/>
              </a:ext>
            </a:extLst>
          </p:cNvPr>
          <p:cNvSpPr txBox="1"/>
          <p:nvPr/>
        </p:nvSpPr>
        <p:spPr>
          <a:xfrm>
            <a:off x="255724" y="5651954"/>
            <a:ext cx="8384581" cy="707886"/>
          </a:xfrm>
          <a:prstGeom prst="rect">
            <a:avLst/>
          </a:prstGeom>
          <a:noFill/>
        </p:spPr>
        <p:txBody>
          <a:bodyPr wrap="square" rtlCol="0">
            <a:spAutoFit/>
          </a:bodyPr>
          <a:lstStyle/>
          <a:p>
            <a:r>
              <a:rPr lang="en-US" sz="2000" dirty="0">
                <a:solidFill>
                  <a:srgbClr val="0D6CB9"/>
                </a:solidFill>
              </a:rPr>
              <a:t>*Applicable for 2–12 raters with students with special holistic administration(s).</a:t>
            </a:r>
          </a:p>
        </p:txBody>
      </p:sp>
      <p:sp>
        <p:nvSpPr>
          <p:cNvPr id="5" name="Slide Number Placeholder 4">
            <a:extLst>
              <a:ext uri="{FF2B5EF4-FFF2-40B4-BE49-F238E27FC236}">
                <a16:creationId xmlns:a16="http://schemas.microsoft.com/office/drawing/2014/main" id="{52A7602E-84B7-DF08-8D29-3F3F3CBCF4B2}"/>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22951E1B-7FDC-4AAD-8C3F-67499C17934D}" type="slidenum">
              <a:rPr lang="en-US" altLang="en-US" smtClean="0"/>
              <a:pPr>
                <a:defRPr/>
              </a:pPr>
              <a:t>13</a:t>
            </a:fld>
            <a:endParaRPr lang="en-US" altLang="en-US"/>
          </a:p>
        </p:txBody>
      </p:sp>
    </p:spTree>
    <p:extLst>
      <p:ext uri="{BB962C8B-B14F-4D97-AF65-F5344CB8AC3E}">
        <p14:creationId xmlns:p14="http://schemas.microsoft.com/office/powerpoint/2010/main" val="339344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CB8B-E420-2A6B-67CA-BF785306769A}"/>
              </a:ext>
            </a:extLst>
          </p:cNvPr>
          <p:cNvSpPr>
            <a:spLocks noGrp="1"/>
          </p:cNvSpPr>
          <p:nvPr>
            <p:ph type="title"/>
          </p:nvPr>
        </p:nvSpPr>
        <p:spPr>
          <a:xfrm>
            <a:off x="401378" y="189243"/>
            <a:ext cx="8341243" cy="751350"/>
          </a:xfrm>
        </p:spPr>
        <p:txBody>
          <a:bodyPr>
            <a:normAutofit/>
          </a:bodyPr>
          <a:lstStyle/>
          <a:p>
            <a:r>
              <a:rPr kumimoji="0" lang="en-US" sz="3100" b="1" i="0" u="none" strike="noStrike" kern="1200" cap="none" spc="0" normalizeH="0" baseline="0" noProof="0" dirty="0">
                <a:ln>
                  <a:noFill/>
                </a:ln>
                <a:solidFill>
                  <a:srgbClr val="0D6CB9"/>
                </a:solidFill>
                <a:effectLst/>
                <a:uLnTx/>
                <a:uFillTx/>
                <a:latin typeface="Calibri" panose="020F0502020204030204"/>
                <a:ea typeface="+mj-ea"/>
                <a:cs typeface="+mj-cs"/>
              </a:rPr>
              <a:t>TELPAS Rater Training and Calibration Sets in LMS</a:t>
            </a:r>
            <a:endParaRPr lang="en-US" sz="3100" dirty="0"/>
          </a:p>
        </p:txBody>
      </p:sp>
      <p:sp>
        <p:nvSpPr>
          <p:cNvPr id="7" name="Content Placeholder 2">
            <a:extLst>
              <a:ext uri="{FF2B5EF4-FFF2-40B4-BE49-F238E27FC236}">
                <a16:creationId xmlns:a16="http://schemas.microsoft.com/office/drawing/2014/main" id="{F6997E8D-B909-12AE-BD95-7642F21FE2C7}"/>
              </a:ext>
            </a:extLst>
          </p:cNvPr>
          <p:cNvSpPr txBox="1">
            <a:spLocks/>
          </p:cNvSpPr>
          <p:nvPr/>
        </p:nvSpPr>
        <p:spPr>
          <a:xfrm>
            <a:off x="183970" y="1566069"/>
            <a:ext cx="5818156"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US" sz="2800" b="0" i="0" u="none" strike="noStrike" kern="1200" cap="none" spc="0" normalizeH="0" baseline="0" noProof="0" dirty="0">
                <a:ln>
                  <a:noFill/>
                </a:ln>
                <a:solidFill>
                  <a:srgbClr val="0D6CB9"/>
                </a:solidFill>
                <a:effectLst/>
                <a:uLnTx/>
                <a:uFillTx/>
                <a:ea typeface="Open Sans"/>
                <a:cs typeface="Open Sans"/>
              </a:rPr>
              <a:t>Rater training is on the</a:t>
            </a:r>
            <a:r>
              <a:rPr lang="en-US" dirty="0">
                <a:solidFill>
                  <a:srgbClr val="0D6CB9"/>
                </a:solidFill>
                <a:ea typeface="Open Sans"/>
                <a:cs typeface="Open Sans"/>
              </a:rPr>
              <a:t> Learning Management System (</a:t>
            </a:r>
            <a:r>
              <a:rPr kumimoji="0" lang="en-US" sz="2800" b="0" i="0" u="none" strike="noStrike" kern="1200" cap="none" spc="0" normalizeH="0" baseline="0" noProof="0" dirty="0">
                <a:ln>
                  <a:noFill/>
                </a:ln>
                <a:solidFill>
                  <a:srgbClr val="0D6CB9"/>
                </a:solidFill>
                <a:effectLst/>
                <a:uLnTx/>
                <a:uFillTx/>
                <a:ea typeface="Open Sans"/>
                <a:cs typeface="Open Sans"/>
              </a:rPr>
              <a:t>LMS</a:t>
            </a:r>
            <a:r>
              <a:rPr lang="en-US" dirty="0">
                <a:solidFill>
                  <a:srgbClr val="0D6CB9"/>
                </a:solidFill>
                <a:ea typeface="Open Sans"/>
                <a:cs typeface="Open Sans"/>
              </a:rPr>
              <a:t>).</a:t>
            </a:r>
          </a:p>
          <a:p>
            <a:pPr fontAlgn="auto">
              <a:spcAft>
                <a:spcPts val="0"/>
              </a:spcAft>
              <a:defRPr/>
            </a:pPr>
            <a:endParaRPr lang="en-US" dirty="0">
              <a:solidFill>
                <a:srgbClr val="0D6CB9"/>
              </a:solidFill>
              <a:ea typeface="Open Sans"/>
              <a:cs typeface="Open Sans"/>
            </a:endParaRPr>
          </a:p>
          <a:p>
            <a:pPr marL="0" indent="0" fontAlgn="auto">
              <a:spcAft>
                <a:spcPts val="0"/>
              </a:spcAft>
              <a:buNone/>
              <a:defRPr/>
            </a:pPr>
            <a:endParaRPr lang="en-US" dirty="0">
              <a:solidFill>
                <a:srgbClr val="0D6CB9"/>
              </a:solidFill>
              <a:ea typeface="Open Sans"/>
              <a:cs typeface="Open Sans"/>
            </a:endParaRPr>
          </a:p>
          <a:p>
            <a:pPr fontAlgn="auto">
              <a:spcAft>
                <a:spcPts val="0"/>
              </a:spcAft>
              <a:defRPr/>
            </a:pPr>
            <a:r>
              <a:rPr lang="en-US" sz="2800" b="0" i="0" u="none" strike="noStrike" kern="1200" cap="none" spc="0" normalizeH="0" baseline="0" noProof="0" dirty="0">
                <a:ln>
                  <a:noFill/>
                </a:ln>
                <a:solidFill>
                  <a:srgbClr val="0D6CB9"/>
                </a:solidFill>
                <a:effectLst/>
                <a:uLnTx/>
                <a:uFillTx/>
                <a:ea typeface="Open Sans"/>
                <a:cs typeface="Open Sans"/>
              </a:rPr>
              <a:t>Educators can click on the LMS index card on the </a:t>
            </a:r>
            <a:r>
              <a:rPr lang="en-US" sz="2800" b="0" i="0" u="none" strike="noStrike" kern="1200" cap="none" spc="0" normalizeH="0" baseline="0" noProof="0" dirty="0">
                <a:ln>
                  <a:noFill/>
                </a:ln>
                <a:solidFill>
                  <a:srgbClr val="0D6CB9"/>
                </a:solidFill>
                <a:effectLst/>
                <a:uLnTx/>
                <a:uFillTx/>
                <a:ea typeface="Open Sans"/>
                <a:cs typeface="Open Sans"/>
                <a:hlinkClick r:id="rId3">
                  <a:extLst>
                    <a:ext uri="{A12FA001-AC4F-418D-AE19-62706E023703}">
                      <ahyp:hlinkClr xmlns:ahyp="http://schemas.microsoft.com/office/drawing/2018/hyperlinkcolor" val="tx"/>
                    </a:ext>
                  </a:extLst>
                </a:hlinkClick>
              </a:rPr>
              <a:t>Texas Assessment </a:t>
            </a:r>
            <a:r>
              <a:rPr lang="en-US" sz="2800" b="0" i="0" u="none" strike="noStrike" kern="1200" cap="none" spc="0" normalizeH="0" baseline="0" noProof="0" dirty="0">
                <a:ln>
                  <a:noFill/>
                </a:ln>
                <a:solidFill>
                  <a:srgbClr val="0D6CB9"/>
                </a:solidFill>
                <a:effectLst/>
                <a:uLnTx/>
                <a:uFillTx/>
                <a:ea typeface="Open Sans"/>
                <a:cs typeface="Open Sans"/>
              </a:rPr>
              <a:t>webpage.</a:t>
            </a:r>
          </a:p>
        </p:txBody>
      </p:sp>
      <p:pic>
        <p:nvPicPr>
          <p:cNvPr id="3" name="Picture 2" descr="Picture of the Learning Management System index card that is posted on the Texas Assessment webpage. ">
            <a:extLst>
              <a:ext uri="{FF2B5EF4-FFF2-40B4-BE49-F238E27FC236}">
                <a16:creationId xmlns:a16="http://schemas.microsoft.com/office/drawing/2014/main" id="{16C9539B-C66B-10EC-D2B4-28B18967CD6D}"/>
              </a:ext>
            </a:extLst>
          </p:cNvPr>
          <p:cNvPicPr>
            <a:picLocks noChangeAspect="1"/>
          </p:cNvPicPr>
          <p:nvPr/>
        </p:nvPicPr>
        <p:blipFill rotWithShape="1">
          <a:blip r:embed="rId4"/>
          <a:srcRect l="26528" t="39945" r="49778" b="23518"/>
          <a:stretch/>
        </p:blipFill>
        <p:spPr bwMode="auto">
          <a:xfrm>
            <a:off x="6002126" y="2168016"/>
            <a:ext cx="2623820" cy="2275714"/>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6F2B5632-2A63-8E7A-B0C8-223770C2608B}"/>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22951E1B-7FDC-4AAD-8C3F-67499C17934D}" type="slidenum">
              <a:rPr lang="en-US" altLang="en-US" smtClean="0"/>
              <a:pPr>
                <a:defRPr/>
              </a:pPr>
              <a:t>14</a:t>
            </a:fld>
            <a:endParaRPr lang="en-US" altLang="en-US"/>
          </a:p>
        </p:txBody>
      </p:sp>
    </p:spTree>
    <p:extLst>
      <p:ext uri="{BB962C8B-B14F-4D97-AF65-F5344CB8AC3E}">
        <p14:creationId xmlns:p14="http://schemas.microsoft.com/office/powerpoint/2010/main" val="356418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8B60-858B-1B9B-CD24-44330C6C5189}"/>
              </a:ext>
            </a:extLst>
          </p:cNvPr>
          <p:cNvSpPr>
            <a:spLocks noGrp="1"/>
          </p:cNvSpPr>
          <p:nvPr>
            <p:ph type="title"/>
          </p:nvPr>
        </p:nvSpPr>
        <p:spPr>
          <a:xfrm>
            <a:off x="332886" y="109058"/>
            <a:ext cx="8811114" cy="950638"/>
          </a:xfrm>
        </p:spPr>
        <p:txBody>
          <a:bodyPr>
            <a:normAutofit fontScale="90000"/>
          </a:bodyPr>
          <a:lstStyle/>
          <a:p>
            <a:r>
              <a:rPr kumimoji="0" lang="en-US" sz="3200" b="1" i="0" u="none" strike="noStrike" kern="1200" cap="none" spc="0" normalizeH="0" baseline="0" noProof="0" dirty="0">
                <a:ln>
                  <a:noFill/>
                </a:ln>
                <a:solidFill>
                  <a:srgbClr val="0D6CB9"/>
                </a:solidFill>
                <a:effectLst/>
                <a:uLnTx/>
                <a:uFillTx/>
                <a:latin typeface="Calibri" panose="020F0502020204030204"/>
                <a:ea typeface="+mj-ea"/>
                <a:cs typeface="Calibri"/>
              </a:rPr>
              <a:t>TELPAS Rater and Assembling and Verifying Training Modules (Optional)</a:t>
            </a:r>
            <a:endParaRPr lang="en-US" dirty="0">
              <a:solidFill>
                <a:srgbClr val="0D6CB9"/>
              </a:solidFill>
            </a:endParaRPr>
          </a:p>
        </p:txBody>
      </p:sp>
      <p:sp>
        <p:nvSpPr>
          <p:cNvPr id="3" name="Content Placeholder 2">
            <a:extLst>
              <a:ext uri="{FF2B5EF4-FFF2-40B4-BE49-F238E27FC236}">
                <a16:creationId xmlns:a16="http://schemas.microsoft.com/office/drawing/2014/main" id="{E632C964-B24C-71C8-CC3B-E26428AF1AC8}"/>
              </a:ext>
            </a:extLst>
          </p:cNvPr>
          <p:cNvSpPr>
            <a:spLocks noGrp="1"/>
          </p:cNvSpPr>
          <p:nvPr>
            <p:ph idx="1"/>
          </p:nvPr>
        </p:nvSpPr>
        <p:spPr>
          <a:xfrm>
            <a:off x="628650" y="1624342"/>
            <a:ext cx="7886700" cy="1384995"/>
          </a:xfrm>
        </p:spPr>
        <p:txBody>
          <a:bodyPr/>
          <a:lstStyle/>
          <a:p>
            <a:pPr marL="0" indent="0">
              <a:buNone/>
            </a:pPr>
            <a:r>
              <a:rPr lang="en-US" sz="2200" dirty="0">
                <a:ea typeface="Open Sans" panose="020B0606030504020204" pitchFamily="34" charset="0"/>
                <a:cs typeface="Open Sans" panose="020B0606030504020204" pitchFamily="34" charset="0"/>
              </a:rPr>
              <a:t>The TELPAS rater and assembling and verifying training modules will still be available in the LMS. Grades 2–12 writing collections are only required for students with a special holistic administration for writing. </a:t>
            </a:r>
          </a:p>
          <a:p>
            <a:pPr marL="0" indent="0">
              <a:buNone/>
            </a:pPr>
            <a:endParaRPr lang="en-US" dirty="0"/>
          </a:p>
        </p:txBody>
      </p:sp>
      <p:pic>
        <p:nvPicPr>
          <p:cNvPr id="7" name="Picture 6" descr="A screenshot of the index cards for the assembling and verifying courses in the Learning Management System">
            <a:extLst>
              <a:ext uri="{FF2B5EF4-FFF2-40B4-BE49-F238E27FC236}">
                <a16:creationId xmlns:a16="http://schemas.microsoft.com/office/drawing/2014/main" id="{97AD0036-74AE-B1BE-4112-919CFE405A4F}"/>
              </a:ext>
            </a:extLst>
          </p:cNvPr>
          <p:cNvPicPr>
            <a:picLocks noChangeAspect="1"/>
          </p:cNvPicPr>
          <p:nvPr/>
        </p:nvPicPr>
        <p:blipFill rotWithShape="1">
          <a:blip r:embed="rId3"/>
          <a:srcRect l="24826" t="35442" r="25377" b="37896"/>
          <a:stretch/>
        </p:blipFill>
        <p:spPr bwMode="auto">
          <a:xfrm>
            <a:off x="1548122" y="3294910"/>
            <a:ext cx="5796334" cy="1938748"/>
          </a:xfrm>
          <a:prstGeom prst="rect">
            <a:avLst/>
          </a:prstGeom>
          <a:ln>
            <a:solidFill>
              <a:srgbClr val="F16038"/>
            </a:solid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450FE71D-264F-74AE-0BB7-C48DF3AE3736}"/>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22951E1B-7FDC-4AAD-8C3F-67499C17934D}" type="slidenum">
              <a:rPr lang="en-US" altLang="en-US" smtClean="0"/>
              <a:pPr>
                <a:defRPr/>
              </a:pPr>
              <a:t>15</a:t>
            </a:fld>
            <a:endParaRPr lang="en-US" altLang="en-US"/>
          </a:p>
        </p:txBody>
      </p:sp>
    </p:spTree>
    <p:extLst>
      <p:ext uri="{BB962C8B-B14F-4D97-AF65-F5344CB8AC3E}">
        <p14:creationId xmlns:p14="http://schemas.microsoft.com/office/powerpoint/2010/main" val="349866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DEE32B7-B346-435F-B81B-999F51A40390}"/>
              </a:ext>
            </a:extLst>
          </p:cNvPr>
          <p:cNvSpPr>
            <a:spLocks noGrp="1"/>
          </p:cNvSpPr>
          <p:nvPr>
            <p:ph type="title"/>
          </p:nvPr>
        </p:nvSpPr>
        <p:spPr>
          <a:xfrm>
            <a:off x="86136" y="35718"/>
            <a:ext cx="8839077" cy="1157288"/>
          </a:xfrm>
        </p:spPr>
        <p:txBody>
          <a:bodyPr>
            <a:normAutofit/>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TELPAS Administration Procedures Training</a:t>
            </a:r>
          </a:p>
        </p:txBody>
      </p:sp>
      <p:sp>
        <p:nvSpPr>
          <p:cNvPr id="45059" name="Rectangle 3">
            <a:extLst>
              <a:ext uri="{FF2B5EF4-FFF2-40B4-BE49-F238E27FC236}">
                <a16:creationId xmlns:a16="http://schemas.microsoft.com/office/drawing/2014/main" id="{D85DF578-734C-4409-A913-EE762483A30D}"/>
              </a:ext>
            </a:extLst>
          </p:cNvPr>
          <p:cNvSpPr>
            <a:spLocks noGrp="1"/>
          </p:cNvSpPr>
          <p:nvPr>
            <p:ph idx="1"/>
          </p:nvPr>
        </p:nvSpPr>
        <p:spPr>
          <a:xfrm>
            <a:off x="86136" y="1193006"/>
            <a:ext cx="8577263" cy="4625975"/>
          </a:xfrm>
        </p:spPr>
        <p:txBody>
          <a:bodyPr/>
          <a:lstStyle/>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dirty="0"/>
              <a:t>Raters are required to receive training in test security and administration procedures and are responsible for signing a test security oath and complying with state assessment requirements. </a:t>
            </a:r>
          </a:p>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dirty="0">
                <a:ea typeface="Open Sans"/>
                <a:cs typeface="Open Sans"/>
              </a:rPr>
              <a:t>As part of TELPAS administration procedures training, holistic rating training requirements are reviewed with raters, as well as information about how to access the online training and calibration components in the LMS.</a:t>
            </a:r>
          </a:p>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dirty="0">
                <a:ea typeface="Open Sans"/>
                <a:cs typeface="Open Sans"/>
              </a:rPr>
              <a:t>In addition, for 2–12 raters that will be conducting a special holistic administration for writing, raters should receive training on assessment procedures such as how to assemble writing collections, how to record students’ proficiency ratings, etc.</a:t>
            </a:r>
          </a:p>
          <a:p>
            <a:pPr marL="111125" indent="4445" eaLnBrk="1" hangingPunct="1"/>
            <a:endParaRPr lang="en-US" altLang="en-US" sz="2600" dirty="0">
              <a:cs typeface="Calibri" panose="020F0502020204030204"/>
            </a:endParaRPr>
          </a:p>
        </p:txBody>
      </p:sp>
      <p:sp>
        <p:nvSpPr>
          <p:cNvPr id="45061" name="Slide Number Placeholder 3">
            <a:extLst>
              <a:ext uri="{FF2B5EF4-FFF2-40B4-BE49-F238E27FC236}">
                <a16:creationId xmlns:a16="http://schemas.microsoft.com/office/drawing/2014/main" id="{8F733286-4833-4FC7-B582-E11A78E20E2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FBC38F-21CC-40B2-A661-37A17B6623F2}" type="slidenum">
              <a:rPr lang="en-US" altLang="en-US" dirty="0" smtClean="0">
                <a:solidFill>
                  <a:schemeClr val="bg1">
                    <a:lumMod val="50000"/>
                  </a:schemeClr>
                </a:solidFill>
                <a:latin typeface="Tahoma"/>
                <a:ea typeface="Tahoma"/>
                <a:cs typeface="Tahoma"/>
              </a:rPr>
              <a:pPr/>
              <a:t>16</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67D4AEA3-AE5F-4EEC-9135-8129F8D4035A}"/>
              </a:ext>
            </a:extLst>
          </p:cNvPr>
          <p:cNvSpPr>
            <a:spLocks noGrp="1"/>
          </p:cNvSpPr>
          <p:nvPr>
            <p:ph type="title"/>
          </p:nvPr>
        </p:nvSpPr>
        <p:spPr/>
        <p:txBody>
          <a:bodyPr/>
          <a:lstStyle/>
          <a:p>
            <a:pPr eaLnBrk="1" hangingPunct="1">
              <a:defRPr/>
            </a:pPr>
            <a:r>
              <a:rPr lang="en-US" alt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Online Basic Training</a:t>
            </a:r>
          </a:p>
        </p:txBody>
      </p:sp>
      <p:sp>
        <p:nvSpPr>
          <p:cNvPr id="47109" name="Rectangle 3">
            <a:extLst>
              <a:ext uri="{FF2B5EF4-FFF2-40B4-BE49-F238E27FC236}">
                <a16:creationId xmlns:a16="http://schemas.microsoft.com/office/drawing/2014/main" id="{13095975-4744-4D09-9968-9BC71CED266E}"/>
              </a:ext>
            </a:extLst>
          </p:cNvPr>
          <p:cNvSpPr>
            <a:spLocks noGrp="1"/>
          </p:cNvSpPr>
          <p:nvPr>
            <p:ph idx="1"/>
          </p:nvPr>
        </p:nvSpPr>
        <p:spPr>
          <a:prstGeom prst="rect">
            <a:avLst/>
          </a:prstGeom>
        </p:spPr>
        <p:txBody>
          <a:bodyPr/>
          <a:lstStyle/>
          <a:p>
            <a:pPr eaLnBrk="1" hangingPunct="1">
              <a:lnSpc>
                <a:spcPct val="110000"/>
              </a:lnSpc>
              <a:spcAft>
                <a:spcPct val="30000"/>
              </a:spcAft>
              <a:buClr>
                <a:schemeClr val="accent2"/>
              </a:buClr>
              <a:buFont typeface="Wingdings" panose="05000000000000000000" pitchFamily="2" charset="2"/>
              <a:buChar char="§"/>
            </a:pPr>
            <a:r>
              <a:rPr lang="en-US" altLang="en-US" sz="2200" dirty="0">
                <a:solidFill>
                  <a:srgbClr val="0D6CB9"/>
                </a:solidFill>
                <a:ea typeface="Open Sans" panose="020B0606030504020204" pitchFamily="34" charset="0"/>
                <a:cs typeface="Open Sans" panose="020B0606030504020204" pitchFamily="34" charset="0"/>
              </a:rPr>
              <a:t>The online basic training (OBT) course is</a:t>
            </a:r>
            <a:r>
              <a:rPr lang="en-US" altLang="en-US" sz="2200" b="1" dirty="0">
                <a:solidFill>
                  <a:srgbClr val="0D6CB9"/>
                </a:solidFill>
                <a:ea typeface="Open Sans" panose="020B0606030504020204" pitchFamily="34" charset="0"/>
                <a:cs typeface="Open Sans" panose="020B0606030504020204" pitchFamily="34" charset="0"/>
              </a:rPr>
              <a:t> </a:t>
            </a:r>
            <a:r>
              <a:rPr lang="en-US" altLang="en-US" sz="2200" dirty="0">
                <a:solidFill>
                  <a:srgbClr val="0D6CB9"/>
                </a:solidFill>
                <a:ea typeface="Open Sans" panose="020B0606030504020204" pitchFamily="34" charset="0"/>
                <a:cs typeface="Open Sans" panose="020B0606030504020204" pitchFamily="34" charset="0"/>
              </a:rPr>
              <a:t>for new raters. </a:t>
            </a:r>
          </a:p>
          <a:p>
            <a:pPr eaLnBrk="1" hangingPunct="1">
              <a:lnSpc>
                <a:spcPct val="110000"/>
              </a:lnSpc>
              <a:spcAft>
                <a:spcPct val="30000"/>
              </a:spcAft>
              <a:buClr>
                <a:schemeClr val="accent2"/>
              </a:buClr>
              <a:buFont typeface="Wingdings" panose="05000000000000000000" pitchFamily="2" charset="2"/>
              <a:buChar char="§"/>
            </a:pPr>
            <a:r>
              <a:rPr lang="en-US" altLang="en-US" sz="2200" dirty="0">
                <a:solidFill>
                  <a:srgbClr val="0D6CB9"/>
                </a:solidFill>
                <a:ea typeface="Open Sans" panose="020B0606030504020204" pitchFamily="34" charset="0"/>
                <a:cs typeface="Open Sans" panose="020B0606030504020204" pitchFamily="34" charset="0"/>
              </a:rPr>
              <a:t>It provides instruction on using the PLD rubrics and gives raters practice rating students. </a:t>
            </a:r>
          </a:p>
          <a:p>
            <a:pPr eaLnBrk="1" hangingPunct="1">
              <a:lnSpc>
                <a:spcPct val="110000"/>
              </a:lnSpc>
              <a:spcAft>
                <a:spcPct val="30000"/>
              </a:spcAft>
              <a:buClr>
                <a:schemeClr val="accent2"/>
              </a:buClr>
              <a:buFont typeface="Wingdings" panose="05000000000000000000" pitchFamily="2" charset="2"/>
              <a:buChar char="§"/>
            </a:pPr>
            <a:r>
              <a:rPr lang="en-US" altLang="en-US" sz="2200" dirty="0">
                <a:solidFill>
                  <a:srgbClr val="0D6CB9"/>
                </a:solidFill>
                <a:ea typeface="Open Sans" panose="020B0606030504020204" pitchFamily="34" charset="0"/>
                <a:cs typeface="Open Sans" panose="020B0606030504020204" pitchFamily="34" charset="0"/>
              </a:rPr>
              <a:t>There are separate courses for K–1 and 2–12.</a:t>
            </a:r>
          </a:p>
          <a:p>
            <a:pPr eaLnBrk="1" hangingPunct="1">
              <a:lnSpc>
                <a:spcPct val="110000"/>
              </a:lnSpc>
              <a:spcAft>
                <a:spcPct val="30000"/>
              </a:spcAft>
              <a:buClr>
                <a:schemeClr val="accent2"/>
              </a:buClr>
              <a:buFont typeface="Wingdings" panose="05000000000000000000" pitchFamily="2" charset="2"/>
              <a:buChar char="§"/>
            </a:pPr>
            <a:r>
              <a:rPr lang="en-US" altLang="en-US" sz="2200" dirty="0">
                <a:solidFill>
                  <a:srgbClr val="0D6CB9"/>
                </a:solidFill>
                <a:ea typeface="Open Sans" panose="020B0606030504020204" pitchFamily="34" charset="0"/>
                <a:cs typeface="Open Sans" panose="020B0606030504020204" pitchFamily="34" charset="0"/>
              </a:rPr>
              <a:t>Grades 2–12 OBT courses are for raters that will be rating students eligible for a special holistic administration in listening, speaking, and/or writing. </a:t>
            </a:r>
          </a:p>
          <a:p>
            <a:pPr marL="0" indent="0" eaLnBrk="1" hangingPunct="1">
              <a:lnSpc>
                <a:spcPct val="110000"/>
              </a:lnSpc>
              <a:spcAft>
                <a:spcPct val="30000"/>
              </a:spcAft>
              <a:buClr>
                <a:schemeClr val="accent2"/>
              </a:buClr>
              <a:buNone/>
            </a:pPr>
            <a:endParaRPr lang="en-US" altLang="en-US" sz="2600" dirty="0">
              <a:latin typeface="Open Sans" panose="020B0606030504020204" pitchFamily="34" charset="0"/>
            </a:endParaRPr>
          </a:p>
        </p:txBody>
      </p:sp>
      <p:sp>
        <p:nvSpPr>
          <p:cNvPr id="47107" name="Slide Number Placeholder 3">
            <a:extLst>
              <a:ext uri="{FF2B5EF4-FFF2-40B4-BE49-F238E27FC236}">
                <a16:creationId xmlns:a16="http://schemas.microsoft.com/office/drawing/2014/main" id="{EF1CC0CA-02F0-4F38-BA99-248F7741617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F722A0-5AC9-4080-96EA-16350DA2C699}" type="slidenum">
              <a:rPr lang="en-US" altLang="en-US" dirty="0" smtClean="0">
                <a:solidFill>
                  <a:schemeClr val="bg1">
                    <a:lumMod val="50000"/>
                  </a:schemeClr>
                </a:solidFill>
                <a:latin typeface="Tahoma"/>
                <a:ea typeface="Tahoma"/>
                <a:cs typeface="Tahoma"/>
              </a:rPr>
              <a:pPr/>
              <a:t>17</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40757-7DF4-85D0-AB71-3932AF023657}"/>
              </a:ext>
            </a:extLst>
          </p:cNvPr>
          <p:cNvSpPr>
            <a:spLocks noGrp="1"/>
          </p:cNvSpPr>
          <p:nvPr>
            <p:ph type="title"/>
          </p:nvPr>
        </p:nvSpPr>
        <p:spPr/>
        <p:txBody>
          <a:bodyPr/>
          <a:lstStyle/>
          <a:p>
            <a:r>
              <a:rPr 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Online Calibration </a:t>
            </a:r>
            <a:endParaRPr lang="en-US" dirty="0">
              <a:solidFill>
                <a:srgbClr val="0D6CB9"/>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F8F0B8A-92D8-2A2A-AC8B-7581E3C3AD5B}"/>
              </a:ext>
            </a:extLst>
          </p:cNvPr>
          <p:cNvSpPr>
            <a:spLocks noGrp="1"/>
          </p:cNvSpPr>
          <p:nvPr>
            <p:ph idx="1"/>
          </p:nvPr>
        </p:nvSpPr>
        <p:spPr/>
        <p:txBody>
          <a:bodyPr/>
          <a:lstStyle/>
          <a:p>
            <a:pPr marL="342900" indent="-342900">
              <a:buClr>
                <a:schemeClr val="accent2"/>
              </a:buClr>
              <a:buFont typeface="Wingdings" panose="05000000000000000000" pitchFamily="2" charset="2"/>
              <a:buChar char="§"/>
            </a:pPr>
            <a:r>
              <a:rPr lang="en-US" altLang="en-US" sz="2800" dirty="0">
                <a:solidFill>
                  <a:srgbClr val="0D6CB9"/>
                </a:solidFill>
                <a:ea typeface="Open Sans" panose="020B0606030504020204" pitchFamily="34" charset="0"/>
                <a:cs typeface="Calibri" panose="020F0502020204030204" pitchFamily="34" charset="0"/>
              </a:rPr>
              <a:t>Online calibration is required for new raters. </a:t>
            </a:r>
          </a:p>
          <a:p>
            <a:pPr marL="0" indent="0">
              <a:buClr>
                <a:schemeClr val="accent2"/>
              </a:buClr>
              <a:buNone/>
            </a:pPr>
            <a:endParaRPr lang="en-US" altLang="en-US" sz="2800" dirty="0">
              <a:solidFill>
                <a:srgbClr val="0D6CB9"/>
              </a:solidFill>
              <a:ea typeface="Open Sans" panose="020B060603050402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en-US" altLang="en-US" sz="2800" dirty="0">
                <a:solidFill>
                  <a:srgbClr val="0D6CB9"/>
                </a:solidFill>
                <a:ea typeface="Open Sans" panose="020B0606030504020204" pitchFamily="34" charset="0"/>
                <a:cs typeface="Calibri" panose="020F0502020204030204" pitchFamily="34" charset="0"/>
              </a:rPr>
              <a:t>Raters have two opportunities to calibrate on the assigned grade cluster. </a:t>
            </a:r>
          </a:p>
          <a:p>
            <a:pPr marL="0" indent="0">
              <a:buClr>
                <a:schemeClr val="accent2"/>
              </a:buClr>
              <a:buNone/>
            </a:pPr>
            <a:endParaRPr lang="en-US" altLang="en-US" sz="2800" dirty="0">
              <a:solidFill>
                <a:srgbClr val="0D6CB9"/>
              </a:solidFill>
              <a:ea typeface="Open Sans" panose="020B060603050402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en-US" sz="2800" dirty="0">
                <a:solidFill>
                  <a:srgbClr val="0D6CB9"/>
                </a:solidFill>
                <a:ea typeface="Open Sans" panose="020B0606030504020204" pitchFamily="34" charset="0"/>
                <a:cs typeface="Calibri" panose="020F0502020204030204" pitchFamily="34" charset="0"/>
              </a:rPr>
              <a:t>Returning raters should re-calibrate annually to ensure that they are prepared to apply the PLD rubrics consistently and accurately.  </a:t>
            </a:r>
          </a:p>
          <a:p>
            <a:endParaRPr lang="en-US" dirty="0"/>
          </a:p>
        </p:txBody>
      </p:sp>
      <p:sp>
        <p:nvSpPr>
          <p:cNvPr id="3" name="Slide Number Placeholder 2">
            <a:extLst>
              <a:ext uri="{FF2B5EF4-FFF2-40B4-BE49-F238E27FC236}">
                <a16:creationId xmlns:a16="http://schemas.microsoft.com/office/drawing/2014/main" id="{7A049CA9-6A32-B980-80D1-207977DE70D0}"/>
              </a:ext>
            </a:extLst>
          </p:cNvPr>
          <p:cNvSpPr>
            <a:spLocks noGrp="1"/>
          </p:cNvSpPr>
          <p:nvPr>
            <p:ph type="sldNum" sz="quarter" idx="4"/>
          </p:nvPr>
        </p:nvSpPr>
        <p:spPr/>
        <p:txBody>
          <a:bodyPr/>
          <a:lstStyle/>
          <a:p>
            <a:pPr>
              <a:defRPr/>
            </a:pPr>
            <a:fld id="{47967989-CC1E-4A88-8BD5-8C32846113EE}" type="slidenum">
              <a:rPr lang="en-US" altLang="en-US" smtClean="0"/>
              <a:pPr>
                <a:defRPr/>
              </a:pPr>
              <a:t>18</a:t>
            </a:fld>
            <a:endParaRPr lang="en-US" altLang="en-US" dirty="0"/>
          </a:p>
        </p:txBody>
      </p:sp>
    </p:spTree>
    <p:extLst>
      <p:ext uri="{BB962C8B-B14F-4D97-AF65-F5344CB8AC3E}">
        <p14:creationId xmlns:p14="http://schemas.microsoft.com/office/powerpoint/2010/main" val="175918146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705685C-1B30-436A-92F8-453D48677B94}"/>
              </a:ext>
            </a:extLst>
          </p:cNvPr>
          <p:cNvSpPr>
            <a:spLocks noGrp="1"/>
          </p:cNvSpPr>
          <p:nvPr>
            <p:ph type="title"/>
          </p:nvPr>
        </p:nvSpPr>
        <p:spPr>
          <a:xfrm>
            <a:off x="319573" y="153230"/>
            <a:ext cx="8673702" cy="962338"/>
          </a:xfrm>
        </p:spPr>
        <p:txBody>
          <a:bodyPr>
            <a:normAutofit/>
          </a:bodyPr>
          <a:lstStyle/>
          <a:p>
            <a:pPr eaLnBrk="1" hangingPunct="1">
              <a:defRPr/>
            </a:pPr>
            <a:r>
              <a:rPr lang="en-US" alt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Training and Calibration Grade Clusters </a:t>
            </a:r>
          </a:p>
        </p:txBody>
      </p:sp>
      <p:sp>
        <p:nvSpPr>
          <p:cNvPr id="49155" name="Content Placeholder 2">
            <a:extLst>
              <a:ext uri="{FF2B5EF4-FFF2-40B4-BE49-F238E27FC236}">
                <a16:creationId xmlns:a16="http://schemas.microsoft.com/office/drawing/2014/main" id="{484265B0-7640-4C7E-933F-E0C4091AA075}"/>
              </a:ext>
            </a:extLst>
          </p:cNvPr>
          <p:cNvSpPr>
            <a:spLocks noGrp="1"/>
          </p:cNvSpPr>
          <p:nvPr>
            <p:ph idx="1"/>
          </p:nvPr>
        </p:nvSpPr>
        <p:spPr/>
        <p:txBody>
          <a:bodyPr/>
          <a:lstStyle/>
          <a:p>
            <a:pPr marL="342900" lvl="1" indent="-342900">
              <a:spcBef>
                <a:spcPts val="750"/>
              </a:spcBef>
              <a:buClr>
                <a:schemeClr val="accent2"/>
              </a:buClr>
              <a:buFont typeface="Wingdings" panose="05000000000000000000" pitchFamily="2" charset="2"/>
              <a:buChar char="§"/>
              <a:defRPr/>
            </a:pPr>
            <a:r>
              <a:rPr lang="en-US" altLang="en-US" sz="2200" dirty="0">
                <a:solidFill>
                  <a:srgbClr val="0D6CB9"/>
                </a:solidFill>
              </a:rPr>
              <a:t>Raters must know their assigned grade cluster to select the appropriate online training.</a:t>
            </a:r>
          </a:p>
          <a:p>
            <a:pPr marL="0" lvl="1" indent="0">
              <a:spcBef>
                <a:spcPts val="750"/>
              </a:spcBef>
              <a:buClr>
                <a:schemeClr val="accent2"/>
              </a:buClr>
              <a:buNone/>
              <a:defRPr/>
            </a:pPr>
            <a:endParaRPr lang="en-US" altLang="en-US" sz="2200" dirty="0">
              <a:solidFill>
                <a:srgbClr val="0D6CB9"/>
              </a:solidFill>
            </a:endParaRPr>
          </a:p>
          <a:p>
            <a:pPr marL="342900" lvl="1" indent="-342900">
              <a:spcBef>
                <a:spcPts val="750"/>
              </a:spcBef>
              <a:buClr>
                <a:schemeClr val="accent2"/>
              </a:buClr>
              <a:buFont typeface="Wingdings" panose="05000000000000000000" pitchFamily="2" charset="2"/>
              <a:buChar char="§"/>
              <a:defRPr/>
            </a:pPr>
            <a:r>
              <a:rPr lang="en-US" altLang="en-US" sz="2200" dirty="0">
                <a:solidFill>
                  <a:srgbClr val="0D6CB9"/>
                </a:solidFill>
              </a:rPr>
              <a:t>Raters should consult with their campus coordinator if they are unsure of their assigned cluster.</a:t>
            </a:r>
          </a:p>
          <a:p>
            <a:pPr marL="0" lvl="1" indent="0">
              <a:spcBef>
                <a:spcPts val="750"/>
              </a:spcBef>
              <a:buClr>
                <a:schemeClr val="accent2"/>
              </a:buClr>
              <a:buNone/>
              <a:defRPr/>
            </a:pPr>
            <a:endParaRPr lang="en-US" altLang="en-US" sz="2200" dirty="0">
              <a:solidFill>
                <a:srgbClr val="0D6CB9"/>
              </a:solidFill>
            </a:endParaRPr>
          </a:p>
          <a:p>
            <a:pPr marL="342900" lvl="1" indent="-342900">
              <a:spcBef>
                <a:spcPts val="750"/>
              </a:spcBef>
              <a:buClr>
                <a:schemeClr val="accent2"/>
              </a:buClr>
              <a:buFont typeface="Wingdings" panose="05000000000000000000" pitchFamily="2" charset="2"/>
              <a:buChar char="§"/>
              <a:defRPr/>
            </a:pPr>
            <a:r>
              <a:rPr lang="en-US" sz="2200" b="1" dirty="0">
                <a:solidFill>
                  <a:srgbClr val="0D6CB9"/>
                </a:solidFill>
              </a:rPr>
              <a:t>Grade Clusters</a:t>
            </a:r>
          </a:p>
          <a:p>
            <a:pPr marL="746125" lvl="1" indent="-342900">
              <a:buClr>
                <a:srgbClr val="F16038"/>
              </a:buClr>
              <a:buFont typeface="Arial" panose="020B0604020202020204" pitchFamily="34" charset="0"/>
              <a:buChar char="•"/>
              <a:defRPr/>
            </a:pPr>
            <a:r>
              <a:rPr lang="en-US" sz="2200" dirty="0">
                <a:solidFill>
                  <a:srgbClr val="0D6CB9"/>
                </a:solidFill>
              </a:rPr>
              <a:t>Grades K</a:t>
            </a:r>
            <a:r>
              <a:rPr lang="en-US" sz="2200" dirty="0">
                <a:solidFill>
                  <a:srgbClr val="0D6CB9"/>
                </a:solidFill>
                <a:cs typeface="Arial" charset="0"/>
              </a:rPr>
              <a:t>–1</a:t>
            </a:r>
          </a:p>
          <a:p>
            <a:pPr marL="746125" lvl="1" indent="-342900">
              <a:buClr>
                <a:srgbClr val="F16038"/>
              </a:buClr>
              <a:buFont typeface="Arial" panose="020B0604020202020204" pitchFamily="34" charset="0"/>
              <a:buChar char="•"/>
              <a:defRPr/>
            </a:pPr>
            <a:r>
              <a:rPr lang="en-US" sz="2200" dirty="0">
                <a:solidFill>
                  <a:srgbClr val="0D6CB9"/>
                </a:solidFill>
              </a:rPr>
              <a:t>Grade 2      	</a:t>
            </a:r>
          </a:p>
          <a:p>
            <a:pPr marL="746125" lvl="1" indent="-342900">
              <a:buClr>
                <a:srgbClr val="F16038"/>
              </a:buClr>
              <a:buFont typeface="Arial" panose="020B0604020202020204" pitchFamily="34" charset="0"/>
              <a:buChar char="•"/>
              <a:defRPr/>
            </a:pPr>
            <a:r>
              <a:rPr lang="en-US" sz="2200" dirty="0">
                <a:solidFill>
                  <a:srgbClr val="0D6CB9"/>
                </a:solidFill>
              </a:rPr>
              <a:t>Grades 3</a:t>
            </a:r>
            <a:r>
              <a:rPr lang="en-US" sz="2200" dirty="0">
                <a:solidFill>
                  <a:srgbClr val="0D6CB9"/>
                </a:solidFill>
                <a:cs typeface="Arial" charset="0"/>
              </a:rPr>
              <a:t>–</a:t>
            </a:r>
            <a:r>
              <a:rPr lang="en-US" sz="2200" dirty="0">
                <a:solidFill>
                  <a:srgbClr val="0D6CB9"/>
                </a:solidFill>
              </a:rPr>
              <a:t>5	</a:t>
            </a:r>
          </a:p>
          <a:p>
            <a:pPr marL="746125" lvl="1" indent="-342900">
              <a:buClr>
                <a:srgbClr val="F16038"/>
              </a:buClr>
              <a:buFont typeface="Arial" panose="020B0604020202020204" pitchFamily="34" charset="0"/>
              <a:buChar char="•"/>
              <a:defRPr/>
            </a:pPr>
            <a:r>
              <a:rPr lang="en-US" sz="2200" dirty="0">
                <a:solidFill>
                  <a:srgbClr val="0D6CB9"/>
                </a:solidFill>
              </a:rPr>
              <a:t>Grades 6</a:t>
            </a:r>
            <a:r>
              <a:rPr lang="en-US" sz="2200" dirty="0">
                <a:solidFill>
                  <a:srgbClr val="0D6CB9"/>
                </a:solidFill>
                <a:cs typeface="Arial" charset="0"/>
              </a:rPr>
              <a:t>–</a:t>
            </a:r>
            <a:r>
              <a:rPr lang="en-US" sz="2200" dirty="0">
                <a:solidFill>
                  <a:srgbClr val="0D6CB9"/>
                </a:solidFill>
              </a:rPr>
              <a:t>8	</a:t>
            </a:r>
          </a:p>
          <a:p>
            <a:pPr marL="746125" lvl="1" indent="-342900">
              <a:buClr>
                <a:srgbClr val="F16038"/>
              </a:buClr>
              <a:buFont typeface="Arial" panose="020B0604020202020204" pitchFamily="34" charset="0"/>
              <a:buChar char="•"/>
              <a:defRPr/>
            </a:pPr>
            <a:r>
              <a:rPr lang="en-US" sz="2200" dirty="0">
                <a:solidFill>
                  <a:srgbClr val="0D6CB9"/>
                </a:solidFill>
              </a:rPr>
              <a:t>Grades 9</a:t>
            </a:r>
            <a:r>
              <a:rPr lang="en-US" sz="2200" dirty="0">
                <a:solidFill>
                  <a:srgbClr val="0D6CB9"/>
                </a:solidFill>
                <a:cs typeface="Arial" charset="0"/>
              </a:rPr>
              <a:t>–</a:t>
            </a:r>
            <a:r>
              <a:rPr lang="en-US" sz="2200" dirty="0">
                <a:solidFill>
                  <a:srgbClr val="0D6CB9"/>
                </a:solidFill>
              </a:rPr>
              <a:t>12</a:t>
            </a:r>
          </a:p>
          <a:p>
            <a:pPr marL="342900" lvl="1" indent="-342900">
              <a:spcBef>
                <a:spcPts val="750"/>
              </a:spcBef>
              <a:buClr>
                <a:schemeClr val="accent2"/>
              </a:buClr>
              <a:buFont typeface="Wingdings" panose="05000000000000000000" pitchFamily="2" charset="2"/>
              <a:buChar char="§"/>
              <a:defRPr/>
            </a:pPr>
            <a:endParaRPr lang="en-US" altLang="en-US" sz="2600" dirty="0">
              <a:solidFill>
                <a:srgbClr val="0D6CB9"/>
              </a:solidFill>
              <a:latin typeface="Open Sans" panose="020B0606030504020204"/>
            </a:endParaRPr>
          </a:p>
        </p:txBody>
      </p:sp>
      <p:sp>
        <p:nvSpPr>
          <p:cNvPr id="49158" name="Slide Number Placeholder 4">
            <a:extLst>
              <a:ext uri="{FF2B5EF4-FFF2-40B4-BE49-F238E27FC236}">
                <a16:creationId xmlns:a16="http://schemas.microsoft.com/office/drawing/2014/main" id="{BAEA2841-1BFC-44F6-9557-F37342AE113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A055DC-D7F5-4EA3-AFF8-3703681360C6}" type="slidenum">
              <a:rPr lang="en-US" altLang="en-US" dirty="0" smtClean="0">
                <a:solidFill>
                  <a:schemeClr val="bg1">
                    <a:lumMod val="50000"/>
                  </a:schemeClr>
                </a:solidFill>
                <a:latin typeface="Tahoma"/>
                <a:ea typeface="Tahoma"/>
                <a:cs typeface="Tahoma"/>
              </a:rPr>
              <a:pPr/>
              <a:t>19</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2E47910-0425-41F8-AA32-636E352364BA}"/>
              </a:ext>
            </a:extLst>
          </p:cNvPr>
          <p:cNvSpPr>
            <a:spLocks noGrp="1"/>
          </p:cNvSpPr>
          <p:nvPr>
            <p:ph type="title"/>
          </p:nvPr>
        </p:nvSpPr>
        <p:spPr>
          <a:xfrm>
            <a:off x="124163" y="82131"/>
            <a:ext cx="7339898" cy="823912"/>
          </a:xfrm>
        </p:spPr>
        <p:txBody>
          <a:bodyPr/>
          <a:lstStyle/>
          <a:p>
            <a:pPr eaLnBrk="1" hangingPunct="1"/>
            <a:r>
              <a:rPr lang="en-US" altLang="en-US" sz="3600" dirty="0">
                <a:solidFill>
                  <a:srgbClr val="3333FF"/>
                </a:solidFill>
                <a:ea typeface="Open Sans Semibold"/>
                <a:cs typeface="Open Sans Semibold"/>
              </a:rPr>
              <a:t>  </a:t>
            </a:r>
            <a:r>
              <a:rPr lang="en-US" altLang="en-US" sz="3600" dirty="0">
                <a:solidFill>
                  <a:srgbClr val="0070C0"/>
                </a:solidFill>
                <a:latin typeface="Calibri"/>
                <a:ea typeface="Calibri"/>
                <a:cs typeface="Calibri"/>
              </a:rPr>
              <a:t>Topics</a:t>
            </a:r>
            <a:endParaRPr lang="en-US" dirty="0"/>
          </a:p>
        </p:txBody>
      </p:sp>
      <p:sp>
        <p:nvSpPr>
          <p:cNvPr id="953347" name="Rectangle 3">
            <a:extLst>
              <a:ext uri="{FF2B5EF4-FFF2-40B4-BE49-F238E27FC236}">
                <a16:creationId xmlns:a16="http://schemas.microsoft.com/office/drawing/2014/main" id="{901C33BA-F9BE-4173-8FCE-90DB5785A40A}"/>
              </a:ext>
            </a:extLst>
          </p:cNvPr>
          <p:cNvSpPr>
            <a:spLocks noGrp="1"/>
          </p:cNvSpPr>
          <p:nvPr>
            <p:ph idx="1"/>
          </p:nvPr>
        </p:nvSpPr>
        <p:spPr>
          <a:xfrm>
            <a:off x="518318" y="981075"/>
            <a:ext cx="8107363" cy="4895850"/>
          </a:xfrm>
        </p:spPr>
        <p:txBody>
          <a:bodyPr/>
          <a:lstStyle/>
          <a:p>
            <a:pPr marL="171450" lvl="1" eaLnBrk="1" hangingPunct="1">
              <a:spcBef>
                <a:spcPts val="750"/>
              </a:spcBef>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TELPAS Components</a:t>
            </a:r>
          </a:p>
          <a:p>
            <a:pPr marL="171450" lvl="1" eaLnBrk="1" hangingPunct="1">
              <a:spcBef>
                <a:spcPts val="750"/>
              </a:spcBef>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TELPAS Raters</a:t>
            </a:r>
          </a:p>
          <a:p>
            <a:pPr marL="806450" lvl="1" indent="-406400" eaLnBrk="1" hangingPunct="1">
              <a:spcAft>
                <a:spcPct val="20000"/>
              </a:spcAft>
              <a:buClr>
                <a:srgbClr val="F16038"/>
              </a:buClr>
              <a:buFont typeface="Arial" panose="020B0604020202020204" pitchFamily="34" charset="0"/>
              <a:buChar char="•"/>
              <a:defRPr/>
            </a:pPr>
            <a:r>
              <a:rPr lang="en-US" altLang="en-US" sz="2400" dirty="0">
                <a:latin typeface="Calibri"/>
                <a:ea typeface="Calibri"/>
                <a:cs typeface="Calibri"/>
              </a:rPr>
              <a:t>Credentials</a:t>
            </a:r>
          </a:p>
          <a:p>
            <a:pPr marL="806450" lvl="1" indent="-406400" eaLnBrk="1" hangingPunct="1">
              <a:spcAft>
                <a:spcPct val="20000"/>
              </a:spcAft>
              <a:buClr>
                <a:srgbClr val="F16038"/>
              </a:buClr>
              <a:buFont typeface="Arial" panose="020B0604020202020204" pitchFamily="34" charset="0"/>
              <a:buChar char="•"/>
              <a:defRPr/>
            </a:pPr>
            <a:r>
              <a:rPr lang="en-US" altLang="en-US" sz="2400" dirty="0">
                <a:latin typeface="Calibri"/>
                <a:ea typeface="Calibri"/>
                <a:cs typeface="Calibri"/>
              </a:rPr>
              <a:t>Responsibilities</a:t>
            </a:r>
          </a:p>
          <a:p>
            <a:pPr marL="806450" lvl="1" indent="-406400" eaLnBrk="1" hangingPunct="1">
              <a:spcAft>
                <a:spcPct val="20000"/>
              </a:spcAft>
              <a:buClr>
                <a:srgbClr val="F16038"/>
              </a:buClr>
              <a:buFont typeface="Arial" panose="020B0604020202020204" pitchFamily="34" charset="0"/>
              <a:buChar char="•"/>
              <a:defRPr/>
            </a:pPr>
            <a:r>
              <a:rPr lang="en-US" altLang="en-US" sz="2400" dirty="0">
                <a:latin typeface="Calibri"/>
                <a:ea typeface="Calibri"/>
                <a:cs typeface="Calibri"/>
              </a:rPr>
              <a:t>New &amp; returning rater definitions</a:t>
            </a:r>
          </a:p>
          <a:p>
            <a:pPr eaLnBrk="1" hangingPunct="1">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Holistic Rating Training</a:t>
            </a:r>
          </a:p>
          <a:p>
            <a:pPr marL="806450" lvl="1" indent="-406400" eaLnBrk="1" hangingPunct="1">
              <a:spcAft>
                <a:spcPct val="20000"/>
              </a:spcAft>
              <a:buClr>
                <a:srgbClr val="F16038"/>
              </a:buClr>
              <a:buFont typeface="Arial" panose="020B0604020202020204" pitchFamily="34" charset="0"/>
              <a:buChar char="•"/>
              <a:defRPr/>
            </a:pPr>
            <a:r>
              <a:rPr lang="en-US" altLang="en-US" sz="2400" dirty="0">
                <a:solidFill>
                  <a:srgbClr val="0D6CB9"/>
                </a:solidFill>
                <a:latin typeface="Calibri"/>
                <a:ea typeface="Calibri"/>
                <a:cs typeface="Calibri"/>
              </a:rPr>
              <a:t>Overview</a:t>
            </a:r>
          </a:p>
          <a:p>
            <a:pPr marL="806450" lvl="1" indent="-406400" eaLnBrk="1" hangingPunct="1">
              <a:spcAft>
                <a:spcPct val="20000"/>
              </a:spcAft>
              <a:buClr>
                <a:srgbClr val="F16038"/>
              </a:buClr>
              <a:buFont typeface="Arial" panose="020B0604020202020204" pitchFamily="34" charset="0"/>
              <a:buChar char="•"/>
              <a:defRPr/>
            </a:pPr>
            <a:r>
              <a:rPr lang="en-US" altLang="en-US" sz="2400" dirty="0">
                <a:solidFill>
                  <a:srgbClr val="0D6CB9"/>
                </a:solidFill>
                <a:latin typeface="Calibri"/>
                <a:ea typeface="Calibri"/>
                <a:cs typeface="Calibri"/>
              </a:rPr>
              <a:t>Training requirements</a:t>
            </a:r>
          </a:p>
          <a:p>
            <a:pPr marL="806450" lvl="1" indent="-406400" eaLnBrk="1" hangingPunct="1">
              <a:spcAft>
                <a:spcPct val="20000"/>
              </a:spcAft>
              <a:buClr>
                <a:srgbClr val="F16038"/>
              </a:buClr>
              <a:buFont typeface="Arial" panose="020B0604020202020204" pitchFamily="34" charset="0"/>
              <a:buChar char="•"/>
              <a:defRPr/>
            </a:pPr>
            <a:r>
              <a:rPr lang="en-US" altLang="en-US" sz="2400" dirty="0">
                <a:solidFill>
                  <a:srgbClr val="0D6CB9"/>
                </a:solidFill>
                <a:latin typeface="Calibri"/>
                <a:ea typeface="Calibri"/>
                <a:cs typeface="Calibri"/>
              </a:rPr>
              <a:t>Basic training</a:t>
            </a:r>
          </a:p>
          <a:p>
            <a:pPr marL="806450" lvl="1" indent="-406400" eaLnBrk="1" hangingPunct="1">
              <a:spcAft>
                <a:spcPct val="20000"/>
              </a:spcAft>
              <a:buClr>
                <a:srgbClr val="F16038"/>
              </a:buClr>
              <a:buFont typeface="Arial" panose="020B0604020202020204" pitchFamily="34" charset="0"/>
              <a:buChar char="•"/>
              <a:defRPr/>
            </a:pPr>
            <a:r>
              <a:rPr lang="en-US" altLang="en-US" sz="2400" dirty="0">
                <a:solidFill>
                  <a:srgbClr val="0D6CB9"/>
                </a:solidFill>
                <a:latin typeface="Calibri"/>
                <a:ea typeface="Calibri"/>
                <a:cs typeface="Calibri"/>
              </a:rPr>
              <a:t>Calibration</a:t>
            </a:r>
          </a:p>
          <a:p>
            <a:pPr marL="806450" lvl="1" indent="-406400" eaLnBrk="1" hangingPunct="1">
              <a:spcAft>
                <a:spcPct val="20000"/>
              </a:spcAft>
              <a:defRPr/>
            </a:pPr>
            <a:endParaRPr lang="en-US" altLang="en-US" dirty="0"/>
          </a:p>
          <a:p>
            <a:pPr marL="406400" indent="-406400" eaLnBrk="1" hangingPunct="1">
              <a:spcAft>
                <a:spcPct val="20000"/>
              </a:spcAft>
              <a:buFont typeface="Wingdings" panose="05000000000000000000" pitchFamily="2" charset="2"/>
              <a:buNone/>
              <a:defRPr/>
            </a:pPr>
            <a:endParaRPr lang="en-US" altLang="en-US" sz="3600" dirty="0"/>
          </a:p>
          <a:p>
            <a:pPr marL="406400" indent="-406400" eaLnBrk="1" hangingPunct="1">
              <a:buFont typeface="Wingdings" panose="05000000000000000000" pitchFamily="2" charset="2"/>
              <a:buNone/>
              <a:defRPr/>
            </a:pPr>
            <a:endParaRPr lang="en-US" altLang="en-US" sz="2400" dirty="0"/>
          </a:p>
        </p:txBody>
      </p:sp>
      <p:sp>
        <p:nvSpPr>
          <p:cNvPr id="26629" name="Slide Number Placeholder 3">
            <a:extLst>
              <a:ext uri="{FF2B5EF4-FFF2-40B4-BE49-F238E27FC236}">
                <a16:creationId xmlns:a16="http://schemas.microsoft.com/office/drawing/2014/main" id="{29EA2163-A50A-485D-ADE5-DB1473C29C11}"/>
              </a:ext>
            </a:extLst>
          </p:cNvPr>
          <p:cNvSpPr>
            <a:spLocks noGrp="1"/>
          </p:cNvSpPr>
          <p:nvPr>
            <p:ph type="sldNum" sz="quarter" idx="4"/>
          </p:nvPr>
        </p:nvSpPr>
        <p:spPr bwMode="auto">
          <a:xfrm>
            <a:off x="6950319" y="6619924"/>
            <a:ext cx="2012223" cy="155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6D9558-06E0-4208-86F1-5B9EE45A37B7}" type="slidenum">
              <a:rPr lang="en-US" altLang="en-US" dirty="0" smtClean="0">
                <a:solidFill>
                  <a:schemeClr val="bg1">
                    <a:lumMod val="50000"/>
                  </a:schemeClr>
                </a:solidFill>
                <a:latin typeface="Tahoma"/>
                <a:ea typeface="Tahoma"/>
                <a:cs typeface="Tahoma"/>
              </a:rPr>
              <a:pPr/>
              <a:t>2</a:t>
            </a:fld>
            <a:endParaRPr lang="en-US" altLang="en-US" dirty="0">
              <a:solidFill>
                <a:schemeClr val="bg1">
                  <a:lumMod val="50000"/>
                </a:schemeClr>
              </a:solidFill>
              <a:latin typeface="Tahoma"/>
              <a:ea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953347">
                                            <p:txEl>
                                              <p:pRg st="0" end="0"/>
                                            </p:txEl>
                                          </p:spTgt>
                                        </p:tgtEl>
                                        <p:attrNameLst>
                                          <p:attrName>style.opacity</p:attrName>
                                        </p:attrNameLst>
                                      </p:cBhvr>
                                      <p:to>
                                        <p:strVal val="0.25"/>
                                      </p:to>
                                    </p:set>
                                    <p:animEffect filter="image" prLst="opacity: 0.25">
                                      <p:cBhvr rctx="IE">
                                        <p:cTn id="7" dur="indefinite"/>
                                        <p:tgtEl>
                                          <p:spTgt spid="953347">
                                            <p:txEl>
                                              <p:pRg st="0" end="0"/>
                                            </p:txEl>
                                          </p:spTgt>
                                        </p:tgtEl>
                                      </p:cBhvr>
                                    </p:animEffect>
                                  </p:childTnLst>
                                </p:cTn>
                              </p:par>
                              <p:par>
                                <p:cTn id="8" presetID="9" presetClass="emph" presetSubtype="0" grpId="0" nodeType="withEffect">
                                  <p:stCondLst>
                                    <p:cond delay="0"/>
                                  </p:stCondLst>
                                  <p:childTnLst>
                                    <p:set>
                                      <p:cBhvr rctx="PPT">
                                        <p:cTn id="9" dur="indefinite"/>
                                        <p:tgtEl>
                                          <p:spTgt spid="953347">
                                            <p:txEl>
                                              <p:pRg st="1" end="1"/>
                                            </p:txEl>
                                          </p:spTgt>
                                        </p:tgtEl>
                                        <p:attrNameLst>
                                          <p:attrName>style.opacity</p:attrName>
                                        </p:attrNameLst>
                                      </p:cBhvr>
                                      <p:to>
                                        <p:strVal val="0.25"/>
                                      </p:to>
                                    </p:set>
                                    <p:animEffect filter="image" prLst="opacity: 0.25">
                                      <p:cBhvr rctx="IE">
                                        <p:cTn id="10" dur="indefinite"/>
                                        <p:tgtEl>
                                          <p:spTgt spid="953347">
                                            <p:txEl>
                                              <p:pRg st="1" end="1"/>
                                            </p:txEl>
                                          </p:spTgt>
                                        </p:tgtEl>
                                      </p:cBhvr>
                                    </p:animEffect>
                                  </p:childTnLst>
                                </p:cTn>
                              </p:par>
                              <p:par>
                                <p:cTn id="11" presetID="9" presetClass="emph" presetSubtype="0" grpId="0" nodeType="withEffect">
                                  <p:stCondLst>
                                    <p:cond delay="0"/>
                                  </p:stCondLst>
                                  <p:childTnLst>
                                    <p:set>
                                      <p:cBhvr rctx="PPT">
                                        <p:cTn id="12" dur="indefinite"/>
                                        <p:tgtEl>
                                          <p:spTgt spid="953347">
                                            <p:txEl>
                                              <p:pRg st="2" end="2"/>
                                            </p:txEl>
                                          </p:spTgt>
                                        </p:tgtEl>
                                        <p:attrNameLst>
                                          <p:attrName>style.opacity</p:attrName>
                                        </p:attrNameLst>
                                      </p:cBhvr>
                                      <p:to>
                                        <p:strVal val="0.25"/>
                                      </p:to>
                                    </p:set>
                                    <p:animEffect filter="image" prLst="opacity: 0.25">
                                      <p:cBhvr rctx="IE">
                                        <p:cTn id="13" dur="indefinite"/>
                                        <p:tgtEl>
                                          <p:spTgt spid="953347">
                                            <p:txEl>
                                              <p:pRg st="2" end="2"/>
                                            </p:txEl>
                                          </p:spTgt>
                                        </p:tgtEl>
                                      </p:cBhvr>
                                    </p:animEffect>
                                  </p:childTnLst>
                                </p:cTn>
                              </p:par>
                              <p:par>
                                <p:cTn id="14" presetID="9" presetClass="emph" presetSubtype="0" grpId="0" nodeType="withEffect">
                                  <p:stCondLst>
                                    <p:cond delay="0"/>
                                  </p:stCondLst>
                                  <p:childTnLst>
                                    <p:set>
                                      <p:cBhvr rctx="PPT">
                                        <p:cTn id="15" dur="indefinite"/>
                                        <p:tgtEl>
                                          <p:spTgt spid="953347">
                                            <p:txEl>
                                              <p:pRg st="3" end="3"/>
                                            </p:txEl>
                                          </p:spTgt>
                                        </p:tgtEl>
                                        <p:attrNameLst>
                                          <p:attrName>style.opacity</p:attrName>
                                        </p:attrNameLst>
                                      </p:cBhvr>
                                      <p:to>
                                        <p:strVal val="0.25"/>
                                      </p:to>
                                    </p:set>
                                    <p:animEffect filter="image" prLst="opacity: 0.25">
                                      <p:cBhvr rctx="IE">
                                        <p:cTn id="16" dur="indefinite"/>
                                        <p:tgtEl>
                                          <p:spTgt spid="953347">
                                            <p:txEl>
                                              <p:pRg st="3" end="3"/>
                                            </p:txEl>
                                          </p:spTgt>
                                        </p:tgtEl>
                                      </p:cBhvr>
                                    </p:animEffect>
                                  </p:childTnLst>
                                </p:cTn>
                              </p:par>
                              <p:par>
                                <p:cTn id="17" presetID="9" presetClass="emph" presetSubtype="0" grpId="0" nodeType="withEffect">
                                  <p:stCondLst>
                                    <p:cond delay="0"/>
                                  </p:stCondLst>
                                  <p:childTnLst>
                                    <p:set>
                                      <p:cBhvr rctx="PPT">
                                        <p:cTn id="18" dur="indefinite"/>
                                        <p:tgtEl>
                                          <p:spTgt spid="953347">
                                            <p:txEl>
                                              <p:pRg st="4" end="4"/>
                                            </p:txEl>
                                          </p:spTgt>
                                        </p:tgtEl>
                                        <p:attrNameLst>
                                          <p:attrName>style.opacity</p:attrName>
                                        </p:attrNameLst>
                                      </p:cBhvr>
                                      <p:to>
                                        <p:strVal val="0.25"/>
                                      </p:to>
                                    </p:set>
                                    <p:animEffect filter="image" prLst="opacity: 0.25">
                                      <p:cBhvr rctx="IE">
                                        <p:cTn id="19" dur="indefinite"/>
                                        <p:tgtEl>
                                          <p:spTgt spid="953347">
                                            <p:txEl>
                                              <p:pRg st="4" end="4"/>
                                            </p:txEl>
                                          </p:spTgt>
                                        </p:tgtEl>
                                      </p:cBhvr>
                                    </p:animEffect>
                                  </p:childTnLst>
                                </p:cTn>
                              </p:par>
                              <p:par>
                                <p:cTn id="20" presetID="9" presetClass="emph" presetSubtype="0" grpId="0" nodeType="withEffect">
                                  <p:stCondLst>
                                    <p:cond delay="0"/>
                                  </p:stCondLst>
                                  <p:childTnLst>
                                    <p:set>
                                      <p:cBhvr rctx="PPT">
                                        <p:cTn id="21" dur="indefinite"/>
                                        <p:tgtEl>
                                          <p:spTgt spid="953347">
                                            <p:txEl>
                                              <p:pRg st="5" end="5"/>
                                            </p:txEl>
                                          </p:spTgt>
                                        </p:tgtEl>
                                        <p:attrNameLst>
                                          <p:attrName>style.opacity</p:attrName>
                                        </p:attrNameLst>
                                      </p:cBhvr>
                                      <p:to>
                                        <p:strVal val="0.25"/>
                                      </p:to>
                                    </p:set>
                                    <p:animEffect filter="image" prLst="opacity: 0.25">
                                      <p:cBhvr rctx="IE">
                                        <p:cTn id="22" dur="indefinite"/>
                                        <p:tgtEl>
                                          <p:spTgt spid="953347">
                                            <p:txEl>
                                              <p:pRg st="5" end="5"/>
                                            </p:txEl>
                                          </p:spTgt>
                                        </p:tgtEl>
                                      </p:cBhvr>
                                    </p:animEffect>
                                  </p:childTnLst>
                                </p:cTn>
                              </p:par>
                              <p:par>
                                <p:cTn id="23" presetID="9" presetClass="emph" presetSubtype="0" grpId="0" nodeType="withEffect">
                                  <p:stCondLst>
                                    <p:cond delay="0"/>
                                  </p:stCondLst>
                                  <p:childTnLst>
                                    <p:set>
                                      <p:cBhvr rctx="PPT">
                                        <p:cTn id="24" dur="indefinite"/>
                                        <p:tgtEl>
                                          <p:spTgt spid="953347">
                                            <p:txEl>
                                              <p:pRg st="6" end="6"/>
                                            </p:txEl>
                                          </p:spTgt>
                                        </p:tgtEl>
                                        <p:attrNameLst>
                                          <p:attrName>style.opacity</p:attrName>
                                        </p:attrNameLst>
                                      </p:cBhvr>
                                      <p:to>
                                        <p:strVal val="0.25"/>
                                      </p:to>
                                    </p:set>
                                    <p:animEffect filter="image" prLst="opacity: 0.25">
                                      <p:cBhvr rctx="IE">
                                        <p:cTn id="25" dur="indefinite"/>
                                        <p:tgtEl>
                                          <p:spTgt spid="953347">
                                            <p:txEl>
                                              <p:pRg st="6" end="6"/>
                                            </p:txEl>
                                          </p:spTgt>
                                        </p:tgtEl>
                                      </p:cBhvr>
                                    </p:animEffect>
                                  </p:childTnLst>
                                </p:cTn>
                              </p:par>
                              <p:par>
                                <p:cTn id="26" presetID="9" presetClass="emph" presetSubtype="0" grpId="0" nodeType="withEffect">
                                  <p:stCondLst>
                                    <p:cond delay="0"/>
                                  </p:stCondLst>
                                  <p:childTnLst>
                                    <p:set>
                                      <p:cBhvr rctx="PPT">
                                        <p:cTn id="27" dur="indefinite"/>
                                        <p:tgtEl>
                                          <p:spTgt spid="953347">
                                            <p:txEl>
                                              <p:pRg st="7" end="7"/>
                                            </p:txEl>
                                          </p:spTgt>
                                        </p:tgtEl>
                                        <p:attrNameLst>
                                          <p:attrName>style.opacity</p:attrName>
                                        </p:attrNameLst>
                                      </p:cBhvr>
                                      <p:to>
                                        <p:strVal val="0.25"/>
                                      </p:to>
                                    </p:set>
                                    <p:animEffect filter="image" prLst="opacity: 0.25">
                                      <p:cBhvr rctx="IE">
                                        <p:cTn id="28" dur="indefinite"/>
                                        <p:tgtEl>
                                          <p:spTgt spid="953347">
                                            <p:txEl>
                                              <p:pRg st="7" end="7"/>
                                            </p:txEl>
                                          </p:spTgt>
                                        </p:tgtEl>
                                      </p:cBhvr>
                                    </p:animEffect>
                                  </p:childTnLst>
                                </p:cTn>
                              </p:par>
                              <p:par>
                                <p:cTn id="29" presetID="9" presetClass="emph" presetSubtype="0" grpId="0" nodeType="withEffect">
                                  <p:stCondLst>
                                    <p:cond delay="0"/>
                                  </p:stCondLst>
                                  <p:childTnLst>
                                    <p:set>
                                      <p:cBhvr rctx="PPT">
                                        <p:cTn id="30" dur="indefinite"/>
                                        <p:tgtEl>
                                          <p:spTgt spid="953347">
                                            <p:txEl>
                                              <p:pRg st="8" end="8"/>
                                            </p:txEl>
                                          </p:spTgt>
                                        </p:tgtEl>
                                        <p:attrNameLst>
                                          <p:attrName>style.opacity</p:attrName>
                                        </p:attrNameLst>
                                      </p:cBhvr>
                                      <p:to>
                                        <p:strVal val="0.25"/>
                                      </p:to>
                                    </p:set>
                                    <p:animEffect filter="image" prLst="opacity: 0.25">
                                      <p:cBhvr rctx="IE">
                                        <p:cTn id="31" dur="indefinite"/>
                                        <p:tgtEl>
                                          <p:spTgt spid="953347">
                                            <p:txEl>
                                              <p:pRg st="8" end="8"/>
                                            </p:txEl>
                                          </p:spTgt>
                                        </p:tgtEl>
                                      </p:cBhvr>
                                    </p:animEffect>
                                  </p:childTnLst>
                                </p:cTn>
                              </p:par>
                              <p:par>
                                <p:cTn id="32" presetID="9" presetClass="emph" presetSubtype="0" grpId="0" nodeType="withEffect">
                                  <p:stCondLst>
                                    <p:cond delay="0"/>
                                  </p:stCondLst>
                                  <p:childTnLst>
                                    <p:set>
                                      <p:cBhvr rctx="PPT">
                                        <p:cTn id="33" dur="indefinite"/>
                                        <p:tgtEl>
                                          <p:spTgt spid="953347">
                                            <p:txEl>
                                              <p:pRg st="9" end="9"/>
                                            </p:txEl>
                                          </p:spTgt>
                                        </p:tgtEl>
                                        <p:attrNameLst>
                                          <p:attrName>style.opacity</p:attrName>
                                        </p:attrNameLst>
                                      </p:cBhvr>
                                      <p:to>
                                        <p:strVal val="0.25"/>
                                      </p:to>
                                    </p:set>
                                    <p:animEffect filter="image" prLst="opacity: 0.25">
                                      <p:cBhvr rctx="IE">
                                        <p:cTn id="34" dur="indefinite"/>
                                        <p:tgtEl>
                                          <p:spTgt spid="95334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953347">
                                            <p:txEl>
                                              <p:pRg st="0" end="0"/>
                                            </p:txEl>
                                          </p:spTgt>
                                        </p:tgtEl>
                                        <p:attrNameLst>
                                          <p:attrName>style.opacity</p:attrName>
                                        </p:attrNameLst>
                                      </p:cBhvr>
                                      <p:to>
                                        <p:strVal val="1.0"/>
                                      </p:to>
                                    </p:set>
                                    <p:animEffect filter="image" prLst="opacity: 1.0">
                                      <p:cBhvr rctx="IE">
                                        <p:cTn id="39" dur="indefinite"/>
                                        <p:tgtEl>
                                          <p:spTgt spid="953347">
                                            <p:txEl>
                                              <p:pRg st="0" end="0"/>
                                            </p:txEl>
                                          </p:spTgt>
                                        </p:tgtEl>
                                      </p:cBhvr>
                                    </p:animEffect>
                                  </p:childTnLst>
                                </p:cTn>
                              </p:par>
                              <p:par>
                                <p:cTn id="40" presetID="9" presetClass="emph" presetSubtype="0" grpId="1" nodeType="withEffect">
                                  <p:stCondLst>
                                    <p:cond delay="0"/>
                                  </p:stCondLst>
                                  <p:endCondLst>
                                    <p:cond evt="onNext" delay="0">
                                      <p:tgtEl>
                                        <p:sldTgt/>
                                      </p:tgtEl>
                                    </p:cond>
                                  </p:endCondLst>
                                  <p:childTnLst>
                                    <p:set>
                                      <p:cBhvr rctx="PPT">
                                        <p:cTn id="41" dur="indefinite"/>
                                        <p:tgtEl>
                                          <p:spTgt spid="953347">
                                            <p:txEl>
                                              <p:pRg st="1" end="1"/>
                                            </p:txEl>
                                          </p:spTgt>
                                        </p:tgtEl>
                                        <p:attrNameLst>
                                          <p:attrName>style.opacity</p:attrName>
                                        </p:attrNameLst>
                                      </p:cBhvr>
                                      <p:to>
                                        <p:strVal val="1.0"/>
                                      </p:to>
                                    </p:set>
                                    <p:animEffect filter="image" prLst="opacity: 1.0">
                                      <p:cBhvr rctx="IE">
                                        <p:cTn id="42" dur="indefinite"/>
                                        <p:tgtEl>
                                          <p:spTgt spid="953347">
                                            <p:txEl>
                                              <p:pRg st="1" end="1"/>
                                            </p:txEl>
                                          </p:spTgt>
                                        </p:tgtEl>
                                      </p:cBhvr>
                                    </p:animEffect>
                                  </p:childTnLst>
                                </p:cTn>
                              </p:par>
                              <p:par>
                                <p:cTn id="43" presetID="9" presetClass="emph" presetSubtype="0" grpId="1" nodeType="withEffect">
                                  <p:stCondLst>
                                    <p:cond delay="0"/>
                                  </p:stCondLst>
                                  <p:endCondLst>
                                    <p:cond evt="onNext" delay="0">
                                      <p:tgtEl>
                                        <p:sldTgt/>
                                      </p:tgtEl>
                                    </p:cond>
                                  </p:endCondLst>
                                  <p:childTnLst>
                                    <p:set>
                                      <p:cBhvr rctx="PPT">
                                        <p:cTn id="44" dur="indefinite"/>
                                        <p:tgtEl>
                                          <p:spTgt spid="953347">
                                            <p:txEl>
                                              <p:pRg st="2" end="2"/>
                                            </p:txEl>
                                          </p:spTgt>
                                        </p:tgtEl>
                                        <p:attrNameLst>
                                          <p:attrName>style.opacity</p:attrName>
                                        </p:attrNameLst>
                                      </p:cBhvr>
                                      <p:to>
                                        <p:strVal val="1.0"/>
                                      </p:to>
                                    </p:set>
                                    <p:animEffect filter="image" prLst="opacity: 1.0">
                                      <p:cBhvr rctx="IE">
                                        <p:cTn id="45" dur="indefinite"/>
                                        <p:tgtEl>
                                          <p:spTgt spid="953347">
                                            <p:txEl>
                                              <p:pRg st="2" end="2"/>
                                            </p:txEl>
                                          </p:spTgt>
                                        </p:tgtEl>
                                      </p:cBhvr>
                                    </p:animEffect>
                                  </p:childTnLst>
                                </p:cTn>
                              </p:par>
                              <p:par>
                                <p:cTn id="46" presetID="9" presetClass="emph" presetSubtype="0" grpId="1" nodeType="withEffect">
                                  <p:stCondLst>
                                    <p:cond delay="0"/>
                                  </p:stCondLst>
                                  <p:endCondLst>
                                    <p:cond evt="onNext" delay="0">
                                      <p:tgtEl>
                                        <p:sldTgt/>
                                      </p:tgtEl>
                                    </p:cond>
                                  </p:endCondLst>
                                  <p:childTnLst>
                                    <p:set>
                                      <p:cBhvr rctx="PPT">
                                        <p:cTn id="47" dur="indefinite"/>
                                        <p:tgtEl>
                                          <p:spTgt spid="953347">
                                            <p:txEl>
                                              <p:pRg st="3" end="3"/>
                                            </p:txEl>
                                          </p:spTgt>
                                        </p:tgtEl>
                                        <p:attrNameLst>
                                          <p:attrName>style.opacity</p:attrName>
                                        </p:attrNameLst>
                                      </p:cBhvr>
                                      <p:to>
                                        <p:strVal val="1.0"/>
                                      </p:to>
                                    </p:set>
                                    <p:animEffect filter="image" prLst="opacity: 1.0">
                                      <p:cBhvr rctx="IE">
                                        <p:cTn id="48" dur="indefinite"/>
                                        <p:tgtEl>
                                          <p:spTgt spid="953347">
                                            <p:txEl>
                                              <p:pRg st="3" end="3"/>
                                            </p:txEl>
                                          </p:spTgt>
                                        </p:tgtEl>
                                      </p:cBhvr>
                                    </p:animEffect>
                                  </p:childTnLst>
                                </p:cTn>
                              </p:par>
                              <p:par>
                                <p:cTn id="49" presetID="9" presetClass="emph" presetSubtype="0" grpId="1" nodeType="withEffect">
                                  <p:stCondLst>
                                    <p:cond delay="0"/>
                                  </p:stCondLst>
                                  <p:endCondLst>
                                    <p:cond evt="onNext" delay="0">
                                      <p:tgtEl>
                                        <p:sldTgt/>
                                      </p:tgtEl>
                                    </p:cond>
                                  </p:endCondLst>
                                  <p:childTnLst>
                                    <p:set>
                                      <p:cBhvr rctx="PPT">
                                        <p:cTn id="50" dur="indefinite"/>
                                        <p:tgtEl>
                                          <p:spTgt spid="953347">
                                            <p:txEl>
                                              <p:pRg st="4" end="4"/>
                                            </p:txEl>
                                          </p:spTgt>
                                        </p:tgtEl>
                                        <p:attrNameLst>
                                          <p:attrName>style.opacity</p:attrName>
                                        </p:attrNameLst>
                                      </p:cBhvr>
                                      <p:to>
                                        <p:strVal val="1.0"/>
                                      </p:to>
                                    </p:set>
                                    <p:animEffect filter="image" prLst="opacity: 1.0">
                                      <p:cBhvr rctx="IE">
                                        <p:cTn id="51" dur="indefinite"/>
                                        <p:tgtEl>
                                          <p:spTgt spid="953347">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mph" presetSubtype="0" grpId="1" nodeType="clickEffect">
                                  <p:stCondLst>
                                    <p:cond delay="0"/>
                                  </p:stCondLst>
                                  <p:endCondLst>
                                    <p:cond evt="onNext" delay="0">
                                      <p:tgtEl>
                                        <p:sldTgt/>
                                      </p:tgtEl>
                                    </p:cond>
                                  </p:endCondLst>
                                  <p:childTnLst>
                                    <p:set>
                                      <p:cBhvr rctx="PPT">
                                        <p:cTn id="55" dur="indefinite"/>
                                        <p:tgtEl>
                                          <p:spTgt spid="953347">
                                            <p:txEl>
                                              <p:pRg st="5" end="5"/>
                                            </p:txEl>
                                          </p:spTgt>
                                        </p:tgtEl>
                                        <p:attrNameLst>
                                          <p:attrName>style.opacity</p:attrName>
                                        </p:attrNameLst>
                                      </p:cBhvr>
                                      <p:to>
                                        <p:strVal val="1.0"/>
                                      </p:to>
                                    </p:set>
                                    <p:animEffect filter="image" prLst="opacity: 1.0">
                                      <p:cBhvr rctx="IE">
                                        <p:cTn id="56" dur="indefinite"/>
                                        <p:tgtEl>
                                          <p:spTgt spid="953347">
                                            <p:txEl>
                                              <p:pRg st="5" end="5"/>
                                            </p:txEl>
                                          </p:spTgt>
                                        </p:tgtEl>
                                      </p:cBhvr>
                                    </p:animEffect>
                                  </p:childTnLst>
                                </p:cTn>
                              </p:par>
                              <p:par>
                                <p:cTn id="57" presetID="9" presetClass="emph" presetSubtype="0" grpId="1" nodeType="withEffect">
                                  <p:stCondLst>
                                    <p:cond delay="0"/>
                                  </p:stCondLst>
                                  <p:endCondLst>
                                    <p:cond evt="onNext" delay="0">
                                      <p:tgtEl>
                                        <p:sldTgt/>
                                      </p:tgtEl>
                                    </p:cond>
                                  </p:endCondLst>
                                  <p:childTnLst>
                                    <p:set>
                                      <p:cBhvr rctx="PPT">
                                        <p:cTn id="58" dur="indefinite"/>
                                        <p:tgtEl>
                                          <p:spTgt spid="953347">
                                            <p:txEl>
                                              <p:pRg st="6" end="6"/>
                                            </p:txEl>
                                          </p:spTgt>
                                        </p:tgtEl>
                                        <p:attrNameLst>
                                          <p:attrName>style.opacity</p:attrName>
                                        </p:attrNameLst>
                                      </p:cBhvr>
                                      <p:to>
                                        <p:strVal val="1.0"/>
                                      </p:to>
                                    </p:set>
                                    <p:animEffect filter="image" prLst="opacity: 1.0">
                                      <p:cBhvr rctx="IE">
                                        <p:cTn id="59" dur="indefinite"/>
                                        <p:tgtEl>
                                          <p:spTgt spid="953347">
                                            <p:txEl>
                                              <p:pRg st="6" end="6"/>
                                            </p:txEl>
                                          </p:spTgt>
                                        </p:tgtEl>
                                      </p:cBhvr>
                                    </p:animEffect>
                                  </p:childTnLst>
                                </p:cTn>
                              </p:par>
                              <p:par>
                                <p:cTn id="60" presetID="9" presetClass="emph" presetSubtype="0" grpId="1" nodeType="withEffect">
                                  <p:stCondLst>
                                    <p:cond delay="0"/>
                                  </p:stCondLst>
                                  <p:endCondLst>
                                    <p:cond evt="onNext" delay="0">
                                      <p:tgtEl>
                                        <p:sldTgt/>
                                      </p:tgtEl>
                                    </p:cond>
                                  </p:endCondLst>
                                  <p:childTnLst>
                                    <p:set>
                                      <p:cBhvr rctx="PPT">
                                        <p:cTn id="61" dur="indefinite"/>
                                        <p:tgtEl>
                                          <p:spTgt spid="953347">
                                            <p:txEl>
                                              <p:pRg st="7" end="7"/>
                                            </p:txEl>
                                          </p:spTgt>
                                        </p:tgtEl>
                                        <p:attrNameLst>
                                          <p:attrName>style.opacity</p:attrName>
                                        </p:attrNameLst>
                                      </p:cBhvr>
                                      <p:to>
                                        <p:strVal val="1.0"/>
                                      </p:to>
                                    </p:set>
                                    <p:animEffect filter="image" prLst="opacity: 1.0">
                                      <p:cBhvr rctx="IE">
                                        <p:cTn id="62" dur="indefinite"/>
                                        <p:tgtEl>
                                          <p:spTgt spid="953347">
                                            <p:txEl>
                                              <p:pRg st="7" end="7"/>
                                            </p:txEl>
                                          </p:spTgt>
                                        </p:tgtEl>
                                      </p:cBhvr>
                                    </p:animEffect>
                                  </p:childTnLst>
                                </p:cTn>
                              </p:par>
                              <p:par>
                                <p:cTn id="63" presetID="9" presetClass="emph" presetSubtype="0" grpId="1" nodeType="withEffect">
                                  <p:stCondLst>
                                    <p:cond delay="0"/>
                                  </p:stCondLst>
                                  <p:endCondLst>
                                    <p:cond evt="onNext" delay="0">
                                      <p:tgtEl>
                                        <p:sldTgt/>
                                      </p:tgtEl>
                                    </p:cond>
                                  </p:endCondLst>
                                  <p:childTnLst>
                                    <p:set>
                                      <p:cBhvr rctx="PPT">
                                        <p:cTn id="64" dur="indefinite"/>
                                        <p:tgtEl>
                                          <p:spTgt spid="953347">
                                            <p:txEl>
                                              <p:pRg st="8" end="8"/>
                                            </p:txEl>
                                          </p:spTgt>
                                        </p:tgtEl>
                                        <p:attrNameLst>
                                          <p:attrName>style.opacity</p:attrName>
                                        </p:attrNameLst>
                                      </p:cBhvr>
                                      <p:to>
                                        <p:strVal val="1.0"/>
                                      </p:to>
                                    </p:set>
                                    <p:animEffect filter="image" prLst="opacity: 1.0">
                                      <p:cBhvr rctx="IE">
                                        <p:cTn id="65" dur="indefinite"/>
                                        <p:tgtEl>
                                          <p:spTgt spid="953347">
                                            <p:txEl>
                                              <p:pRg st="8" end="8"/>
                                            </p:txEl>
                                          </p:spTgt>
                                        </p:tgtEl>
                                      </p:cBhvr>
                                    </p:animEffect>
                                  </p:childTnLst>
                                </p:cTn>
                              </p:par>
                              <p:par>
                                <p:cTn id="66" presetID="9" presetClass="emph" presetSubtype="0" grpId="1" nodeType="withEffect">
                                  <p:stCondLst>
                                    <p:cond delay="0"/>
                                  </p:stCondLst>
                                  <p:endCondLst>
                                    <p:cond evt="onNext" delay="0">
                                      <p:tgtEl>
                                        <p:sldTgt/>
                                      </p:tgtEl>
                                    </p:cond>
                                  </p:endCondLst>
                                  <p:childTnLst>
                                    <p:set>
                                      <p:cBhvr rctx="PPT">
                                        <p:cTn id="67" dur="indefinite"/>
                                        <p:tgtEl>
                                          <p:spTgt spid="953347">
                                            <p:txEl>
                                              <p:pRg st="9" end="9"/>
                                            </p:txEl>
                                          </p:spTgt>
                                        </p:tgtEl>
                                        <p:attrNameLst>
                                          <p:attrName>style.opacity</p:attrName>
                                        </p:attrNameLst>
                                      </p:cBhvr>
                                      <p:to>
                                        <p:strVal val="1.0"/>
                                      </p:to>
                                    </p:set>
                                    <p:animEffect filter="image" prLst="opacity: 1.0">
                                      <p:cBhvr rctx="IE">
                                        <p:cTn id="68" dur="indefinite"/>
                                        <p:tgtEl>
                                          <p:spTgt spid="953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allAtOnce"/>
      <p:bldP spid="95334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01E6F6A-94E3-4D29-9081-A48E58AB2E47}"/>
              </a:ext>
            </a:extLst>
          </p:cNvPr>
          <p:cNvSpPr>
            <a:spLocks noGrp="1"/>
          </p:cNvSpPr>
          <p:nvPr>
            <p:ph type="title"/>
          </p:nvPr>
        </p:nvSpPr>
        <p:spPr>
          <a:xfrm>
            <a:off x="12426" y="73839"/>
            <a:ext cx="8940280" cy="962338"/>
          </a:xfrm>
        </p:spPr>
        <p:txBody>
          <a:bodyPr>
            <a:noAutofit/>
          </a:bodyPr>
          <a:lstStyle/>
          <a:p>
            <a:pPr eaLnBrk="1" hangingPunct="1">
              <a:defRPr/>
            </a:pPr>
            <a:r>
              <a:rPr lang="en-US" altLang="en-US" sz="27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Raters with Students in Multiple Grade Clusters, Grades 2–12</a:t>
            </a:r>
          </a:p>
        </p:txBody>
      </p:sp>
      <p:sp>
        <p:nvSpPr>
          <p:cNvPr id="49158" name="Rectangle 5" descr="Example: A grade 2–5 ESL teacher has most of her ELs in grade 3. She must complete the training course and calibration in grades 3–5. As a best practice, she should review the online practice activities for grade 2 to check her readiness to apply the rubrics appropriately.&#10;">
            <a:extLst>
              <a:ext uri="{FF2B5EF4-FFF2-40B4-BE49-F238E27FC236}">
                <a16:creationId xmlns:a16="http://schemas.microsoft.com/office/drawing/2014/main" id="{7DE05B84-9234-46CE-AF29-900ADB2072F1}"/>
              </a:ext>
            </a:extLst>
          </p:cNvPr>
          <p:cNvSpPr>
            <a:spLocks noChangeArrowheads="1"/>
          </p:cNvSpPr>
          <p:nvPr/>
        </p:nvSpPr>
        <p:spPr bwMode="auto">
          <a:xfrm>
            <a:off x="191293" y="4332713"/>
            <a:ext cx="8761413" cy="1200150"/>
          </a:xfrm>
          <a:prstGeom prst="rect">
            <a:avLst/>
          </a:prstGeom>
          <a:solidFill>
            <a:srgbClr val="F16038"/>
          </a:solidFill>
          <a:ln w="28575">
            <a:solidFill>
              <a:srgbClr val="F16038"/>
            </a:solidFill>
            <a:prstDash val="dash"/>
            <a:miter lim="800000"/>
            <a:headEnd/>
            <a:tailEnd/>
          </a:ln>
        </p:spPr>
        <p:txBody>
          <a:bodyPr lIns="91440" tIns="45720" rIns="91440" bIns="45720" anchor="t">
            <a:spAutoFit/>
          </a:bodyPr>
          <a:lstStyle>
            <a:lvl1pPr marL="342900" indent="-342900">
              <a:defRPr>
                <a:solidFill>
                  <a:schemeClr val="tx1"/>
                </a:solidFill>
                <a:latin typeface="Calibri" panose="020F0502020204030204" pitchFamily="34" charset="0"/>
              </a:defRPr>
            </a:lvl1pPr>
            <a:lvl2pPr marL="5873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58420" lvl="1" eaLnBrk="1" hangingPunct="1">
              <a:defRPr/>
            </a:pPr>
            <a:r>
              <a:rPr lang="en-US" altLang="en-US" dirty="0">
                <a:solidFill>
                  <a:schemeClr val="bg1"/>
                </a:solidFill>
                <a:latin typeface="+mn-lt"/>
              </a:rPr>
              <a:t>Example: A grade 2–5 ESL teacher has most of her EB students in grade 3. She must complete the training course and calibration in grades 3–5. As a best practice, she should review the online practice activities for grade 2 to check her readiness to apply the rubrics appropriately.</a:t>
            </a:r>
            <a:endParaRPr lang="en-US" dirty="0">
              <a:solidFill>
                <a:schemeClr val="bg1"/>
              </a:solidFill>
              <a:latin typeface="+mn-lt"/>
            </a:endParaRPr>
          </a:p>
        </p:txBody>
      </p:sp>
      <p:sp>
        <p:nvSpPr>
          <p:cNvPr id="3" name="Content Placeholder 2">
            <a:extLst>
              <a:ext uri="{FF2B5EF4-FFF2-40B4-BE49-F238E27FC236}">
                <a16:creationId xmlns:a16="http://schemas.microsoft.com/office/drawing/2014/main" id="{CD3370B5-25A0-4324-800D-DCACFF3E238A}"/>
              </a:ext>
              <a:ext uri="{C183D7F6-B498-43B3-948B-1728B52AA6E4}">
                <adec:decorative xmlns:adec="http://schemas.microsoft.com/office/drawing/2017/decorative" val="0"/>
              </a:ext>
            </a:extLst>
          </p:cNvPr>
          <p:cNvSpPr>
            <a:spLocks noGrp="1"/>
          </p:cNvSpPr>
          <p:nvPr>
            <p:ph idx="1"/>
          </p:nvPr>
        </p:nvSpPr>
        <p:spPr>
          <a:xfrm>
            <a:off x="329184" y="1310990"/>
            <a:ext cx="8497118" cy="2658109"/>
          </a:xfrm>
        </p:spPr>
        <p:txBody>
          <a:bodyPr rtlCol="0">
            <a:normAutofit/>
          </a:bodyPr>
          <a:lstStyle/>
          <a:p>
            <a:pPr marL="342900" lvl="1" indent="-342900">
              <a:lnSpc>
                <a:spcPct val="100000"/>
              </a:lnSpc>
              <a:spcBef>
                <a:spcPts val="750"/>
              </a:spcBef>
              <a:buClr>
                <a:schemeClr val="accent2"/>
              </a:buClr>
              <a:buFont typeface="Wingdings" panose="05000000000000000000" pitchFamily="2" charset="2"/>
              <a:buChar char="§"/>
              <a:defRPr/>
            </a:pPr>
            <a:r>
              <a:rPr lang="en-US" sz="2500" dirty="0">
                <a:solidFill>
                  <a:srgbClr val="0D6CB9"/>
                </a:solidFill>
              </a:rPr>
              <a:t>New raters are required to train and calibrate in the cluster in which they have the most EB students. </a:t>
            </a:r>
            <a:endParaRPr lang="en-US" sz="2500" dirty="0">
              <a:solidFill>
                <a:srgbClr val="0D6CB9"/>
              </a:solidFill>
              <a:cs typeface="Calibri" panose="020F0502020204030204"/>
            </a:endParaRPr>
          </a:p>
          <a:p>
            <a:pPr marL="342900" lvl="1" indent="-342900">
              <a:lnSpc>
                <a:spcPct val="100000"/>
              </a:lnSpc>
              <a:spcBef>
                <a:spcPts val="750"/>
              </a:spcBef>
              <a:buClr>
                <a:schemeClr val="accent2"/>
              </a:buClr>
              <a:buFont typeface="Wingdings" panose="05000000000000000000" pitchFamily="2" charset="2"/>
              <a:buChar char="§"/>
              <a:defRPr/>
            </a:pPr>
            <a:r>
              <a:rPr lang="en-US" sz="2500" dirty="0">
                <a:solidFill>
                  <a:srgbClr val="0D6CB9"/>
                </a:solidFill>
              </a:rPr>
              <a:t>As a best practice, these raters should also review online basic training course practice activities in the additional cluster(s).</a:t>
            </a:r>
            <a:endParaRPr lang="en-US" sz="2500" dirty="0">
              <a:solidFill>
                <a:srgbClr val="0D6CB9"/>
              </a:solidFill>
              <a:cs typeface="Calibri" panose="020F0502020204030204"/>
            </a:endParaRPr>
          </a:p>
          <a:p>
            <a:pPr marL="58420" lvl="1" indent="0" eaLnBrk="1" fontAlgn="auto" hangingPunct="1">
              <a:spcAft>
                <a:spcPts val="0"/>
              </a:spcAft>
              <a:buFont typeface="Wingdings" panose="05000000000000000000" pitchFamily="2" charset="2"/>
              <a:buNone/>
              <a:defRPr/>
            </a:pPr>
            <a:endParaRPr lang="en-US" dirty="0">
              <a:cs typeface="Calibri" panose="020F0502020204030204"/>
            </a:endParaRPr>
          </a:p>
        </p:txBody>
      </p:sp>
      <p:sp>
        <p:nvSpPr>
          <p:cNvPr id="51205" name="Slide Number Placeholder 4">
            <a:extLst>
              <a:ext uri="{FF2B5EF4-FFF2-40B4-BE49-F238E27FC236}">
                <a16:creationId xmlns:a16="http://schemas.microsoft.com/office/drawing/2014/main" id="{D14301D5-B7AD-40D1-860F-F78EF38AF0CD}"/>
              </a:ext>
              <a:ext uri="{C183D7F6-B498-43B3-948B-1728B52AA6E4}">
                <adec:decorative xmlns:adec="http://schemas.microsoft.com/office/drawing/2017/decorative" val="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98B320-D03A-4D6E-A5A5-F21A440FC3E3}" type="slidenum">
              <a:rPr lang="en-US" altLang="en-US" dirty="0" smtClean="0">
                <a:solidFill>
                  <a:schemeClr val="bg1">
                    <a:lumMod val="50000"/>
                  </a:schemeClr>
                </a:solidFill>
                <a:latin typeface="Tahoma"/>
                <a:ea typeface="Tahoma"/>
                <a:cs typeface="Tahoma"/>
              </a:rPr>
              <a:pPr/>
              <a:t>20</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367FBDC-1281-46C7-B8AD-9809E342A837}"/>
              </a:ext>
            </a:extLst>
          </p:cNvPr>
          <p:cNvSpPr>
            <a:spLocks noGrp="1"/>
          </p:cNvSpPr>
          <p:nvPr>
            <p:ph type="title"/>
          </p:nvPr>
        </p:nvSpPr>
        <p:spPr>
          <a:xfrm>
            <a:off x="152399" y="54769"/>
            <a:ext cx="8972549" cy="1262062"/>
          </a:xfrm>
        </p:spPr>
        <p:txBody>
          <a:bodyPr>
            <a:normAutofit/>
          </a:bodyPr>
          <a:lstStyle/>
          <a:p>
            <a:pPr eaLnBrk="1" hangingPunct="1">
              <a:defRPr/>
            </a:pPr>
            <a:r>
              <a:rPr lang="en-US" altLang="en-US" sz="32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Raters with Students in Multiple Grade Clusters that Include Grades K–1</a:t>
            </a:r>
          </a:p>
        </p:txBody>
      </p:sp>
      <p:sp>
        <p:nvSpPr>
          <p:cNvPr id="3" name="Content Placeholder 2">
            <a:extLst>
              <a:ext uri="{FF2B5EF4-FFF2-40B4-BE49-F238E27FC236}">
                <a16:creationId xmlns:a16="http://schemas.microsoft.com/office/drawing/2014/main" id="{8CC224EA-8869-4214-977D-1751629075B8}"/>
              </a:ext>
            </a:extLst>
          </p:cNvPr>
          <p:cNvSpPr>
            <a:spLocks noGrp="1"/>
          </p:cNvSpPr>
          <p:nvPr>
            <p:ph idx="1"/>
          </p:nvPr>
        </p:nvSpPr>
        <p:spPr>
          <a:xfrm>
            <a:off x="152399" y="1446212"/>
            <a:ext cx="8672513" cy="3279775"/>
          </a:xfrm>
        </p:spPr>
        <p:txBody>
          <a:bodyPr rtlCol="0">
            <a:normAutofit fontScale="77500" lnSpcReduction="20000"/>
          </a:bodyPr>
          <a:lstStyle/>
          <a:p>
            <a:pPr marL="342900" lvl="1" indent="-342900">
              <a:lnSpc>
                <a:spcPct val="120000"/>
              </a:lnSpc>
              <a:spcBef>
                <a:spcPts val="750"/>
              </a:spcBef>
              <a:buClr>
                <a:schemeClr val="accent2"/>
              </a:buClr>
              <a:buFont typeface="Wingdings" panose="05000000000000000000" pitchFamily="2" charset="2"/>
              <a:buChar char="§"/>
              <a:defRPr/>
            </a:pPr>
            <a:r>
              <a:rPr lang="en-US" sz="3100" dirty="0"/>
              <a:t>Because of differences in the instructional content and rating rubrics, new raters must complete training and calibration for K–1 and at least one other cluster in 2–12. </a:t>
            </a:r>
          </a:p>
          <a:p>
            <a:pPr marL="342900" lvl="1" indent="-342900">
              <a:lnSpc>
                <a:spcPct val="120000"/>
              </a:lnSpc>
              <a:spcBef>
                <a:spcPts val="750"/>
              </a:spcBef>
              <a:buClr>
                <a:schemeClr val="accent2"/>
              </a:buClr>
              <a:buFont typeface="Wingdings" panose="05000000000000000000" pitchFamily="2" charset="2"/>
              <a:buChar char="§"/>
              <a:defRPr/>
            </a:pPr>
            <a:r>
              <a:rPr lang="en-US" sz="3100" dirty="0"/>
              <a:t>Raters with more than one additional cluster should train in the cluster in which they have the most EB students. </a:t>
            </a:r>
          </a:p>
          <a:p>
            <a:pPr marL="342900" lvl="1" indent="-342900">
              <a:lnSpc>
                <a:spcPct val="120000"/>
              </a:lnSpc>
              <a:spcBef>
                <a:spcPts val="750"/>
              </a:spcBef>
              <a:buClr>
                <a:schemeClr val="accent2"/>
              </a:buClr>
              <a:buFont typeface="Wingdings" panose="05000000000000000000" pitchFamily="2" charset="2"/>
              <a:buChar char="§"/>
              <a:defRPr/>
            </a:pPr>
            <a:r>
              <a:rPr lang="en-US" sz="3100" dirty="0"/>
              <a:t>As a best practice, these raters should also review online basic training course practice activities in the additional cluster(s).</a:t>
            </a:r>
          </a:p>
          <a:p>
            <a:pPr marL="58738" lvl="1" indent="0" eaLnBrk="1" fontAlgn="auto" hangingPunct="1">
              <a:spcAft>
                <a:spcPts val="0"/>
              </a:spcAft>
              <a:buFont typeface="Wingdings" panose="05000000000000000000" pitchFamily="2" charset="2"/>
              <a:buNone/>
              <a:defRPr/>
            </a:pPr>
            <a:endParaRPr lang="en-US" dirty="0"/>
          </a:p>
        </p:txBody>
      </p:sp>
      <p:sp>
        <p:nvSpPr>
          <p:cNvPr id="51206" name="Rectangle 5" descr="Example: A grade 1–3 ESL teacher has most of his ELs in grade 2. He must complete the training course and calibration in grades K–1 and 2. As a best practice, he should review the online practice activities for grades  3–5 to check his readiness to apply the rubrics appropriately for his 3rd grade students.&#10;">
            <a:extLst>
              <a:ext uri="{FF2B5EF4-FFF2-40B4-BE49-F238E27FC236}">
                <a16:creationId xmlns:a16="http://schemas.microsoft.com/office/drawing/2014/main" id="{3428C393-9CC2-499A-A48D-82B2160194F9}"/>
              </a:ext>
            </a:extLst>
          </p:cNvPr>
          <p:cNvSpPr>
            <a:spLocks noChangeArrowheads="1"/>
          </p:cNvSpPr>
          <p:nvPr/>
        </p:nvSpPr>
        <p:spPr bwMode="auto">
          <a:xfrm>
            <a:off x="85725" y="4550019"/>
            <a:ext cx="8972550" cy="1200150"/>
          </a:xfrm>
          <a:prstGeom prst="rect">
            <a:avLst/>
          </a:prstGeom>
          <a:solidFill>
            <a:srgbClr val="F16038"/>
          </a:solidFill>
          <a:ln w="12700">
            <a:solidFill>
              <a:srgbClr val="F16038"/>
            </a:solidFill>
            <a:prstDash val="dashDot"/>
            <a:miter lim="800000"/>
            <a:headEnd/>
            <a:tailEnd/>
          </a:ln>
        </p:spPr>
        <p:txBody>
          <a:bodyPr>
            <a:spAutoFit/>
          </a:bodyPr>
          <a:lstStyle>
            <a:lvl1pPr marL="342900" indent="-342900">
              <a:defRPr>
                <a:solidFill>
                  <a:schemeClr val="tx1"/>
                </a:solidFill>
                <a:latin typeface="Calibri" panose="020F0502020204030204" pitchFamily="34" charset="0"/>
              </a:defRPr>
            </a:lvl1pPr>
            <a:lvl2pPr marL="5873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defRPr/>
            </a:pPr>
            <a:r>
              <a:rPr lang="en-US" altLang="en-US" dirty="0">
                <a:solidFill>
                  <a:schemeClr val="bg1"/>
                </a:solidFill>
                <a:latin typeface="+mn-lt"/>
              </a:rPr>
              <a:t>Example: A grade 1–3 ESL teacher has most of his EB students in grade 2. He must complete the training course and calibration in grades K–1 and 2. As a best practice, he should review the online practice activities for grades  3–5 to check his readiness to apply the rubrics appropriately for his 3rd grade students.</a:t>
            </a:r>
          </a:p>
        </p:txBody>
      </p:sp>
      <p:sp>
        <p:nvSpPr>
          <p:cNvPr id="53252" name="Slide Number Placeholder 4">
            <a:extLst>
              <a:ext uri="{FF2B5EF4-FFF2-40B4-BE49-F238E27FC236}">
                <a16:creationId xmlns:a16="http://schemas.microsoft.com/office/drawing/2014/main" id="{6C60E0B5-D4C7-4671-BF35-EF8FABD3E286}"/>
              </a:ext>
              <a:ext uri="{C183D7F6-B498-43B3-948B-1728B52AA6E4}">
                <adec:decorative xmlns:adec="http://schemas.microsoft.com/office/drawing/2017/decorative" val="1"/>
              </a:ext>
            </a:extLst>
          </p:cNvPr>
          <p:cNvSpPr>
            <a:spLocks noGrp="1"/>
          </p:cNvSpPr>
          <p:nvPr>
            <p:ph type="sldNum" sz="quarter" idx="4"/>
          </p:nvPr>
        </p:nvSpPr>
        <p:spPr bwMode="auto">
          <a:xfrm>
            <a:off x="7219948" y="6574631"/>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759B7B-DFA3-43A9-9F7C-29487ACADA8C}" type="slidenum">
              <a:rPr lang="en-US" altLang="en-US" dirty="0" smtClean="0">
                <a:solidFill>
                  <a:schemeClr val="bg1">
                    <a:lumMod val="50000"/>
                  </a:schemeClr>
                </a:solidFill>
                <a:latin typeface="Tahoma"/>
                <a:ea typeface="Tahoma"/>
                <a:cs typeface="Tahoma"/>
              </a:rPr>
              <a:pPr/>
              <a:t>21</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3FBBE54-5697-4540-A261-D31C72951654}"/>
              </a:ext>
            </a:extLst>
          </p:cNvPr>
          <p:cNvSpPr>
            <a:spLocks noGrp="1"/>
          </p:cNvSpPr>
          <p:nvPr>
            <p:ph type="title"/>
          </p:nvPr>
        </p:nvSpPr>
        <p:spPr>
          <a:xfrm>
            <a:off x="82061" y="88699"/>
            <a:ext cx="8813006" cy="941387"/>
          </a:xfrm>
        </p:spPr>
        <p:txBody>
          <a:bodyPr>
            <a:normAutofit fontScale="90000"/>
          </a:bodyPr>
          <a:lstStyle/>
          <a:p>
            <a:pPr eaLnBrk="1" hangingPunct="1">
              <a:defRPr/>
            </a:pPr>
            <a:r>
              <a:rPr lang="en-US" altLang="en-US" sz="3400" dirty="0">
                <a:solidFill>
                  <a:srgbClr val="0D6CB9"/>
                </a:solidFill>
                <a:latin typeface="Calibri "/>
                <a:ea typeface="Open Sans Semibold" panose="020B0706030804020204" pitchFamily="34" charset="0"/>
                <a:cs typeface="Open Sans Semibold" panose="020B0706030804020204" pitchFamily="34" charset="0"/>
              </a:rPr>
              <a:t>When and where do raters take the online basic training course?</a:t>
            </a:r>
          </a:p>
        </p:txBody>
      </p:sp>
      <p:sp>
        <p:nvSpPr>
          <p:cNvPr id="55299" name="Rectangle 3">
            <a:extLst>
              <a:ext uri="{FF2B5EF4-FFF2-40B4-BE49-F238E27FC236}">
                <a16:creationId xmlns:a16="http://schemas.microsoft.com/office/drawing/2014/main" id="{BE2C3AC7-50D4-44DB-9BA7-38976AE44B13}"/>
              </a:ext>
            </a:extLst>
          </p:cNvPr>
          <p:cNvSpPr>
            <a:spLocks noGrp="1"/>
          </p:cNvSpPr>
          <p:nvPr>
            <p:ph idx="1"/>
          </p:nvPr>
        </p:nvSpPr>
        <p:spPr>
          <a:xfrm>
            <a:off x="344105" y="1331912"/>
            <a:ext cx="7772400" cy="2994025"/>
          </a:xfrm>
        </p:spPr>
        <p:txBody>
          <a:bodyPr/>
          <a:lstStyle/>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Depending on campus arrangements, raters may either complete the online basic training course during school hours, after school, or on weekends. </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The LMS allows raters to access online training from any computer that meets the minimum system requirements.</a:t>
            </a:r>
          </a:p>
        </p:txBody>
      </p:sp>
      <p:sp>
        <p:nvSpPr>
          <p:cNvPr id="53254"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05999717-02FF-4E6F-92D8-ABE91336B898}"/>
              </a:ext>
            </a:extLst>
          </p:cNvPr>
          <p:cNvSpPr>
            <a:spLocks noChangeArrowheads="1"/>
          </p:cNvSpPr>
          <p:nvPr/>
        </p:nvSpPr>
        <p:spPr bwMode="auto">
          <a:xfrm>
            <a:off x="242887" y="4406701"/>
            <a:ext cx="8722519" cy="1200150"/>
          </a:xfrm>
          <a:prstGeom prst="rect">
            <a:avLst/>
          </a:prstGeom>
          <a:solidFill>
            <a:srgbClr val="F16038"/>
          </a:solidFill>
          <a:ln w="28575">
            <a:solidFill>
              <a:srgbClr val="F16038"/>
            </a:solidFill>
            <a:prstDash val="dashDot"/>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chemeClr val="bg1"/>
                </a:solidFill>
                <a:latin typeface="+mn-lt"/>
              </a:rPr>
              <a:t>It is a violation of state assessment procedures to record, discuss, or share answers to the rating practice and calibration activities. Prior to beginning online training or calibration, educators will read an online statement and affirm that they will complete the rating activities independently.</a:t>
            </a:r>
          </a:p>
        </p:txBody>
      </p:sp>
      <p:sp>
        <p:nvSpPr>
          <p:cNvPr id="55301" name="Slide Number Placeholder 5">
            <a:extLst>
              <a:ext uri="{FF2B5EF4-FFF2-40B4-BE49-F238E27FC236}">
                <a16:creationId xmlns:a16="http://schemas.microsoft.com/office/drawing/2014/main" id="{17E3B808-C773-4E93-8BB3-33E944002167}"/>
              </a:ext>
              <a:ext uri="{C183D7F6-B498-43B3-948B-1728B52AA6E4}">
                <adec:decorative xmlns:adec="http://schemas.microsoft.com/office/drawing/2017/decorative" val="1"/>
              </a:ext>
            </a:extLst>
          </p:cNvPr>
          <p:cNvSpPr>
            <a:spLocks noGrp="1"/>
          </p:cNvSpPr>
          <p:nvPr>
            <p:ph type="sldNum" sz="quarter" idx="4"/>
          </p:nvPr>
        </p:nvSpPr>
        <p:spPr bwMode="auto">
          <a:xfrm>
            <a:off x="6998441" y="65867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3345CD-37B5-4269-B393-56FFB03624EB}" type="slidenum">
              <a:rPr lang="en-US" altLang="en-US" dirty="0" smtClean="0">
                <a:solidFill>
                  <a:schemeClr val="bg1">
                    <a:lumMod val="50000"/>
                  </a:schemeClr>
                </a:solidFill>
                <a:latin typeface="Tahoma"/>
                <a:ea typeface="Tahoma"/>
                <a:cs typeface="Tahoma"/>
              </a:rPr>
              <a:pPr/>
              <a:t>22</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54BFBAC-D11D-4608-B7DC-6AE5188F71B9}"/>
              </a:ext>
            </a:extLst>
          </p:cNvPr>
          <p:cNvSpPr>
            <a:spLocks noGrp="1"/>
          </p:cNvSpPr>
          <p:nvPr>
            <p:ph type="title"/>
          </p:nvPr>
        </p:nvSpPr>
        <p:spPr>
          <a:xfrm>
            <a:off x="57149" y="96969"/>
            <a:ext cx="8880475" cy="890587"/>
          </a:xfrm>
        </p:spPr>
        <p:txBody>
          <a:bodyPr>
            <a:normAutofit/>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What resources do raters need for training?</a:t>
            </a:r>
          </a:p>
        </p:txBody>
      </p:sp>
      <p:graphicFrame>
        <p:nvGraphicFramePr>
          <p:cNvPr id="8" name="Table 7" descr="For training purposes: &#10; K-1 raters will use: K-12 Listening PLDs,&#10;K-12 Speaking PLDs, K-1 Reading PLDs&#10; and  K-1 Writing PLDs&#10;&#10;2-12 Raters will use the 2-12 Writing PLDs&#10;If approved for a special administration of listening and speaking test, 2-12 raters will also need:&#10;K-12 Listening PLDs and the &#10;K-12 Speaking PLDs">
            <a:extLst>
              <a:ext uri="{FF2B5EF4-FFF2-40B4-BE49-F238E27FC236}">
                <a16:creationId xmlns:a16="http://schemas.microsoft.com/office/drawing/2014/main" id="{1201165E-03B4-43ED-845F-3D6BF28B0367}"/>
              </a:ext>
            </a:extLst>
          </p:cNvPr>
          <p:cNvGraphicFramePr>
            <a:graphicFrameLocks noGrp="1"/>
          </p:cNvGraphicFramePr>
          <p:nvPr>
            <p:extLst>
              <p:ext uri="{D42A27DB-BD31-4B8C-83A1-F6EECF244321}">
                <p14:modId xmlns:p14="http://schemas.microsoft.com/office/powerpoint/2010/main" val="2492375262"/>
              </p:ext>
            </p:extLst>
          </p:nvPr>
        </p:nvGraphicFramePr>
        <p:xfrm>
          <a:off x="273842" y="1131758"/>
          <a:ext cx="8447088" cy="3424238"/>
        </p:xfrm>
        <a:graphic>
          <a:graphicData uri="http://schemas.openxmlformats.org/drawingml/2006/table">
            <a:tbl>
              <a:tblPr firstRow="1"/>
              <a:tblGrid>
                <a:gridCol w="3465513">
                  <a:extLst>
                    <a:ext uri="{9D8B030D-6E8A-4147-A177-3AD203B41FA5}">
                      <a16:colId xmlns:a16="http://schemas.microsoft.com/office/drawing/2014/main" val="20000"/>
                    </a:ext>
                  </a:extLst>
                </a:gridCol>
                <a:gridCol w="4981575">
                  <a:extLst>
                    <a:ext uri="{9D8B030D-6E8A-4147-A177-3AD203B41FA5}">
                      <a16:colId xmlns:a16="http://schemas.microsoft.com/office/drawing/2014/main" val="20001"/>
                    </a:ext>
                  </a:extLst>
                </a:gridCol>
              </a:tblGrid>
              <a:tr h="3683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K–1 Raters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2-12 Raters for Special Administration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67038">
                <a:tc>
                  <a:txBody>
                    <a:bodyPr/>
                    <a:lstStyle>
                      <a:lvl1pPr marL="457200"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12 Listening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12 Speaking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 Reading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 Writing PLDs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457200"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12 Listening PLDs</a:t>
                      </a:r>
                    </a:p>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Open Sans"/>
                        </a:rPr>
                        <a:t>K</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12 Speaking PLDs</a:t>
                      </a:r>
                    </a:p>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defRPr/>
                      </a:pPr>
                      <a:r>
                        <a:rPr kumimoji="0" lang="en-US" altLang="en-US" sz="2000" b="0" i="0" u="none" strike="noStrike" cap="none" normalizeH="0" baseline="0" dirty="0">
                          <a:ln>
                            <a:noFill/>
                          </a:ln>
                          <a:solidFill>
                            <a:schemeClr val="tx1"/>
                          </a:solidFill>
                          <a:effectLst/>
                          <a:latin typeface="Open Sans"/>
                        </a:rPr>
                        <a:t>2</a:t>
                      </a:r>
                      <a:r>
                        <a:rPr lang="en-US" sz="2000" dirty="0">
                          <a:solidFill>
                            <a:schemeClr val="tx1"/>
                          </a:solidFill>
                        </a:rPr>
                        <a:t>–</a:t>
                      </a:r>
                      <a:r>
                        <a:rPr kumimoji="0" lang="en-US" altLang="en-US" sz="2000" b="0" i="0" u="none" strike="noStrike" cap="none" normalizeH="0" baseline="0" dirty="0">
                          <a:ln>
                            <a:noFill/>
                          </a:ln>
                          <a:solidFill>
                            <a:schemeClr val="tx1"/>
                          </a:solidFill>
                          <a:effectLst/>
                          <a:latin typeface="Open Sans"/>
                        </a:rPr>
                        <a:t>12 Writing PLDs</a:t>
                      </a:r>
                    </a:p>
                    <a:p>
                      <a:pPr marL="457200" marR="0" lvl="0" indent="-457200" algn="l" defTabSz="914400" rtl="0" eaLnBrk="1" fontAlgn="base" latinLnBrk="0" hangingPunct="1">
                        <a:lnSpc>
                          <a:spcPct val="100000"/>
                        </a:lnSpc>
                        <a:spcBef>
                          <a:spcPct val="0"/>
                        </a:spcBef>
                        <a:spcAft>
                          <a:spcPct val="0"/>
                        </a:spcAft>
                        <a:buClr>
                          <a:srgbClr val="F16038"/>
                        </a:buClr>
                        <a:buSzTx/>
                        <a:buFont typeface="Wingdings" panose="05000000000000000000" pitchFamily="2" charset="2"/>
                        <a:buChar char="§"/>
                        <a:tabLst/>
                      </a:pPr>
                      <a:endParaRPr kumimoji="0" lang="en-US" altLang="en-US" sz="2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rgbClr val="F16038"/>
                        </a:buClr>
                        <a:buSzTx/>
                        <a:buFont typeface="Wingdings" panose="05000000000000000000" pitchFamily="2" charset="2"/>
                        <a:buNone/>
                        <a:tabLst/>
                      </a:pPr>
                      <a:r>
                        <a:rPr kumimoji="0" lang="en-US" altLang="en-US" sz="2000" b="1" i="0" u="none" strike="noStrike" cap="none" normalizeH="0" baseline="0" dirty="0">
                          <a:ln>
                            <a:noFill/>
                          </a:ln>
                          <a:solidFill>
                            <a:srgbClr val="000000"/>
                          </a:solidFill>
                          <a:effectLst/>
                          <a:latin typeface="Calibri" panose="020F0502020204030204" pitchFamily="34" charset="0"/>
                        </a:rPr>
                        <a:t>*Grades 2</a:t>
                      </a:r>
                      <a:r>
                        <a:rPr lang="en-US" sz="2000" dirty="0">
                          <a:solidFill>
                            <a:schemeClr val="tx1"/>
                          </a:solidFill>
                        </a:rPr>
                        <a:t>–</a:t>
                      </a:r>
                      <a:r>
                        <a:rPr kumimoji="0" lang="en-US" altLang="en-US" sz="2000" b="1" i="0" u="none" strike="noStrike" cap="none" normalizeH="0" baseline="0" dirty="0">
                          <a:ln>
                            <a:noFill/>
                          </a:ln>
                          <a:solidFill>
                            <a:srgbClr val="000000"/>
                          </a:solidFill>
                          <a:effectLst/>
                          <a:latin typeface="Calibri" panose="020F0502020204030204" pitchFamily="34" charset="0"/>
                        </a:rPr>
                        <a:t>12 raters </a:t>
                      </a:r>
                      <a:r>
                        <a:rPr kumimoji="0" lang="en-US" altLang="en-US" sz="2000" b="0" i="0" u="none" strike="noStrike" cap="none" normalizeH="0" baseline="0" dirty="0">
                          <a:ln>
                            <a:noFill/>
                          </a:ln>
                          <a:solidFill>
                            <a:srgbClr val="000000"/>
                          </a:solidFill>
                          <a:effectLst/>
                          <a:latin typeface="Calibri" panose="020F0502020204030204" pitchFamily="34" charset="0"/>
                        </a:rPr>
                        <a:t>are those assigned to complete a </a:t>
                      </a:r>
                      <a:r>
                        <a:rPr kumimoji="0" lang="en-US" altLang="en-US" sz="2000" b="0" i="0" u="none" strike="noStrike" cap="none" normalizeH="0" baseline="0" dirty="0">
                          <a:ln>
                            <a:noFill/>
                          </a:ln>
                          <a:solidFill>
                            <a:srgbClr val="000000"/>
                          </a:solidFill>
                          <a:effectLst/>
                          <a:latin typeface="Calibri" panose="020F0502020204030204" pitchFamily="34" charset="0"/>
                          <a:hlinkClick r:id="rId3"/>
                        </a:rPr>
                        <a:t>special holistic administration </a:t>
                      </a:r>
                      <a:r>
                        <a:rPr kumimoji="0" lang="en-US" altLang="en-US" sz="2000" b="0" i="0" u="none" strike="noStrike" cap="none" normalizeH="0" baseline="0" dirty="0">
                          <a:ln>
                            <a:noFill/>
                          </a:ln>
                          <a:solidFill>
                            <a:srgbClr val="000000"/>
                          </a:solidFill>
                          <a:effectLst/>
                          <a:latin typeface="Calibri" panose="020F0502020204030204" pitchFamily="34" charset="0"/>
                        </a:rPr>
                        <a:t>in listening, speaking, and/or writing (as applicable).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
        <p:nvSpPr>
          <p:cNvPr id="55301"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00F6F3F0-C0BB-4525-8CDB-BC3C72712ACC}"/>
              </a:ext>
            </a:extLst>
          </p:cNvPr>
          <p:cNvSpPr>
            <a:spLocks noChangeArrowheads="1"/>
          </p:cNvSpPr>
          <p:nvPr/>
        </p:nvSpPr>
        <p:spPr bwMode="auto">
          <a:xfrm>
            <a:off x="206374" y="4700198"/>
            <a:ext cx="8731250" cy="1233487"/>
          </a:xfrm>
          <a:prstGeom prst="rect">
            <a:avLst/>
          </a:prstGeom>
          <a:solidFill>
            <a:srgbClr val="F16038"/>
          </a:solidFill>
          <a:ln w="28575">
            <a:solidFill>
              <a:srgbClr val="F16038"/>
            </a:solidFill>
            <a:prstDash val="lg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chemeClr val="bg1"/>
                </a:solidFill>
                <a:latin typeface="+mn-lt"/>
              </a:rPr>
              <a:t>It is a violation of state assessment procedures to record, discuss, or share answers to the rating practice and calibration activities. Prior to beginning online training or calibration, educators will read an online statement and affirm that they will complete the rating activities independently.</a:t>
            </a:r>
          </a:p>
        </p:txBody>
      </p:sp>
      <p:sp>
        <p:nvSpPr>
          <p:cNvPr id="57348" name="Slide Number Placeholder 5">
            <a:extLst>
              <a:ext uri="{FF2B5EF4-FFF2-40B4-BE49-F238E27FC236}">
                <a16:creationId xmlns:a16="http://schemas.microsoft.com/office/drawing/2014/main" id="{5AA83394-EC48-45A3-9265-27D2C608FDE8}"/>
              </a:ext>
              <a:ext uri="{C183D7F6-B498-43B3-948B-1728B52AA6E4}">
                <adec:decorative xmlns:adec="http://schemas.microsoft.com/office/drawing/2017/decorative" val="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C353E3-9969-49F9-9D6A-4543D0CA051B}" type="slidenum">
              <a:rPr lang="en-US" altLang="en-US" dirty="0" smtClean="0">
                <a:solidFill>
                  <a:schemeClr val="bg1">
                    <a:lumMod val="50000"/>
                  </a:schemeClr>
                </a:solidFill>
                <a:latin typeface="Tahoma"/>
                <a:ea typeface="Tahoma"/>
                <a:cs typeface="Tahoma"/>
              </a:rPr>
              <a:pPr/>
              <a:t>23</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6AB68C3-D079-4A91-856E-68BB8EE1D262}"/>
              </a:ext>
            </a:extLst>
          </p:cNvPr>
          <p:cNvSpPr>
            <a:spLocks noGrp="1"/>
          </p:cNvSpPr>
          <p:nvPr>
            <p:ph type="title"/>
          </p:nvPr>
        </p:nvSpPr>
        <p:spPr>
          <a:xfrm>
            <a:off x="27329" y="58497"/>
            <a:ext cx="8769009" cy="762000"/>
          </a:xfrm>
        </p:spPr>
        <p:txBody>
          <a:bodyPr>
            <a:normAutofit fontScale="90000"/>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What resources do raters need to rate students?</a:t>
            </a:r>
          </a:p>
        </p:txBody>
      </p:sp>
      <p:sp>
        <p:nvSpPr>
          <p:cNvPr id="59396" name="Slide Number Placeholder 5">
            <a:extLst>
              <a:ext uri="{FF2B5EF4-FFF2-40B4-BE49-F238E27FC236}">
                <a16:creationId xmlns:a16="http://schemas.microsoft.com/office/drawing/2014/main" id="{607E7C5B-A936-4124-9554-AA5908EF29D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F2ED95-9227-42AE-B16A-83FAED8E7BF2}" type="slidenum">
              <a:rPr lang="en-US" altLang="en-US" dirty="0" smtClean="0">
                <a:solidFill>
                  <a:schemeClr val="bg1">
                    <a:lumMod val="50000"/>
                  </a:schemeClr>
                </a:solidFill>
                <a:latin typeface="Tahoma"/>
                <a:ea typeface="Tahoma"/>
                <a:cs typeface="Tahoma"/>
              </a:rPr>
              <a:pPr/>
              <a:t>24</a:t>
            </a:fld>
            <a:endParaRPr lang="en-US" altLang="en-US" dirty="0">
              <a:solidFill>
                <a:schemeClr val="bg1">
                  <a:lumMod val="50000"/>
                </a:schemeClr>
              </a:solidFill>
              <a:latin typeface="Tahoma"/>
              <a:ea typeface="Tahoma"/>
              <a:cs typeface="Tahoma"/>
            </a:endParaRPr>
          </a:p>
        </p:txBody>
      </p:sp>
      <p:graphicFrame>
        <p:nvGraphicFramePr>
          <p:cNvPr id="8" name="Table 7" descr="TELPAS Rater Resources &#10;For rating  purposes: &#10; K-1 raters will use: K-12 Listening PLDs,&#10;K-12 Speaking PLDs, K-1 Reading PLDs&#10; and  K-1 Writing PLDs and TELPAS Student Rating Roster&#10;&#10;2-12 Raters will use the 2-12 Writing PLDs and TELPAS Student Rating Roster&#10;Writing Collection Cover Sheet&#10;Writing Collection Verification Checklist&#10;&#10;If approved for a special administration of listening and speaking test, 2-12 raters will also need:&#10;K-12 Listening PLDs and the &#10;K-12 Speaking PLDs">
            <a:extLst>
              <a:ext uri="{FF2B5EF4-FFF2-40B4-BE49-F238E27FC236}">
                <a16:creationId xmlns:a16="http://schemas.microsoft.com/office/drawing/2014/main" id="{00D36277-C937-4267-8DDD-2ED16B412D05}"/>
              </a:ext>
            </a:extLst>
          </p:cNvPr>
          <p:cNvGraphicFramePr>
            <a:graphicFrameLocks noGrp="1"/>
          </p:cNvGraphicFramePr>
          <p:nvPr>
            <p:extLst>
              <p:ext uri="{D42A27DB-BD31-4B8C-83A1-F6EECF244321}">
                <p14:modId xmlns:p14="http://schemas.microsoft.com/office/powerpoint/2010/main" val="3952646434"/>
              </p:ext>
            </p:extLst>
          </p:nvPr>
        </p:nvGraphicFramePr>
        <p:xfrm>
          <a:off x="106363" y="916238"/>
          <a:ext cx="8769009" cy="4723586"/>
        </p:xfrm>
        <a:graphic>
          <a:graphicData uri="http://schemas.openxmlformats.org/drawingml/2006/table">
            <a:tbl>
              <a:tblPr firstRow="1" bandRow="1">
                <a:tableStyleId>{5C22544A-7EE6-4342-B048-85BDC9FD1C3A}</a:tableStyleId>
              </a:tblPr>
              <a:tblGrid>
                <a:gridCol w="3590883">
                  <a:extLst>
                    <a:ext uri="{9D8B030D-6E8A-4147-A177-3AD203B41FA5}">
                      <a16:colId xmlns:a16="http://schemas.microsoft.com/office/drawing/2014/main" val="20000"/>
                    </a:ext>
                  </a:extLst>
                </a:gridCol>
                <a:gridCol w="5178126">
                  <a:extLst>
                    <a:ext uri="{9D8B030D-6E8A-4147-A177-3AD203B41FA5}">
                      <a16:colId xmlns:a16="http://schemas.microsoft.com/office/drawing/2014/main" val="20001"/>
                    </a:ext>
                  </a:extLst>
                </a:gridCol>
              </a:tblGrid>
              <a:tr h="362468">
                <a:tc>
                  <a:txBody>
                    <a:bodyPr/>
                    <a:lstStyle/>
                    <a:p>
                      <a:pPr algn="ctr"/>
                      <a:r>
                        <a:rPr lang="en-US" sz="2100" dirty="0">
                          <a:solidFill>
                            <a:schemeClr val="bg1"/>
                          </a:solidFill>
                          <a:latin typeface="+mn-lt"/>
                        </a:rPr>
                        <a:t>K–1 Raters </a:t>
                      </a:r>
                    </a:p>
                  </a:txBody>
                  <a:tcPr marL="91432" marR="91432" marT="42660" marB="42660"/>
                </a:tc>
                <a:tc>
                  <a:txBody>
                    <a:bodyPr/>
                    <a:lstStyle/>
                    <a:p>
                      <a:pPr algn="ctr"/>
                      <a:r>
                        <a:rPr lang="en-US" sz="2100" dirty="0">
                          <a:solidFill>
                            <a:schemeClr val="bg1"/>
                          </a:solidFill>
                          <a:latin typeface="+mn-lt"/>
                        </a:rPr>
                        <a:t>2–12 Raters for Special Administration </a:t>
                      </a:r>
                    </a:p>
                  </a:txBody>
                  <a:tcPr marL="91432" marR="91432" marT="42660" marB="42660"/>
                </a:tc>
                <a:extLst>
                  <a:ext uri="{0D108BD9-81ED-4DB2-BD59-A6C34878D82A}">
                    <a16:rowId xmlns:a16="http://schemas.microsoft.com/office/drawing/2014/main" val="10000"/>
                  </a:ext>
                </a:extLst>
              </a:tr>
              <a:tr h="4318226">
                <a:tc>
                  <a:txBody>
                    <a:bodyPr/>
                    <a:lstStyle/>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K</a:t>
                      </a:r>
                      <a:r>
                        <a:rPr lang="en-US" sz="2000" dirty="0">
                          <a:solidFill>
                            <a:schemeClr val="tx1"/>
                          </a:solidFill>
                        </a:rPr>
                        <a:t>–</a:t>
                      </a:r>
                      <a:r>
                        <a:rPr lang="en-US" sz="1900" b="0" kern="1200" dirty="0">
                          <a:solidFill>
                            <a:schemeClr val="tx1"/>
                          </a:solidFill>
                          <a:latin typeface="+mn-lt"/>
                          <a:ea typeface="+mn-ea"/>
                          <a:cs typeface="+mn-cs"/>
                        </a:rPr>
                        <a:t>12 Listening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K</a:t>
                      </a:r>
                      <a:r>
                        <a:rPr lang="en-US" sz="2000" dirty="0">
                          <a:solidFill>
                            <a:schemeClr val="tx1"/>
                          </a:solidFill>
                        </a:rPr>
                        <a:t>–</a:t>
                      </a:r>
                      <a:r>
                        <a:rPr lang="en-US" sz="1900" b="0" kern="1200" dirty="0">
                          <a:solidFill>
                            <a:schemeClr val="tx1"/>
                          </a:solidFill>
                          <a:latin typeface="+mn-lt"/>
                          <a:ea typeface="+mn-ea"/>
                          <a:cs typeface="+mn-cs"/>
                        </a:rPr>
                        <a:t>12 Speaking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K–1 Reading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K–1 Writing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TELPAS Student Rating Roster</a:t>
                      </a:r>
                    </a:p>
                  </a:txBody>
                  <a:tcPr marL="91432" marR="91432" marT="42660" marB="42660"/>
                </a:tc>
                <a:tc>
                  <a:txBody>
                    <a:bodyPr/>
                    <a:lstStyle/>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TELPAS Student Rating Roster</a:t>
                      </a:r>
                    </a:p>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TELPAS Test Administration Information</a:t>
                      </a:r>
                    </a:p>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If conducting a special administration for listening and speaking, 2–12 raters will  need:</a:t>
                      </a:r>
                    </a:p>
                    <a:p>
                      <a:pPr marL="800100" lvl="1" indent="-457200" algn="l" defTabSz="914400" rtl="0" eaLnBrk="1" latinLnBrk="0" hangingPunct="1">
                        <a:lnSpc>
                          <a:spcPct val="90000"/>
                        </a:lnSpc>
                        <a:spcBef>
                          <a:spcPts val="1000"/>
                        </a:spcBef>
                        <a:buClr>
                          <a:srgbClr val="F16038"/>
                        </a:buClr>
                        <a:buFont typeface="Arial" panose="020B0604020202020204" pitchFamily="34" charset="0"/>
                        <a:buChar char="•"/>
                      </a:pPr>
                      <a:r>
                        <a:rPr lang="en-US" sz="1900" b="0" kern="1200" dirty="0">
                          <a:solidFill>
                            <a:schemeClr val="tx1"/>
                          </a:solidFill>
                          <a:latin typeface="+mn-lt"/>
                          <a:ea typeface="+mn-ea"/>
                          <a:cs typeface="+mn-cs"/>
                        </a:rPr>
                        <a:t>K–12 Listening PLDs</a:t>
                      </a:r>
                    </a:p>
                    <a:p>
                      <a:pPr marL="800100" lvl="1" indent="-457200" algn="l" defTabSz="914400" rtl="0" eaLnBrk="1" latinLnBrk="0" hangingPunct="1">
                        <a:lnSpc>
                          <a:spcPct val="90000"/>
                        </a:lnSpc>
                        <a:spcBef>
                          <a:spcPts val="1000"/>
                        </a:spcBef>
                        <a:buClr>
                          <a:srgbClr val="F16038"/>
                        </a:buClr>
                        <a:buFont typeface="Arial" panose="020B0604020202020204" pitchFamily="34" charset="0"/>
                        <a:buChar char="•"/>
                      </a:pPr>
                      <a:r>
                        <a:rPr lang="en-US" sz="1900" b="0" kern="1200" dirty="0">
                          <a:solidFill>
                            <a:schemeClr val="tx1"/>
                          </a:solidFill>
                          <a:latin typeface="+mn-lt"/>
                          <a:ea typeface="+mn-ea"/>
                          <a:cs typeface="+mn-cs"/>
                        </a:rPr>
                        <a:t>K–12 Speaking PLDs</a:t>
                      </a:r>
                    </a:p>
                    <a:p>
                      <a:pPr marL="342900" indent="-3429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If conducting a special administration for writing, 2–12 raters will need</a:t>
                      </a:r>
                    </a:p>
                    <a:p>
                      <a:pPr marL="800100" marR="0" lvl="1" indent="-4572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sz="1900" b="0" kern="1200" dirty="0">
                          <a:solidFill>
                            <a:schemeClr val="tx1"/>
                          </a:solidFill>
                          <a:latin typeface="+mn-lt"/>
                          <a:ea typeface="+mn-ea"/>
                          <a:cs typeface="+mn-cs"/>
                        </a:rPr>
                        <a:t>2–12 Writing PLDs</a:t>
                      </a:r>
                    </a:p>
                    <a:p>
                      <a:pPr marL="800100" marR="0" lvl="1" indent="-4572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sz="1900" b="0" kern="1200" dirty="0">
                          <a:solidFill>
                            <a:schemeClr val="tx1"/>
                          </a:solidFill>
                          <a:latin typeface="+mn-lt"/>
                          <a:ea typeface="+mn-ea"/>
                          <a:cs typeface="+mn-cs"/>
                        </a:rPr>
                        <a:t>Writing Collection Cover Sheet</a:t>
                      </a:r>
                    </a:p>
                    <a:p>
                      <a:pPr marL="800100" marR="0" lvl="1" indent="-4572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sz="1900" b="0" kern="1200" dirty="0">
                          <a:solidFill>
                            <a:schemeClr val="tx1"/>
                          </a:solidFill>
                          <a:latin typeface="+mn-lt"/>
                          <a:ea typeface="+mn-ea"/>
                          <a:cs typeface="+mn-cs"/>
                        </a:rPr>
                        <a:t>Writing Collection Verification Checklist</a:t>
                      </a:r>
                    </a:p>
                  </a:txBody>
                  <a:tcPr marL="91432" marR="91432" marT="42660" marB="42660"/>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E102D51-A112-4B31-85FF-905501B3D239}"/>
              </a:ext>
            </a:extLst>
          </p:cNvPr>
          <p:cNvSpPr>
            <a:spLocks noGrp="1"/>
          </p:cNvSpPr>
          <p:nvPr>
            <p:ph type="title"/>
          </p:nvPr>
        </p:nvSpPr>
        <p:spPr>
          <a:xfrm>
            <a:off x="22578" y="147742"/>
            <a:ext cx="9144000" cy="762000"/>
          </a:xfrm>
        </p:spPr>
        <p:txBody>
          <a:bodyPr>
            <a:noAutofit/>
          </a:bodyPr>
          <a:lstStyle/>
          <a:p>
            <a:pPr eaLnBrk="1" hangingPunct="1">
              <a:defRPr/>
            </a:pPr>
            <a:r>
              <a:rPr lang="en-US" altLang="en-US" sz="3200" dirty="0">
                <a:solidFill>
                  <a:srgbClr val="0D6CB9"/>
                </a:solidFill>
                <a:latin typeface="Calibri "/>
                <a:ea typeface="Open Sans Semibold" panose="020B0706030804020204" pitchFamily="34" charset="0"/>
                <a:cs typeface="Open Sans Semibold" panose="020B0706030804020204" pitchFamily="34" charset="0"/>
              </a:rPr>
              <a:t>When and where do raters complete calibration?</a:t>
            </a:r>
          </a:p>
        </p:txBody>
      </p:sp>
      <p:sp>
        <p:nvSpPr>
          <p:cNvPr id="61443" name="Rectangle 3">
            <a:extLst>
              <a:ext uri="{FF2B5EF4-FFF2-40B4-BE49-F238E27FC236}">
                <a16:creationId xmlns:a16="http://schemas.microsoft.com/office/drawing/2014/main" id="{7784CAFA-F930-4CD6-B4CA-BC2A9DF3A9E8}"/>
              </a:ext>
            </a:extLst>
          </p:cNvPr>
          <p:cNvSpPr>
            <a:spLocks noGrp="1"/>
          </p:cNvSpPr>
          <p:nvPr>
            <p:ph idx="1"/>
          </p:nvPr>
        </p:nvSpPr>
        <p:spPr>
          <a:xfrm>
            <a:off x="340900" y="909742"/>
            <a:ext cx="8702616" cy="3459163"/>
          </a:xfrm>
        </p:spPr>
        <p:txBody>
          <a:bodyPr/>
          <a:lstStyle/>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New raters and returning raters required to calibrate by their campus testing coordinator, must complete calibration in a monitored session that has been established by the campus or district. </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Monitored calibration sessions may take place during the school day, after school, or as part of professional development. Most raters will need 1–2 hours to complete a calibration set. </a:t>
            </a:r>
          </a:p>
        </p:txBody>
      </p:sp>
      <p:sp>
        <p:nvSpPr>
          <p:cNvPr id="59398"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A7B69A77-C1EC-42B9-AFFC-4993D722A5A8}"/>
              </a:ext>
            </a:extLst>
          </p:cNvPr>
          <p:cNvSpPr>
            <a:spLocks noChangeArrowheads="1"/>
          </p:cNvSpPr>
          <p:nvPr/>
        </p:nvSpPr>
        <p:spPr bwMode="auto">
          <a:xfrm>
            <a:off x="171525" y="4530740"/>
            <a:ext cx="8793881" cy="1200329"/>
          </a:xfrm>
          <a:prstGeom prst="rect">
            <a:avLst/>
          </a:prstGeom>
          <a:solidFill>
            <a:srgbClr val="F16038"/>
          </a:solidFill>
          <a:ln w="28575">
            <a:solidFill>
              <a:srgbClr val="F16038"/>
            </a:solidFill>
            <a:prstDash val="dashDot"/>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chemeClr val="bg1"/>
                </a:solidFill>
                <a:latin typeface="+mn-lt"/>
              </a:rPr>
              <a:t>It is a violation of state assessment procedures to record, discuss, or share answers to the rating practice and calibration activities. Prior to beginning online training or calibration, educators will read an online statement and affirm that they will complete the rating activities independently.</a:t>
            </a:r>
          </a:p>
        </p:txBody>
      </p:sp>
      <p:sp>
        <p:nvSpPr>
          <p:cNvPr id="61445" name="Slide Number Placeholder 5">
            <a:extLst>
              <a:ext uri="{FF2B5EF4-FFF2-40B4-BE49-F238E27FC236}">
                <a16:creationId xmlns:a16="http://schemas.microsoft.com/office/drawing/2014/main" id="{133453D5-95ED-477D-9867-020AAA32BCF5}"/>
              </a:ext>
              <a:ext uri="{C183D7F6-B498-43B3-948B-1728B52AA6E4}">
                <adec:decorative xmlns:adec="http://schemas.microsoft.com/office/drawing/2017/decorative" val="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D43EDD-BA4B-4114-B1F0-1D8335B6A509}" type="slidenum">
              <a:rPr lang="en-US" altLang="en-US" dirty="0" smtClean="0">
                <a:solidFill>
                  <a:schemeClr val="bg1">
                    <a:lumMod val="50000"/>
                  </a:schemeClr>
                </a:solidFill>
                <a:latin typeface="Tahoma"/>
                <a:ea typeface="Tahoma"/>
                <a:cs typeface="Tahoma"/>
              </a:rPr>
              <a:pPr/>
              <a:t>25</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4AFA36E-15F4-45FF-A51A-2DCE9E093303}"/>
              </a:ext>
            </a:extLst>
          </p:cNvPr>
          <p:cNvSpPr>
            <a:spLocks noGrp="1"/>
          </p:cNvSpPr>
          <p:nvPr>
            <p:ph type="title"/>
          </p:nvPr>
        </p:nvSpPr>
        <p:spPr>
          <a:xfrm>
            <a:off x="94456" y="100642"/>
            <a:ext cx="7842250" cy="762000"/>
          </a:xfrm>
        </p:spPr>
        <p:txBody>
          <a:bodyPr/>
          <a:lstStyle/>
          <a:p>
            <a:pPr eaLnBrk="1" hangingPunct="1">
              <a:defRPr/>
            </a:pPr>
            <a:r>
              <a:rPr lang="en-US" alt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Why is calibration necessary?</a:t>
            </a:r>
          </a:p>
        </p:txBody>
      </p:sp>
      <p:sp>
        <p:nvSpPr>
          <p:cNvPr id="63491" name="Rectangle 3">
            <a:extLst>
              <a:ext uri="{FF2B5EF4-FFF2-40B4-BE49-F238E27FC236}">
                <a16:creationId xmlns:a16="http://schemas.microsoft.com/office/drawing/2014/main" id="{FCE4AB18-FA82-422F-ABF8-B7E2363E4D31}"/>
              </a:ext>
            </a:extLst>
          </p:cNvPr>
          <p:cNvSpPr>
            <a:spLocks noGrp="1"/>
          </p:cNvSpPr>
          <p:nvPr>
            <p:ph idx="1"/>
          </p:nvPr>
        </p:nvSpPr>
        <p:spPr>
          <a:xfrm>
            <a:off x="94456" y="1054894"/>
            <a:ext cx="8367712" cy="4748212"/>
          </a:xfrm>
        </p:spPr>
        <p:txBody>
          <a:bodyPr/>
          <a:lstStyle/>
          <a:p>
            <a:pPr marL="571500" indent="-457200" eaLnBrk="1" hangingPunct="1">
              <a:spcAft>
                <a:spcPct val="20000"/>
              </a:spcAft>
              <a:buClr>
                <a:schemeClr val="accent2"/>
              </a:buClr>
              <a:buFont typeface="Wingdings" panose="05000000000000000000" pitchFamily="2" charset="2"/>
              <a:buChar char="§"/>
            </a:pPr>
            <a:r>
              <a:rPr lang="en-US" altLang="en-US" sz="2600" dirty="0"/>
              <a:t>Calibration helps ensure that raters have adequate training, including ample practice and feedback, before they assess their students in the spring. </a:t>
            </a:r>
          </a:p>
          <a:p>
            <a:pPr marL="571500" indent="-457200" eaLnBrk="1" hangingPunct="1">
              <a:spcAft>
                <a:spcPct val="20000"/>
              </a:spcAft>
              <a:buClr>
                <a:schemeClr val="accent2"/>
              </a:buClr>
              <a:buFont typeface="Wingdings" panose="05000000000000000000" pitchFamily="2" charset="2"/>
              <a:buChar char="§"/>
            </a:pPr>
            <a:r>
              <a:rPr lang="en-US" altLang="en-US" sz="2600" dirty="0"/>
              <a:t>Calibration ensures that raters clear their heads and consider only the elements of student performance included in the PLDs.</a:t>
            </a:r>
          </a:p>
          <a:p>
            <a:pPr marL="571500" indent="-457200" eaLnBrk="1" hangingPunct="1">
              <a:spcAft>
                <a:spcPct val="20000"/>
              </a:spcAft>
              <a:buClr>
                <a:schemeClr val="accent2"/>
              </a:buClr>
              <a:buFont typeface="Wingdings" panose="05000000000000000000" pitchFamily="2" charset="2"/>
              <a:buChar char="§"/>
            </a:pPr>
            <a:r>
              <a:rPr lang="en-US" altLang="en-US" sz="2600" dirty="0"/>
              <a:t>Calibration supports assessment validity and reliability and is an important part of holistically scored assessment processes.</a:t>
            </a:r>
          </a:p>
        </p:txBody>
      </p:sp>
      <p:sp>
        <p:nvSpPr>
          <p:cNvPr id="63493" name="Slide Number Placeholder 3">
            <a:extLst>
              <a:ext uri="{FF2B5EF4-FFF2-40B4-BE49-F238E27FC236}">
                <a16:creationId xmlns:a16="http://schemas.microsoft.com/office/drawing/2014/main" id="{CEE55A06-3B97-46AE-B2C1-41B650E41D6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2E235B-F670-49D8-8406-E9B5437A3D47}" type="slidenum">
              <a:rPr lang="en-US" altLang="en-US" dirty="0" smtClean="0">
                <a:solidFill>
                  <a:schemeClr val="bg1">
                    <a:lumMod val="50000"/>
                  </a:schemeClr>
                </a:solidFill>
                <a:latin typeface="Tahoma"/>
                <a:ea typeface="Tahoma"/>
                <a:cs typeface="Tahoma"/>
              </a:rPr>
              <a:pPr/>
              <a:t>26</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DF271EF-8ACF-4B61-AA20-FA53963D9F15}"/>
              </a:ext>
            </a:extLst>
          </p:cNvPr>
          <p:cNvSpPr>
            <a:spLocks noGrp="1"/>
          </p:cNvSpPr>
          <p:nvPr>
            <p:ph type="title"/>
          </p:nvPr>
        </p:nvSpPr>
        <p:spPr>
          <a:xfrm>
            <a:off x="229822" y="85568"/>
            <a:ext cx="6985000" cy="1157288"/>
          </a:xfrm>
        </p:spPr>
        <p:txBody>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Preparing for Calibration Sets</a:t>
            </a:r>
          </a:p>
        </p:txBody>
      </p:sp>
      <p:sp>
        <p:nvSpPr>
          <p:cNvPr id="65539" name="Content Placeholder 2">
            <a:extLst>
              <a:ext uri="{FF2B5EF4-FFF2-40B4-BE49-F238E27FC236}">
                <a16:creationId xmlns:a16="http://schemas.microsoft.com/office/drawing/2014/main" id="{3FCD2B72-9CBD-48F9-919E-2189358297ED}"/>
              </a:ext>
            </a:extLst>
          </p:cNvPr>
          <p:cNvSpPr>
            <a:spLocks noGrp="1"/>
          </p:cNvSpPr>
          <p:nvPr>
            <p:ph idx="1"/>
          </p:nvPr>
        </p:nvSpPr>
        <p:spPr>
          <a:xfrm>
            <a:off x="109241" y="1460779"/>
            <a:ext cx="8401713" cy="3105150"/>
          </a:xfrm>
        </p:spPr>
        <p:txBody>
          <a:bodyPr/>
          <a:lstStyle/>
          <a:p>
            <a:pPr marL="571500" indent="-457200" eaLnBrk="1" hangingPunct="1">
              <a:spcAft>
                <a:spcPct val="20000"/>
              </a:spcAft>
              <a:buClr>
                <a:schemeClr val="accent2"/>
              </a:buClr>
              <a:buFont typeface="Wingdings" panose="05000000000000000000" pitchFamily="2" charset="2"/>
              <a:buChar char="§"/>
            </a:pPr>
            <a:r>
              <a:rPr lang="en-US" altLang="en-US" sz="2600" dirty="0"/>
              <a:t>New raters must complete the online basic training course before attending a calibration session. </a:t>
            </a:r>
          </a:p>
          <a:p>
            <a:pPr marL="571500" indent="-457200" eaLnBrk="1" hangingPunct="1">
              <a:spcAft>
                <a:spcPct val="20000"/>
              </a:spcAft>
              <a:buClr>
                <a:schemeClr val="accent2"/>
              </a:buClr>
              <a:buFont typeface="Wingdings" panose="05000000000000000000" pitchFamily="2" charset="2"/>
              <a:buChar char="§"/>
            </a:pPr>
            <a:r>
              <a:rPr lang="en-US" altLang="en-US" sz="2600" dirty="0"/>
              <a:t>All raters have the option to review the online basic training course, which includes practice rating activities, before attending a monitored calibration session.</a:t>
            </a:r>
          </a:p>
          <a:p>
            <a:pPr marL="0" indent="0" eaLnBrk="1" hangingPunct="1">
              <a:buClr>
                <a:schemeClr val="accent2"/>
              </a:buClr>
              <a:buNone/>
            </a:pPr>
            <a:endParaRPr lang="en-US" altLang="en-US" sz="2600">
              <a:latin typeface="Open Sans" panose="020B0606030504020204" pitchFamily="34" charset="0"/>
            </a:endParaRPr>
          </a:p>
        </p:txBody>
      </p:sp>
      <p:sp>
        <p:nvSpPr>
          <p:cNvPr id="65541" name="Slide Number Placeholder 3">
            <a:extLst>
              <a:ext uri="{FF2B5EF4-FFF2-40B4-BE49-F238E27FC236}">
                <a16:creationId xmlns:a16="http://schemas.microsoft.com/office/drawing/2014/main" id="{B443F317-CD9A-4D34-9734-840C56E910D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BF1347-0C53-4830-8A32-EBE4056321AD}" type="slidenum">
              <a:rPr lang="en-US" altLang="en-US" dirty="0" smtClean="0">
                <a:solidFill>
                  <a:schemeClr val="bg1">
                    <a:lumMod val="50000"/>
                  </a:schemeClr>
                </a:solidFill>
                <a:latin typeface="Tahoma"/>
                <a:ea typeface="Tahoma"/>
                <a:cs typeface="Tahoma"/>
              </a:rPr>
              <a:pPr/>
              <a:t>27</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3D3D2F9-9103-4D32-BDEC-4CCFA15FD9F0}"/>
              </a:ext>
            </a:extLst>
          </p:cNvPr>
          <p:cNvSpPr>
            <a:spLocks noGrp="1"/>
          </p:cNvSpPr>
          <p:nvPr>
            <p:ph type="title"/>
          </p:nvPr>
        </p:nvSpPr>
        <p:spPr>
          <a:xfrm>
            <a:off x="107147" y="102393"/>
            <a:ext cx="8858259" cy="725488"/>
          </a:xfrm>
        </p:spPr>
        <p:txBody>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Monitored Calibration Sessions</a:t>
            </a:r>
          </a:p>
        </p:txBody>
      </p:sp>
      <p:sp>
        <p:nvSpPr>
          <p:cNvPr id="67587" name="Rectangle 3">
            <a:extLst>
              <a:ext uri="{FF2B5EF4-FFF2-40B4-BE49-F238E27FC236}">
                <a16:creationId xmlns:a16="http://schemas.microsoft.com/office/drawing/2014/main" id="{FDE4ADC9-943C-4511-A51D-398C38A6FB80}"/>
              </a:ext>
            </a:extLst>
          </p:cNvPr>
          <p:cNvSpPr>
            <a:spLocks noGrp="1"/>
          </p:cNvSpPr>
          <p:nvPr>
            <p:ph idx="1"/>
          </p:nvPr>
        </p:nvSpPr>
        <p:spPr>
          <a:xfrm>
            <a:off x="267832" y="929481"/>
            <a:ext cx="8185327" cy="4335855"/>
          </a:xfrm>
        </p:spPr>
        <p:txBody>
          <a:bodyPr/>
          <a:lstStyle/>
          <a:p>
            <a:pPr marL="0" indent="0" eaLnBrk="1" hangingPunct="1">
              <a:buClr>
                <a:schemeClr val="accent2"/>
              </a:buClr>
              <a:buNone/>
            </a:pPr>
            <a:endParaRPr lang="en-US" altLang="en-US" sz="2400" dirty="0">
              <a:latin typeface="Open Sans" panose="020B0606030504020204" pitchFamily="34" charset="0"/>
            </a:endParaRPr>
          </a:p>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All raters must have received administration procedures training prior to attending a calibration session and must have a signed oath on file. A roster of participants in each session will be maintained.</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Raters will be given a passcode by the session proctor in order to access calibration.</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dirty="0"/>
              <a:t>Raters will need a copy of the PLDs.</a:t>
            </a:r>
          </a:p>
          <a:p>
            <a:pPr eaLnBrk="1" hangingPunct="1">
              <a:spcBef>
                <a:spcPct val="30000"/>
              </a:spcBef>
              <a:buFont typeface="Wingdings" panose="05000000000000000000" pitchFamily="2" charset="2"/>
              <a:buNone/>
            </a:pPr>
            <a:endParaRPr lang="en-US" altLang="en-US" sz="2600" dirty="0"/>
          </a:p>
        </p:txBody>
      </p:sp>
      <p:sp>
        <p:nvSpPr>
          <p:cNvPr id="67589" name="Slide Number Placeholder 3">
            <a:extLst>
              <a:ext uri="{FF2B5EF4-FFF2-40B4-BE49-F238E27FC236}">
                <a16:creationId xmlns:a16="http://schemas.microsoft.com/office/drawing/2014/main" id="{4CBF6C6B-4FA0-4CD1-93EF-7D2C03EFE5D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CCC52E-4102-4A9D-8CB1-52F1015646AF}" type="slidenum">
              <a:rPr lang="en-US" altLang="en-US" dirty="0" smtClean="0">
                <a:solidFill>
                  <a:schemeClr val="bg1">
                    <a:lumMod val="50000"/>
                  </a:schemeClr>
                </a:solidFill>
                <a:latin typeface="Tahoma"/>
                <a:ea typeface="Tahoma"/>
                <a:cs typeface="Tahoma"/>
              </a:rPr>
              <a:pPr/>
              <a:t>28</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D8D9-D5DE-4AFC-ABE3-89578832B8FC}"/>
              </a:ext>
            </a:extLst>
          </p:cNvPr>
          <p:cNvSpPr>
            <a:spLocks noGrp="1"/>
          </p:cNvSpPr>
          <p:nvPr>
            <p:ph type="title"/>
          </p:nvPr>
        </p:nvSpPr>
        <p:spPr>
          <a:xfrm>
            <a:off x="182161" y="128410"/>
            <a:ext cx="8783245" cy="1105253"/>
          </a:xfrm>
        </p:spPr>
        <p:txBody>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Monitored Calibration Sessions (continued)</a:t>
            </a:r>
            <a:endParaRPr lang="en-US" sz="3600" dirty="0">
              <a:solidFill>
                <a:srgbClr val="0D6CB9"/>
              </a:solidFill>
              <a:latin typeface="Calibri "/>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526A3053-CD7C-4F21-AB7C-CF04FFE387D2}"/>
              </a:ext>
            </a:extLst>
          </p:cNvPr>
          <p:cNvSpPr>
            <a:spLocks noGrp="1"/>
          </p:cNvSpPr>
          <p:nvPr>
            <p:ph idx="1"/>
          </p:nvPr>
        </p:nvSpPr>
        <p:spPr>
          <a:xfrm>
            <a:off x="278378" y="1444469"/>
            <a:ext cx="8176683" cy="4351338"/>
          </a:xfrm>
        </p:spPr>
        <p:txBody>
          <a:bodyPr/>
          <a:lstStyle/>
          <a:p>
            <a:pPr marL="342900" marR="0" lvl="1" indent="-342900" latinLnBrk="0">
              <a:lnSpc>
                <a:spcPct val="100000"/>
              </a:lnSpc>
              <a:spcBef>
                <a:spcPts val="750"/>
              </a:spcBef>
              <a:buClr>
                <a:schemeClr val="accent2"/>
              </a:buClr>
              <a:buSzTx/>
              <a:buFont typeface="Wingdings" panose="05000000000000000000" pitchFamily="2" charset="2"/>
              <a:buChar char="§"/>
              <a:tabLst/>
              <a:defRPr/>
            </a:pPr>
            <a:r>
              <a:rPr lang="en-US" altLang="en-US" sz="2600" dirty="0"/>
              <a:t>Notes taken during calibration should be done on scratch paper. The scratch paper must be turned in to the proctor at the end of the calibration session and destroyed, even if calibration will be completed in more than one sitting. </a:t>
            </a:r>
          </a:p>
          <a:p>
            <a:pPr marL="342900" marR="0" lvl="1" indent="-342900" latinLnBrk="0">
              <a:lnSpc>
                <a:spcPct val="100000"/>
              </a:lnSpc>
              <a:spcBef>
                <a:spcPts val="750"/>
              </a:spcBef>
              <a:buClr>
                <a:schemeClr val="accent2"/>
              </a:buClr>
              <a:buSzTx/>
              <a:buFont typeface="Wingdings" panose="05000000000000000000" pitchFamily="2" charset="2"/>
              <a:buChar char="§"/>
              <a:tabLst/>
              <a:defRPr/>
            </a:pPr>
            <a:r>
              <a:rPr lang="en-US" altLang="en-US" sz="2600" dirty="0"/>
              <a:t>Raters will need to complete calibration activities individually within the monitored group session. Therefore, the use of headphones is required.</a:t>
            </a:r>
          </a:p>
          <a:p>
            <a:endParaRPr lang="en-US" dirty="0"/>
          </a:p>
        </p:txBody>
      </p:sp>
      <p:sp>
        <p:nvSpPr>
          <p:cNvPr id="5" name="Slide Number Placeholder 4">
            <a:extLst>
              <a:ext uri="{FF2B5EF4-FFF2-40B4-BE49-F238E27FC236}">
                <a16:creationId xmlns:a16="http://schemas.microsoft.com/office/drawing/2014/main" id="{78E765D4-7B93-4964-8DEC-11CAC5B34976}"/>
              </a:ext>
            </a:extLst>
          </p:cNvPr>
          <p:cNvSpPr>
            <a:spLocks noGrp="1"/>
          </p:cNvSpPr>
          <p:nvPr>
            <p:ph type="sldNum" sz="quarter" idx="4"/>
          </p:nvPr>
        </p:nvSpPr>
        <p:spPr/>
        <p:txBody>
          <a:bodyPr/>
          <a:lstStyle/>
          <a:p>
            <a:pPr>
              <a:defRPr/>
            </a:pPr>
            <a:fld id="{22951E1B-7FDC-4AAD-8C3F-67499C17934D}" type="slidenum">
              <a:rPr lang="en-US" altLang="en-US" smtClean="0"/>
              <a:pPr>
                <a:defRPr/>
              </a:pPr>
              <a:t>29</a:t>
            </a:fld>
            <a:endParaRPr lang="en-US" altLang="en-US"/>
          </a:p>
        </p:txBody>
      </p:sp>
    </p:spTree>
    <p:extLst>
      <p:ext uri="{BB962C8B-B14F-4D97-AF65-F5344CB8AC3E}">
        <p14:creationId xmlns:p14="http://schemas.microsoft.com/office/powerpoint/2010/main" val="43342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49D1-5A6F-EB2F-9452-57E334FB85D3}"/>
              </a:ext>
            </a:extLst>
          </p:cNvPr>
          <p:cNvSpPr>
            <a:spLocks noGrp="1"/>
          </p:cNvSpPr>
          <p:nvPr>
            <p:ph type="title"/>
          </p:nvPr>
        </p:nvSpPr>
        <p:spPr/>
        <p:txBody>
          <a:bodyPr/>
          <a:lstStyle/>
          <a:p>
            <a:r>
              <a:rPr lang="en-US" sz="3600" dirty="0">
                <a:latin typeface="Calibri"/>
                <a:ea typeface="Calibri"/>
                <a:cs typeface="Calibri"/>
              </a:rPr>
              <a:t>TELPAS Components</a:t>
            </a:r>
          </a:p>
        </p:txBody>
      </p:sp>
      <p:grpSp>
        <p:nvGrpSpPr>
          <p:cNvPr id="3" name="Group 2" descr="Components for holistically rated assessments for grades kindergarten and 1st. These components include listening, speaking, reading, and writing.">
            <a:extLst>
              <a:ext uri="{FF2B5EF4-FFF2-40B4-BE49-F238E27FC236}">
                <a16:creationId xmlns:a16="http://schemas.microsoft.com/office/drawing/2014/main" id="{1894BBC5-6C92-52BE-DCD3-B040424B2144}"/>
              </a:ext>
            </a:extLst>
          </p:cNvPr>
          <p:cNvGrpSpPr/>
          <p:nvPr/>
        </p:nvGrpSpPr>
        <p:grpSpPr>
          <a:xfrm>
            <a:off x="217027" y="1515291"/>
            <a:ext cx="4354973" cy="3923058"/>
            <a:chOff x="217027" y="1515291"/>
            <a:chExt cx="4354973" cy="3923058"/>
          </a:xfrm>
        </p:grpSpPr>
        <p:sp>
          <p:nvSpPr>
            <p:cNvPr id="16" name="Rectangle 15" descr="This graphic shows that all four language domains which include listening, speaking, reading, and writing for grades K-1 are holistically rated. ">
              <a:extLst>
                <a:ext uri="{FF2B5EF4-FFF2-40B4-BE49-F238E27FC236}">
                  <a16:creationId xmlns:a16="http://schemas.microsoft.com/office/drawing/2014/main" id="{14AD200C-5172-6B37-36E3-769612DE5DDD}"/>
                </a:ext>
              </a:extLst>
            </p:cNvPr>
            <p:cNvSpPr/>
            <p:nvPr/>
          </p:nvSpPr>
          <p:spPr>
            <a:xfrm>
              <a:off x="217028" y="1515291"/>
              <a:ext cx="4354972" cy="733970"/>
            </a:xfrm>
            <a:prstGeom prst="rect">
              <a:avLst/>
            </a:prstGeom>
            <a:solidFill>
              <a:srgbClr val="F16038"/>
            </a:solidFill>
            <a:ln w="12700" cap="flat" cmpd="sng" algn="ctr">
              <a:solidFill>
                <a:srgbClr val="0D6CB9">
                  <a:shade val="50000"/>
                </a:srgbClr>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Grades K–1</a:t>
              </a:r>
            </a:p>
          </p:txBody>
        </p:sp>
        <p:sp>
          <p:nvSpPr>
            <p:cNvPr id="17" name="Rectangle 16">
              <a:extLst>
                <a:ext uri="{FF2B5EF4-FFF2-40B4-BE49-F238E27FC236}">
                  <a16:creationId xmlns:a16="http://schemas.microsoft.com/office/drawing/2014/main" id="{33DF8996-8C70-745B-1760-32378BFB9292}"/>
                </a:ext>
              </a:extLst>
            </p:cNvPr>
            <p:cNvSpPr/>
            <p:nvPr/>
          </p:nvSpPr>
          <p:spPr>
            <a:xfrm>
              <a:off x="217027" y="3051131"/>
              <a:ext cx="2296259" cy="1074472"/>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Listening</a:t>
              </a:r>
            </a:p>
          </p:txBody>
        </p:sp>
        <p:sp>
          <p:nvSpPr>
            <p:cNvPr id="18" name="Rectangle 17">
              <a:extLst>
                <a:ext uri="{FF2B5EF4-FFF2-40B4-BE49-F238E27FC236}">
                  <a16:creationId xmlns:a16="http://schemas.microsoft.com/office/drawing/2014/main" id="{98585D6A-2CE7-F9F1-B176-149485F6AEF1}"/>
                </a:ext>
              </a:extLst>
            </p:cNvPr>
            <p:cNvSpPr/>
            <p:nvPr/>
          </p:nvSpPr>
          <p:spPr>
            <a:xfrm>
              <a:off x="217027" y="2344318"/>
              <a:ext cx="4354971" cy="626847"/>
            </a:xfrm>
            <a:prstGeom prst="rect">
              <a:avLst/>
            </a:prstGeom>
            <a:solidFill>
              <a:srgbClr val="0D6CB9"/>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Holistically-rated Assessments</a:t>
              </a:r>
            </a:p>
          </p:txBody>
        </p:sp>
        <p:sp>
          <p:nvSpPr>
            <p:cNvPr id="19" name="Rectangle 18">
              <a:extLst>
                <a:ext uri="{FF2B5EF4-FFF2-40B4-BE49-F238E27FC236}">
                  <a16:creationId xmlns:a16="http://schemas.microsoft.com/office/drawing/2014/main" id="{EFF932AD-551F-1D31-CF95-A9F2F1D55E98}"/>
                </a:ext>
              </a:extLst>
            </p:cNvPr>
            <p:cNvSpPr/>
            <p:nvPr/>
          </p:nvSpPr>
          <p:spPr>
            <a:xfrm>
              <a:off x="2603307" y="3051131"/>
              <a:ext cx="1968689" cy="1074472"/>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Speaking</a:t>
              </a:r>
            </a:p>
          </p:txBody>
        </p:sp>
        <p:sp>
          <p:nvSpPr>
            <p:cNvPr id="20" name="Rectangle 19">
              <a:extLst>
                <a:ext uri="{FF2B5EF4-FFF2-40B4-BE49-F238E27FC236}">
                  <a16:creationId xmlns:a16="http://schemas.microsoft.com/office/drawing/2014/main" id="{E8AAAFC9-07DC-5033-74D1-2EF55341CAE8}"/>
                </a:ext>
              </a:extLst>
            </p:cNvPr>
            <p:cNvSpPr/>
            <p:nvPr/>
          </p:nvSpPr>
          <p:spPr>
            <a:xfrm>
              <a:off x="217027" y="4221871"/>
              <a:ext cx="2296259" cy="1216478"/>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Reading</a:t>
              </a:r>
            </a:p>
          </p:txBody>
        </p:sp>
        <p:sp>
          <p:nvSpPr>
            <p:cNvPr id="21" name="Rectangle 20">
              <a:extLst>
                <a:ext uri="{FF2B5EF4-FFF2-40B4-BE49-F238E27FC236}">
                  <a16:creationId xmlns:a16="http://schemas.microsoft.com/office/drawing/2014/main" id="{3CC5C94C-CC1E-3367-71EB-3284BDCB1A00}"/>
                </a:ext>
              </a:extLst>
            </p:cNvPr>
            <p:cNvSpPr/>
            <p:nvPr/>
          </p:nvSpPr>
          <p:spPr>
            <a:xfrm>
              <a:off x="2603307" y="4189745"/>
              <a:ext cx="1968689" cy="1248604"/>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Writing </a:t>
              </a:r>
            </a:p>
          </p:txBody>
        </p:sp>
      </p:grpSp>
      <p:grpSp>
        <p:nvGrpSpPr>
          <p:cNvPr id="22" name="Group 21" descr="Grades 2 through 12 have two online tests, listening and speaking and reading and writing. ">
            <a:extLst>
              <a:ext uri="{FF2B5EF4-FFF2-40B4-BE49-F238E27FC236}">
                <a16:creationId xmlns:a16="http://schemas.microsoft.com/office/drawing/2014/main" id="{F48B7CF1-5531-0F23-2796-7B26E02E0268}"/>
              </a:ext>
            </a:extLst>
          </p:cNvPr>
          <p:cNvGrpSpPr/>
          <p:nvPr/>
        </p:nvGrpSpPr>
        <p:grpSpPr>
          <a:xfrm>
            <a:off x="4662017" y="1515291"/>
            <a:ext cx="4354971" cy="3923058"/>
            <a:chOff x="5859174" y="1165004"/>
            <a:chExt cx="5580926" cy="4408174"/>
          </a:xfrm>
        </p:grpSpPr>
        <p:sp>
          <p:nvSpPr>
            <p:cNvPr id="23" name="Rectangle 22">
              <a:extLst>
                <a:ext uri="{FF2B5EF4-FFF2-40B4-BE49-F238E27FC236}">
                  <a16:creationId xmlns:a16="http://schemas.microsoft.com/office/drawing/2014/main" id="{CA33741B-0E07-D654-30DB-FD11C9335AEA}"/>
                </a:ext>
              </a:extLst>
            </p:cNvPr>
            <p:cNvSpPr/>
            <p:nvPr/>
          </p:nvSpPr>
          <p:spPr>
            <a:xfrm>
              <a:off x="5859174" y="2871393"/>
              <a:ext cx="5580925" cy="1349654"/>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Listening and Speaking</a:t>
              </a:r>
            </a:p>
          </p:txBody>
        </p:sp>
        <p:sp>
          <p:nvSpPr>
            <p:cNvPr id="24" name="Rectangle 23">
              <a:extLst>
                <a:ext uri="{FF2B5EF4-FFF2-40B4-BE49-F238E27FC236}">
                  <a16:creationId xmlns:a16="http://schemas.microsoft.com/office/drawing/2014/main" id="{F9F97991-4C50-B7CA-6F74-FBF2EE224CB9}"/>
                </a:ext>
              </a:extLst>
            </p:cNvPr>
            <p:cNvSpPr/>
            <p:nvPr/>
          </p:nvSpPr>
          <p:spPr>
            <a:xfrm>
              <a:off x="5859174" y="4274730"/>
              <a:ext cx="5580925" cy="1298448"/>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Reading and Writing</a:t>
              </a:r>
            </a:p>
          </p:txBody>
        </p:sp>
        <p:sp>
          <p:nvSpPr>
            <p:cNvPr id="25" name="Content Placeholder 6" descr="Group of graphics with text to show that for grades 2-12 there are two online tests. One is for the listening and speaking domains and the other test is for the reading and writing domains. ">
              <a:extLst>
                <a:ext uri="{FF2B5EF4-FFF2-40B4-BE49-F238E27FC236}">
                  <a16:creationId xmlns:a16="http://schemas.microsoft.com/office/drawing/2014/main" id="{E8C9E296-6FC1-980D-E2BB-B3D02CA870D7}"/>
                </a:ext>
              </a:extLst>
            </p:cNvPr>
            <p:cNvSpPr txBox="1">
              <a:spLocks/>
            </p:cNvSpPr>
            <p:nvPr/>
          </p:nvSpPr>
          <p:spPr>
            <a:xfrm>
              <a:off x="5859175" y="1165004"/>
              <a:ext cx="5580925" cy="822960"/>
            </a:xfrm>
            <a:prstGeom prst="rect">
              <a:avLst/>
            </a:prstGeom>
            <a:solidFill>
              <a:srgbClr val="F16038"/>
            </a:solidFill>
            <a:ln w="12700" cap="flat" cmpd="sng" algn="ctr">
              <a:solidFill>
                <a:srgbClr val="0D6CB9">
                  <a:shade val="50000"/>
                </a:srgbClr>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Grades 2–12</a:t>
              </a:r>
            </a:p>
          </p:txBody>
        </p:sp>
        <p:sp>
          <p:nvSpPr>
            <p:cNvPr id="26" name="Rectangle 25">
              <a:extLst>
                <a:ext uri="{FF2B5EF4-FFF2-40B4-BE49-F238E27FC236}">
                  <a16:creationId xmlns:a16="http://schemas.microsoft.com/office/drawing/2014/main" id="{74DCE291-4248-8A28-EE11-ACBB6F8A63C5}"/>
                </a:ext>
              </a:extLst>
            </p:cNvPr>
            <p:cNvSpPr/>
            <p:nvPr/>
          </p:nvSpPr>
          <p:spPr>
            <a:xfrm>
              <a:off x="5859175" y="2094546"/>
              <a:ext cx="5580925" cy="731520"/>
            </a:xfrm>
            <a:prstGeom prst="rect">
              <a:avLst/>
            </a:prstGeom>
            <a:solidFill>
              <a:srgbClr val="0D6CB9"/>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Online Tests</a:t>
              </a:r>
            </a:p>
          </p:txBody>
        </p:sp>
      </p:grpSp>
      <p:sp>
        <p:nvSpPr>
          <p:cNvPr id="5" name="Slide Number Placeholder 4">
            <a:extLst>
              <a:ext uri="{FF2B5EF4-FFF2-40B4-BE49-F238E27FC236}">
                <a16:creationId xmlns:a16="http://schemas.microsoft.com/office/drawing/2014/main" id="{35E009D4-2369-71B9-6022-95A235EBC7A4}"/>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22951E1B-7FDC-4AAD-8C3F-67499C17934D}" type="slidenum">
              <a:rPr lang="en-US" altLang="en-US" smtClean="0"/>
              <a:pPr>
                <a:defRPr/>
              </a:pPr>
              <a:t>3</a:t>
            </a:fld>
            <a:endParaRPr lang="en-US" altLang="en-US"/>
          </a:p>
        </p:txBody>
      </p:sp>
    </p:spTree>
    <p:extLst>
      <p:ext uri="{BB962C8B-B14F-4D97-AF65-F5344CB8AC3E}">
        <p14:creationId xmlns:p14="http://schemas.microsoft.com/office/powerpoint/2010/main" val="422694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5878067B-A52E-4F16-B909-181EBE802871}"/>
              </a:ext>
            </a:extLst>
          </p:cNvPr>
          <p:cNvSpPr>
            <a:spLocks noGrp="1"/>
          </p:cNvSpPr>
          <p:nvPr>
            <p:ph type="title"/>
          </p:nvPr>
        </p:nvSpPr>
        <p:spPr>
          <a:xfrm>
            <a:off x="101809" y="147289"/>
            <a:ext cx="9144000" cy="587375"/>
          </a:xfrm>
        </p:spPr>
        <p:txBody>
          <a:bodyPr>
            <a:normAutofit/>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Monitored Calibration Sessions (continued)  </a:t>
            </a:r>
          </a:p>
        </p:txBody>
      </p:sp>
      <p:sp>
        <p:nvSpPr>
          <p:cNvPr id="65539" name="Rectangle 2">
            <a:extLst>
              <a:ext uri="{FF2B5EF4-FFF2-40B4-BE49-F238E27FC236}">
                <a16:creationId xmlns:a16="http://schemas.microsoft.com/office/drawing/2014/main" id="{C88BEE8E-1A65-4C17-A2B1-5805AD456F3A}"/>
              </a:ext>
            </a:extLst>
          </p:cNvPr>
          <p:cNvSpPr>
            <a:spLocks noGrp="1" noChangeArrowheads="1"/>
          </p:cNvSpPr>
          <p:nvPr>
            <p:ph idx="1"/>
          </p:nvPr>
        </p:nvSpPr>
        <p:spPr>
          <a:xfrm>
            <a:off x="194269" y="1058862"/>
            <a:ext cx="8574088" cy="4740275"/>
          </a:xfrm>
        </p:spPr>
        <p:txBody>
          <a:bodyPr rtlCol="0">
            <a:normAutofit fontScale="92500" lnSpcReduction="20000"/>
          </a:bodyPr>
          <a:lstStyle/>
          <a:p>
            <a:pPr marL="342900" lvl="1" indent="-342900">
              <a:lnSpc>
                <a:spcPct val="110000"/>
              </a:lnSpc>
              <a:spcBef>
                <a:spcPts val="750"/>
              </a:spcBef>
              <a:buClr>
                <a:schemeClr val="accent2"/>
              </a:buClr>
              <a:buFont typeface="Wingdings" panose="05000000000000000000" pitchFamily="2" charset="2"/>
              <a:buChar char="§"/>
              <a:defRPr/>
            </a:pPr>
            <a:r>
              <a:rPr lang="en-US" altLang="en-US" sz="2600" dirty="0">
                <a:cs typeface="Calibri" panose="020F0502020204030204" pitchFamily="34" charset="0"/>
              </a:rPr>
              <a:t>Raters must begin calibration with set 1. If successful, a certificate will be available in the LMS on the Completed Trainings page. The certificate should be printed and turned into the proctor. </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dirty="0">
                <a:cs typeface="Calibri" panose="020F0502020204030204" pitchFamily="34" charset="0"/>
              </a:rPr>
              <a:t>If raters are unsuccessful on set 1, they will be notified by the testing coordinator when a monitored session for set 2 will be held. </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dirty="0">
                <a:cs typeface="Calibri" panose="020F0502020204030204" pitchFamily="34" charset="0"/>
              </a:rPr>
              <a:t>After completing a calibration set, raters immediately see their results and annotations explaining the correct ratings.</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dirty="0">
                <a:cs typeface="Calibri" panose="020F0502020204030204" pitchFamily="34" charset="0"/>
              </a:rPr>
              <a:t>Raters will need 1–2 hours to complete a calibration set. A calibration set may be completed in more than sitting. However, a district/campus must implement security measures to maintain confidentiality. </a:t>
            </a:r>
          </a:p>
        </p:txBody>
      </p:sp>
      <p:sp>
        <p:nvSpPr>
          <p:cNvPr id="69637" name="Slide Number Placeholder 3">
            <a:extLst>
              <a:ext uri="{FF2B5EF4-FFF2-40B4-BE49-F238E27FC236}">
                <a16:creationId xmlns:a16="http://schemas.microsoft.com/office/drawing/2014/main" id="{A2B6847B-57B6-4D7F-BC1C-8C9239AFDB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E6C4C4-E915-4AE1-A8EE-7A8F2C8E4275}" type="slidenum">
              <a:rPr lang="en-US" altLang="en-US" dirty="0" smtClean="0">
                <a:solidFill>
                  <a:schemeClr val="bg1">
                    <a:lumMod val="50000"/>
                  </a:schemeClr>
                </a:solidFill>
                <a:latin typeface="Tahoma"/>
                <a:ea typeface="Tahoma"/>
                <a:cs typeface="Tahoma"/>
              </a:rPr>
              <a:pPr/>
              <a:t>30</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24A154F-FE19-4334-A67D-C58F14FF907E}"/>
              </a:ext>
            </a:extLst>
          </p:cNvPr>
          <p:cNvSpPr>
            <a:spLocks noGrp="1"/>
          </p:cNvSpPr>
          <p:nvPr>
            <p:ph type="title"/>
          </p:nvPr>
        </p:nvSpPr>
        <p:spPr>
          <a:xfrm>
            <a:off x="135043" y="34067"/>
            <a:ext cx="8938619" cy="1389063"/>
          </a:xfrm>
        </p:spPr>
        <p:txBody>
          <a:bodyPr/>
          <a:lstStyle/>
          <a:p>
            <a:pPr eaLnBrk="1" hangingPunct="1">
              <a:defRPr/>
            </a:pPr>
            <a:r>
              <a:rPr lang="en-US" altLang="en-US" sz="3200" dirty="0">
                <a:solidFill>
                  <a:srgbClr val="0D6CB9"/>
                </a:solidFill>
                <a:latin typeface="Calibri "/>
                <a:ea typeface="Open Sans Semibold" panose="020B0706030804020204" pitchFamily="34" charset="0"/>
                <a:cs typeface="Open Sans Semibold" panose="020B0706030804020204" pitchFamily="34" charset="0"/>
              </a:rPr>
              <a:t>Will raters be able to refer to any resources during calibration activities?</a:t>
            </a:r>
          </a:p>
        </p:txBody>
      </p:sp>
      <p:sp>
        <p:nvSpPr>
          <p:cNvPr id="71683" name="Rectangle 3">
            <a:extLst>
              <a:ext uri="{FF2B5EF4-FFF2-40B4-BE49-F238E27FC236}">
                <a16:creationId xmlns:a16="http://schemas.microsoft.com/office/drawing/2014/main" id="{39F67F09-48AE-4F21-BED7-3406DE3F1091}"/>
              </a:ext>
            </a:extLst>
          </p:cNvPr>
          <p:cNvSpPr>
            <a:spLocks noGrp="1"/>
          </p:cNvSpPr>
          <p:nvPr>
            <p:ph idx="1"/>
          </p:nvPr>
        </p:nvSpPr>
        <p:spPr>
          <a:xfrm>
            <a:off x="577850" y="1958975"/>
            <a:ext cx="7988300" cy="2166938"/>
          </a:xfrm>
        </p:spPr>
        <p:txBody>
          <a:bodyPr/>
          <a:lstStyle/>
          <a:p>
            <a:pPr marL="3175" indent="-3175" eaLnBrk="1" hangingPunct="1">
              <a:lnSpc>
                <a:spcPct val="120000"/>
              </a:lnSpc>
              <a:spcBef>
                <a:spcPct val="30000"/>
              </a:spcBef>
              <a:buFont typeface="Wingdings" panose="05000000000000000000" pitchFamily="2" charset="2"/>
              <a:buNone/>
            </a:pPr>
            <a:r>
              <a:rPr lang="en-US" altLang="en-US" sz="2600" dirty="0"/>
              <a:t>Yes, raters may use a clean copy of the rating rubrics (PLDs). Raters should also have access to scratch paper. </a:t>
            </a:r>
          </a:p>
        </p:txBody>
      </p:sp>
      <p:sp>
        <p:nvSpPr>
          <p:cNvPr id="69638" name="Rectangle 5" descr="At the end of each calibration session, all notes taken by raters must be turned in to the proctor and destroyed. &#10;">
            <a:extLst>
              <a:ext uri="{FF2B5EF4-FFF2-40B4-BE49-F238E27FC236}">
                <a16:creationId xmlns:a16="http://schemas.microsoft.com/office/drawing/2014/main" id="{FECAA8E6-3E0E-4558-84C3-9262C0F87E5D}"/>
              </a:ext>
            </a:extLst>
          </p:cNvPr>
          <p:cNvSpPr>
            <a:spLocks noChangeArrowheads="1"/>
          </p:cNvSpPr>
          <p:nvPr/>
        </p:nvSpPr>
        <p:spPr bwMode="auto">
          <a:xfrm>
            <a:off x="736181" y="4661758"/>
            <a:ext cx="7402513" cy="923330"/>
          </a:xfrm>
          <a:prstGeom prst="rect">
            <a:avLst/>
          </a:prstGeom>
          <a:solidFill>
            <a:srgbClr val="F16038"/>
          </a:solidFill>
          <a:ln w="28575">
            <a:solidFill>
              <a:srgbClr val="F16038"/>
            </a:solidFill>
            <a:prstDash val="dashDot"/>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chemeClr val="bg1"/>
                </a:solidFill>
                <a:latin typeface="+mn-lt"/>
              </a:rPr>
              <a:t>At the end of each monitored calibration session, all notes taken by raters must be turned in to the proctor and destroyed, even if calibration is completed in more than one sitting. </a:t>
            </a:r>
          </a:p>
        </p:txBody>
      </p:sp>
      <p:sp>
        <p:nvSpPr>
          <p:cNvPr id="71685" name="Slide Number Placeholder 3">
            <a:extLst>
              <a:ext uri="{FF2B5EF4-FFF2-40B4-BE49-F238E27FC236}">
                <a16:creationId xmlns:a16="http://schemas.microsoft.com/office/drawing/2014/main" id="{3D773795-7CDE-437A-BF39-F769CF13C6A4}"/>
              </a:ext>
              <a:ext uri="{C183D7F6-B498-43B3-948B-1728B52AA6E4}">
                <adec:decorative xmlns:adec="http://schemas.microsoft.com/office/drawing/2017/decorative" val="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232311-DD0D-467B-B9E1-DCB0936A4D87}" type="slidenum">
              <a:rPr lang="en-US" altLang="en-US" dirty="0" smtClean="0">
                <a:solidFill>
                  <a:schemeClr val="bg1">
                    <a:lumMod val="50000"/>
                  </a:schemeClr>
                </a:solidFill>
                <a:latin typeface="Tahoma"/>
                <a:ea typeface="Tahoma"/>
                <a:cs typeface="Tahoma"/>
              </a:rPr>
              <a:pPr/>
              <a:t>31</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54C51F8-69E3-470A-90A6-C682F4095242}"/>
              </a:ext>
            </a:extLst>
          </p:cNvPr>
          <p:cNvSpPr>
            <a:spLocks noGrp="1"/>
          </p:cNvSpPr>
          <p:nvPr>
            <p:ph type="title"/>
          </p:nvPr>
        </p:nvSpPr>
        <p:spPr>
          <a:xfrm>
            <a:off x="178357" y="66856"/>
            <a:ext cx="8857811" cy="1143000"/>
          </a:xfrm>
        </p:spPr>
        <p:txBody>
          <a:bodyPr>
            <a:normAutofit/>
          </a:bodyPr>
          <a:lstStyle/>
          <a:p>
            <a:pPr eaLnBrk="1" hangingPunct="1">
              <a:defRPr/>
            </a:pPr>
            <a:r>
              <a:rPr lang="en-US" altLang="en-US" sz="3400" dirty="0">
                <a:solidFill>
                  <a:srgbClr val="0D6CB9"/>
                </a:solidFill>
                <a:latin typeface="Calibri "/>
                <a:ea typeface="Open Sans Semibold" panose="020B0706030804020204" pitchFamily="34" charset="0"/>
                <a:cs typeface="Open Sans Semibold" panose="020B0706030804020204" pitchFamily="34" charset="0"/>
              </a:rPr>
              <a:t>How many students must be rated successfully? </a:t>
            </a:r>
          </a:p>
        </p:txBody>
      </p:sp>
      <p:sp>
        <p:nvSpPr>
          <p:cNvPr id="73731" name="Rectangle 3">
            <a:extLst>
              <a:ext uri="{FF2B5EF4-FFF2-40B4-BE49-F238E27FC236}">
                <a16:creationId xmlns:a16="http://schemas.microsoft.com/office/drawing/2014/main" id="{E7545B47-371E-4B01-B158-FE0B9C95648F}"/>
              </a:ext>
            </a:extLst>
          </p:cNvPr>
          <p:cNvSpPr>
            <a:spLocks noGrp="1"/>
          </p:cNvSpPr>
          <p:nvPr>
            <p:ph idx="1"/>
          </p:nvPr>
        </p:nvSpPr>
        <p:spPr>
          <a:xfrm>
            <a:off x="100642" y="1502434"/>
            <a:ext cx="8935527" cy="4275368"/>
          </a:xfrm>
        </p:spPr>
        <p:txBody>
          <a:bodyPr/>
          <a:lstStyle/>
          <a:p>
            <a:pPr marL="342900" lvl="1" indent="-342900">
              <a:spcBef>
                <a:spcPts val="750"/>
              </a:spcBef>
              <a:buClr>
                <a:schemeClr val="accent2"/>
              </a:buClr>
              <a:buFont typeface="Wingdings" panose="05000000000000000000" pitchFamily="2" charset="2"/>
              <a:buChar char="§"/>
              <a:defRPr/>
            </a:pPr>
            <a:r>
              <a:rPr lang="en-US" altLang="en-US" sz="2600" dirty="0"/>
              <a:t>For K–1, each set contains 10 students to be rated. You must rate at least 7 out of 10 students correctly within a set to demonstrate sufficient calibration.</a:t>
            </a:r>
            <a:endParaRPr lang="en-US" altLang="en-US" sz="2600" dirty="0">
              <a:ea typeface="Open Sans"/>
              <a:cs typeface="Open Sans"/>
            </a:endParaRPr>
          </a:p>
          <a:p>
            <a:pPr marL="342900" lvl="1" indent="-342900">
              <a:spcBef>
                <a:spcPts val="750"/>
              </a:spcBef>
              <a:buClr>
                <a:schemeClr val="accent2"/>
              </a:buClr>
              <a:buFont typeface="Wingdings" panose="05000000000000000000" pitchFamily="2" charset="2"/>
              <a:buChar char="§"/>
              <a:defRPr/>
            </a:pPr>
            <a:r>
              <a:rPr lang="en-US" altLang="en-US" sz="2600" dirty="0">
                <a:ea typeface="Open Sans"/>
                <a:cs typeface="Open Sans"/>
              </a:rPr>
              <a:t>For 2–12 listening and speaking, each set contains 6 student profiles to be rated.  You must rate at least 4 out of 6 students correctly within a set to demonstrate sufficient calibration. </a:t>
            </a:r>
          </a:p>
          <a:p>
            <a:pPr marL="342900" lvl="1" indent="-342900">
              <a:spcBef>
                <a:spcPts val="750"/>
              </a:spcBef>
              <a:buClr>
                <a:schemeClr val="accent2"/>
              </a:buClr>
              <a:buFont typeface="Wingdings" panose="05000000000000000000" pitchFamily="2" charset="2"/>
              <a:buChar char="§"/>
              <a:defRPr/>
            </a:pPr>
            <a:r>
              <a:rPr lang="en-US" altLang="en-US" sz="2600" dirty="0"/>
              <a:t>For 2–12  writing, each set contains 10 writing collections to be rated. You must rate at least 7 out of 10 students correctly within a set to demonstrate sufficient calibration.</a:t>
            </a:r>
            <a:endParaRPr lang="en-US" dirty="0"/>
          </a:p>
        </p:txBody>
      </p:sp>
      <p:sp>
        <p:nvSpPr>
          <p:cNvPr id="73733" name="Slide Number Placeholder 3">
            <a:extLst>
              <a:ext uri="{FF2B5EF4-FFF2-40B4-BE49-F238E27FC236}">
                <a16:creationId xmlns:a16="http://schemas.microsoft.com/office/drawing/2014/main" id="{4374B873-4621-4D9C-BC9A-ED6D552D918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B28742-43EF-4012-9F41-889A084F86AF}" type="slidenum">
              <a:rPr lang="en-US" altLang="en-US" dirty="0" smtClean="0">
                <a:solidFill>
                  <a:schemeClr val="bg1">
                    <a:lumMod val="50000"/>
                  </a:schemeClr>
                </a:solidFill>
                <a:latin typeface="Tahoma"/>
                <a:ea typeface="Tahoma"/>
                <a:cs typeface="Tahoma"/>
              </a:rPr>
              <a:pPr/>
              <a:t>32</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40B7C5D-9150-408A-92B3-4AB398FB8879}"/>
              </a:ext>
            </a:extLst>
          </p:cNvPr>
          <p:cNvSpPr>
            <a:spLocks noGrp="1"/>
          </p:cNvSpPr>
          <p:nvPr>
            <p:ph type="title"/>
          </p:nvPr>
        </p:nvSpPr>
        <p:spPr>
          <a:xfrm>
            <a:off x="180870" y="152740"/>
            <a:ext cx="8639623" cy="825692"/>
          </a:xfrm>
        </p:spPr>
        <p:txBody>
          <a:bodyPr/>
          <a:lstStyle/>
          <a:p>
            <a:pPr eaLnBrk="1" hangingPunct="1">
              <a:defRPr/>
            </a:pPr>
            <a:r>
              <a:rPr lang="en-US" altLang="en-US" sz="3600" dirty="0">
                <a:solidFill>
                  <a:srgbClr val="0D6CB9"/>
                </a:solidFill>
                <a:latin typeface="Calibri "/>
                <a:ea typeface="Open Sans Semibold" panose="020B0706030804020204" pitchFamily="34" charset="0"/>
                <a:cs typeface="Open Sans Semibold" panose="020B0706030804020204" pitchFamily="34" charset="0"/>
              </a:rPr>
              <a:t>Recap of Calibration Process</a:t>
            </a:r>
          </a:p>
        </p:txBody>
      </p:sp>
      <p:sp>
        <p:nvSpPr>
          <p:cNvPr id="75779" name="Rectangle 3">
            <a:extLst>
              <a:ext uri="{FF2B5EF4-FFF2-40B4-BE49-F238E27FC236}">
                <a16:creationId xmlns:a16="http://schemas.microsoft.com/office/drawing/2014/main" id="{9F641596-C365-4565-9E5C-6FE5A8BBC749}"/>
              </a:ext>
            </a:extLst>
          </p:cNvPr>
          <p:cNvSpPr>
            <a:spLocks noGrp="1"/>
          </p:cNvSpPr>
          <p:nvPr>
            <p:ph idx="1"/>
          </p:nvPr>
        </p:nvSpPr>
        <p:spPr>
          <a:xfrm>
            <a:off x="252188" y="1157288"/>
            <a:ext cx="8639623" cy="4188435"/>
          </a:xfrm>
        </p:spPr>
        <p:txBody>
          <a:bodyPr/>
          <a:lstStyle/>
          <a:p>
            <a:pPr marL="342900" lvl="1" indent="-342900">
              <a:spcBef>
                <a:spcPts val="750"/>
              </a:spcBef>
              <a:buClr>
                <a:schemeClr val="accent2"/>
              </a:buClr>
              <a:buFont typeface="Wingdings" panose="05000000000000000000" pitchFamily="2" charset="2"/>
              <a:buChar char="§"/>
              <a:defRPr/>
            </a:pPr>
            <a:r>
              <a:rPr lang="en-US" altLang="en-US" sz="2600" dirty="0"/>
              <a:t>Calibration is conducted in monitored sessions.</a:t>
            </a:r>
          </a:p>
          <a:p>
            <a:pPr marL="342900" lvl="1" indent="-342900">
              <a:spcBef>
                <a:spcPts val="750"/>
              </a:spcBef>
              <a:buClr>
                <a:schemeClr val="accent2"/>
              </a:buClr>
              <a:buFont typeface="Wingdings" panose="05000000000000000000" pitchFamily="2" charset="2"/>
              <a:buChar char="§"/>
              <a:defRPr/>
            </a:pPr>
            <a:r>
              <a:rPr lang="en-US" altLang="en-US" sz="2600" dirty="0"/>
              <a:t>A passcode is required to access calibration. </a:t>
            </a:r>
          </a:p>
          <a:p>
            <a:pPr marL="342900" lvl="1" indent="-342900">
              <a:spcBef>
                <a:spcPts val="750"/>
              </a:spcBef>
              <a:buClr>
                <a:schemeClr val="accent2"/>
              </a:buClr>
              <a:buFont typeface="Wingdings" panose="05000000000000000000" pitchFamily="2" charset="2"/>
              <a:buChar char="§"/>
              <a:defRPr/>
            </a:pPr>
            <a:r>
              <a:rPr lang="en-US" altLang="en-US" sz="2600" dirty="0"/>
              <a:t>There are 2 calibration sets.</a:t>
            </a:r>
          </a:p>
          <a:p>
            <a:pPr marL="342900" lvl="1" indent="-342900">
              <a:spcBef>
                <a:spcPts val="750"/>
              </a:spcBef>
              <a:buClr>
                <a:schemeClr val="accent2"/>
              </a:buClr>
              <a:buFont typeface="Wingdings" panose="05000000000000000000" pitchFamily="2" charset="2"/>
              <a:buChar char="§"/>
              <a:defRPr/>
            </a:pPr>
            <a:r>
              <a:rPr lang="en-US" altLang="en-US" sz="2600" dirty="0"/>
              <a:t>Raters who successfully calibrate on set 1 are done.</a:t>
            </a:r>
          </a:p>
          <a:p>
            <a:pPr marL="342900" lvl="1" indent="-342900">
              <a:spcBef>
                <a:spcPts val="750"/>
              </a:spcBef>
              <a:buClr>
                <a:schemeClr val="accent2"/>
              </a:buClr>
              <a:buFont typeface="Wingdings" panose="05000000000000000000" pitchFamily="2" charset="2"/>
              <a:buChar char="§"/>
              <a:defRPr/>
            </a:pPr>
            <a:r>
              <a:rPr lang="en-US" altLang="en-US" sz="2600" dirty="0"/>
              <a:t>Raters who do not successfully calibrate on set 1 must complete set 2. </a:t>
            </a:r>
          </a:p>
          <a:p>
            <a:pPr marL="342900" lvl="1" indent="-342900">
              <a:spcBef>
                <a:spcPts val="750"/>
              </a:spcBef>
              <a:buClr>
                <a:schemeClr val="accent2"/>
              </a:buClr>
              <a:buFont typeface="Wingdings" panose="05000000000000000000" pitchFamily="2" charset="2"/>
              <a:buChar char="§"/>
              <a:defRPr/>
            </a:pPr>
            <a:r>
              <a:rPr lang="en-US" altLang="en-US" sz="2600" dirty="0"/>
              <a:t>Certificates must be printed and turned in to the proctor. </a:t>
            </a:r>
          </a:p>
        </p:txBody>
      </p:sp>
      <p:sp>
        <p:nvSpPr>
          <p:cNvPr id="75780" name="Slide Number Placeholder 3">
            <a:extLst>
              <a:ext uri="{FF2B5EF4-FFF2-40B4-BE49-F238E27FC236}">
                <a16:creationId xmlns:a16="http://schemas.microsoft.com/office/drawing/2014/main" id="{8E94BA87-D488-4028-948F-4A5E6ADC03B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9EFB62-FFE8-4589-87BB-F4557B21C0D9}" type="slidenum">
              <a:rPr lang="en-US" altLang="en-US" dirty="0" smtClean="0">
                <a:solidFill>
                  <a:schemeClr val="bg1">
                    <a:lumMod val="50000"/>
                  </a:schemeClr>
                </a:solidFill>
                <a:latin typeface="Tahoma"/>
                <a:ea typeface="Tahoma"/>
                <a:cs typeface="Tahoma"/>
              </a:rPr>
              <a:pPr/>
              <a:t>33</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a:extLst>
              <a:ext uri="{FF2B5EF4-FFF2-40B4-BE49-F238E27FC236}">
                <a16:creationId xmlns:a16="http://schemas.microsoft.com/office/drawing/2014/main" id="{17CDE663-C5F0-4FFE-B325-67CE7C84594D}"/>
              </a:ext>
              <a:ext uri="{C183D7F6-B498-43B3-948B-1728B52AA6E4}">
                <adec:decorative xmlns:adec="http://schemas.microsoft.com/office/drawing/2017/decorative" val="0"/>
              </a:ext>
            </a:extLst>
          </p:cNvPr>
          <p:cNvSpPr>
            <a:spLocks noGrp="1"/>
          </p:cNvSpPr>
          <p:nvPr>
            <p:ph type="title"/>
          </p:nvPr>
        </p:nvSpPr>
        <p:spPr>
          <a:xfrm>
            <a:off x="65217" y="123085"/>
            <a:ext cx="8932983" cy="891799"/>
          </a:xfrm>
        </p:spPr>
        <p:txBody>
          <a:bodyPr>
            <a:normAutofit/>
          </a:bodyPr>
          <a:lstStyle/>
          <a:p>
            <a:pPr eaLnBrk="1" hangingPunct="1">
              <a:defRPr/>
            </a:pPr>
            <a:r>
              <a:rPr lang="en-US" altLang="en-US" sz="3100" dirty="0">
                <a:solidFill>
                  <a:srgbClr val="0D6CB9"/>
                </a:solidFill>
                <a:latin typeface="Calibri "/>
                <a:ea typeface="Open Sans Semibold" panose="020B0706030804020204" pitchFamily="34" charset="0"/>
                <a:cs typeface="Open Sans Semibold" panose="020B0706030804020204" pitchFamily="34" charset="0"/>
              </a:rPr>
              <a:t>What happens if a rater is unsuccessful in calibrating?</a:t>
            </a:r>
          </a:p>
        </p:txBody>
      </p:sp>
      <p:sp>
        <p:nvSpPr>
          <p:cNvPr id="77827" name="Content Placeholder 5">
            <a:extLst>
              <a:ext uri="{FF2B5EF4-FFF2-40B4-BE49-F238E27FC236}">
                <a16:creationId xmlns:a16="http://schemas.microsoft.com/office/drawing/2014/main" id="{F1071C58-A595-4CFB-9DE6-8CF8B165DDA2}"/>
              </a:ext>
              <a:ext uri="{C183D7F6-B498-43B3-948B-1728B52AA6E4}">
                <adec:decorative xmlns:adec="http://schemas.microsoft.com/office/drawing/2017/decorative" val="0"/>
              </a:ext>
            </a:extLst>
          </p:cNvPr>
          <p:cNvSpPr>
            <a:spLocks noGrp="1"/>
          </p:cNvSpPr>
          <p:nvPr>
            <p:ph idx="1"/>
          </p:nvPr>
        </p:nvSpPr>
        <p:spPr>
          <a:xfrm>
            <a:off x="283149" y="1172985"/>
            <a:ext cx="8497118" cy="3592606"/>
          </a:xfrm>
        </p:spPr>
        <p:txBody>
          <a:bodyPr/>
          <a:lstStyle/>
          <a:p>
            <a:pPr marL="111125" indent="4763" eaLnBrk="1" hangingPunct="1">
              <a:spcAft>
                <a:spcPct val="20000"/>
              </a:spcAft>
              <a:buFont typeface="Wingdings" panose="05000000000000000000" pitchFamily="2" charset="2"/>
              <a:buNone/>
            </a:pPr>
            <a:r>
              <a:rPr lang="en-US" altLang="en-US" sz="2600" dirty="0">
                <a:solidFill>
                  <a:srgbClr val="0D6CB9"/>
                </a:solidFill>
              </a:rPr>
              <a:t>Two outcomes are possible for individuals who complete the calibration activities but are not successful:</a:t>
            </a:r>
          </a:p>
          <a:p>
            <a:pPr marL="903288" lvl="1" indent="-457200" eaLnBrk="1" hangingPunct="1">
              <a:spcAft>
                <a:spcPct val="20000"/>
              </a:spcAft>
              <a:buClr>
                <a:schemeClr val="accent2"/>
              </a:buClr>
              <a:buFont typeface="Wingdings" panose="05000000000000000000" pitchFamily="2" charset="2"/>
              <a:buChar char="§"/>
            </a:pPr>
            <a:r>
              <a:rPr lang="en-US" altLang="en-US" sz="2600" dirty="0">
                <a:solidFill>
                  <a:srgbClr val="0D6CB9"/>
                </a:solidFill>
              </a:rPr>
              <a:t>The district may choose not to assign the individual to be a TELPAS rater.</a:t>
            </a:r>
          </a:p>
          <a:p>
            <a:pPr marL="903288" lvl="1" indent="-457200" eaLnBrk="1" hangingPunct="1">
              <a:spcAft>
                <a:spcPct val="20000"/>
              </a:spcAft>
              <a:buClr>
                <a:schemeClr val="accent2"/>
              </a:buClr>
              <a:buFont typeface="Wingdings" panose="05000000000000000000" pitchFamily="2" charset="2"/>
              <a:buChar char="§"/>
            </a:pPr>
            <a:r>
              <a:rPr lang="en-US" altLang="en-US" sz="2600" dirty="0">
                <a:solidFill>
                  <a:srgbClr val="0D6CB9"/>
                </a:solidFill>
              </a:rPr>
              <a:t>If the individual is needed to serve as a rater, the district must implement rater support procedures to ensure that the rater’s students are evaluated consistent with the rating rubrics.</a:t>
            </a:r>
          </a:p>
        </p:txBody>
      </p:sp>
      <p:sp>
        <p:nvSpPr>
          <p:cNvPr id="2" name="Rectangle 5" descr="At the end of each calibration session, all notes taken by raters must be turned in to the proctor and destroyed. &#10;">
            <a:extLst>
              <a:ext uri="{FF2B5EF4-FFF2-40B4-BE49-F238E27FC236}">
                <a16:creationId xmlns:a16="http://schemas.microsoft.com/office/drawing/2014/main" id="{33B1B52E-34A3-B6C7-8E33-14B60038A3CC}"/>
              </a:ext>
              <a:ext uri="{C183D7F6-B498-43B3-948B-1728B52AA6E4}">
                <adec:decorative xmlns:adec="http://schemas.microsoft.com/office/drawing/2017/decorative" val="0"/>
              </a:ext>
            </a:extLst>
          </p:cNvPr>
          <p:cNvSpPr>
            <a:spLocks noChangeArrowheads="1"/>
          </p:cNvSpPr>
          <p:nvPr/>
        </p:nvSpPr>
        <p:spPr bwMode="auto">
          <a:xfrm>
            <a:off x="870743" y="4923693"/>
            <a:ext cx="7402513" cy="646331"/>
          </a:xfrm>
          <a:prstGeom prst="rect">
            <a:avLst/>
          </a:prstGeom>
          <a:solidFill>
            <a:srgbClr val="F16038"/>
          </a:solidFill>
          <a:ln w="28575">
            <a:solidFill>
              <a:srgbClr val="F16038"/>
            </a:solidFill>
            <a:prstDash val="dashDot"/>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800" dirty="0">
                <a:solidFill>
                  <a:schemeClr val="bg1"/>
                </a:solidFill>
                <a:latin typeface="+mn-lt"/>
                <a:cs typeface="Arial" panose="020B0604020202020204" pitchFamily="34" charset="0"/>
              </a:rPr>
              <a:t>Individuals are not authorized to serve as raters unless they complete all required training components.</a:t>
            </a:r>
          </a:p>
        </p:txBody>
      </p:sp>
      <p:sp>
        <p:nvSpPr>
          <p:cNvPr id="77830" name="Slide Number Placeholder 3">
            <a:extLst>
              <a:ext uri="{FF2B5EF4-FFF2-40B4-BE49-F238E27FC236}">
                <a16:creationId xmlns:a16="http://schemas.microsoft.com/office/drawing/2014/main" id="{FDD47A54-27B6-40A8-B472-AC2BF77B761F}"/>
              </a:ext>
              <a:ext uri="{C183D7F6-B498-43B3-948B-1728B52AA6E4}">
                <adec:decorative xmlns:adec="http://schemas.microsoft.com/office/drawing/2017/decorative" val="1"/>
              </a:ext>
            </a:extLst>
          </p:cNvPr>
          <p:cNvSpPr>
            <a:spLocks noGrp="1"/>
          </p:cNvSpPr>
          <p:nvPr>
            <p:ph type="sldNum" sz="quarter" idx="4"/>
          </p:nvPr>
        </p:nvSpPr>
        <p:spPr bwMode="auto">
          <a:xfrm>
            <a:off x="8602142" y="6617956"/>
            <a:ext cx="356249" cy="2339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1A077A-08F0-4025-82BA-D3F8CE5628C1}" type="slidenum">
              <a:rPr lang="en-US" altLang="en-US" dirty="0" smtClean="0">
                <a:solidFill>
                  <a:schemeClr val="bg1">
                    <a:lumMod val="50000"/>
                  </a:schemeClr>
                </a:solidFill>
                <a:latin typeface="Tahoma"/>
                <a:ea typeface="Tahoma"/>
                <a:cs typeface="Tahoma"/>
              </a:rPr>
              <a:pPr/>
              <a:t>34</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2386AE83-6414-4918-B71F-E91E656F05D9}"/>
              </a:ext>
            </a:extLst>
          </p:cNvPr>
          <p:cNvSpPr>
            <a:spLocks noGrp="1"/>
          </p:cNvSpPr>
          <p:nvPr>
            <p:ph type="title"/>
          </p:nvPr>
        </p:nvSpPr>
        <p:spPr>
          <a:xfrm>
            <a:off x="168310" y="92336"/>
            <a:ext cx="8001000" cy="870038"/>
          </a:xfrm>
        </p:spPr>
        <p:txBody>
          <a:bodyPr/>
          <a:lstStyle/>
          <a:p>
            <a:pPr eaLnBrk="1" hangingPunct="1">
              <a:defRPr/>
            </a:pPr>
            <a:r>
              <a:rPr lang="en-US" altLang="en-US" sz="3600" dirty="0">
                <a:solidFill>
                  <a:srgbClr val="0D6CB9"/>
                </a:solidFill>
                <a:latin typeface="Calibri" panose="020F0502020204030204" pitchFamily="34" charset="0"/>
                <a:ea typeface="Open Sans Semibold" panose="020B0706030804020204" pitchFamily="34" charset="0"/>
                <a:cs typeface="Calibri" panose="020F0502020204030204" pitchFamily="34" charset="0"/>
              </a:rPr>
              <a:t>Course and Calibration Certificates</a:t>
            </a:r>
          </a:p>
        </p:txBody>
      </p:sp>
      <p:sp>
        <p:nvSpPr>
          <p:cNvPr id="75779" name="Rectangle 2">
            <a:extLst>
              <a:ext uri="{FF2B5EF4-FFF2-40B4-BE49-F238E27FC236}">
                <a16:creationId xmlns:a16="http://schemas.microsoft.com/office/drawing/2014/main" id="{C47EA205-A665-41B8-8C76-3062BAF86747}"/>
              </a:ext>
            </a:extLst>
          </p:cNvPr>
          <p:cNvSpPr>
            <a:spLocks noGrp="1" noChangeArrowheads="1"/>
          </p:cNvSpPr>
          <p:nvPr>
            <p:ph idx="1"/>
          </p:nvPr>
        </p:nvSpPr>
        <p:spPr>
          <a:xfrm>
            <a:off x="270503" y="1020763"/>
            <a:ext cx="8305800" cy="4579937"/>
          </a:xfrm>
        </p:spPr>
        <p:txBody>
          <a:bodyPr rtlCol="0">
            <a:normAutofit/>
          </a:bodyPr>
          <a:lstStyle/>
          <a:p>
            <a:pPr marL="342900" lvl="1" indent="-342900">
              <a:spcBef>
                <a:spcPts val="750"/>
              </a:spcBef>
              <a:buClr>
                <a:schemeClr val="accent2"/>
              </a:buClr>
              <a:buFont typeface="Wingdings" panose="05000000000000000000" pitchFamily="2" charset="2"/>
              <a:buChar char="§"/>
              <a:defRPr/>
            </a:pPr>
            <a:r>
              <a:rPr lang="en-US" altLang="en-US" sz="2600" dirty="0"/>
              <a:t>After completing the modules and practice activities for the K–1 or 2–12 online basic training course or the appropriate Assembling and Verifying Writing Collections course and practice, a certificate of completion will be available on the rater’s </a:t>
            </a:r>
            <a:r>
              <a:rPr lang="en-US" altLang="en-US" sz="2600" i="1" dirty="0"/>
              <a:t>Badges</a:t>
            </a:r>
            <a:r>
              <a:rPr lang="en-US" altLang="en-US" sz="2600" dirty="0"/>
              <a:t> section in the LMS. </a:t>
            </a:r>
          </a:p>
          <a:p>
            <a:pPr marL="342900" lvl="1" indent="-342900">
              <a:spcBef>
                <a:spcPts val="750"/>
              </a:spcBef>
              <a:buClr>
                <a:schemeClr val="accent2"/>
              </a:buClr>
              <a:buFont typeface="Wingdings" panose="05000000000000000000" pitchFamily="2" charset="2"/>
              <a:buChar char="§"/>
              <a:defRPr/>
            </a:pPr>
            <a:endParaRPr lang="en-US" altLang="en-US" sz="2600" dirty="0"/>
          </a:p>
          <a:p>
            <a:pPr marL="342900" lvl="1" indent="-342900">
              <a:spcBef>
                <a:spcPts val="750"/>
              </a:spcBef>
              <a:buClr>
                <a:schemeClr val="accent2"/>
              </a:buClr>
              <a:buFont typeface="Wingdings" panose="05000000000000000000" pitchFamily="2" charset="2"/>
              <a:buChar char="§"/>
              <a:defRPr/>
            </a:pPr>
            <a:r>
              <a:rPr lang="en-US" altLang="en-US" sz="2600" dirty="0"/>
              <a:t>After you have successfully calibrated, go to the Completed Trainings page of the LMS to access your certificate. Print a copy and turn it in to the session proctor.</a:t>
            </a:r>
          </a:p>
        </p:txBody>
      </p:sp>
      <p:sp>
        <p:nvSpPr>
          <p:cNvPr id="79877" name="Slide Number Placeholder 3">
            <a:extLst>
              <a:ext uri="{FF2B5EF4-FFF2-40B4-BE49-F238E27FC236}">
                <a16:creationId xmlns:a16="http://schemas.microsoft.com/office/drawing/2014/main" id="{119944D5-9792-4130-BD31-FABF9E49328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9F2847-D6EC-487E-83A9-C16CD4E93F32}" type="slidenum">
              <a:rPr lang="en-US" altLang="en-US" dirty="0" smtClean="0">
                <a:solidFill>
                  <a:schemeClr val="bg1">
                    <a:lumMod val="50000"/>
                  </a:schemeClr>
                </a:solidFill>
                <a:latin typeface="Tahoma"/>
                <a:ea typeface="Tahoma"/>
                <a:cs typeface="Tahoma"/>
              </a:rPr>
              <a:pPr/>
              <a:t>35</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B428055-B696-4A5A-9F5F-732594FFE61B}"/>
              </a:ext>
            </a:extLst>
          </p:cNvPr>
          <p:cNvSpPr>
            <a:spLocks noGrp="1"/>
          </p:cNvSpPr>
          <p:nvPr>
            <p:ph type="title"/>
          </p:nvPr>
        </p:nvSpPr>
        <p:spPr>
          <a:xfrm>
            <a:off x="762793" y="72052"/>
            <a:ext cx="7173913" cy="1157287"/>
          </a:xfrm>
        </p:spPr>
        <p:txBody>
          <a:bodyPr/>
          <a:lstStyle/>
          <a:p>
            <a:pPr algn="ctr" eaLnBrk="1" hangingPunct="1">
              <a:defRPr/>
            </a:pPr>
            <a:r>
              <a:rPr lang="en-US" altLang="en-US" sz="3600" dirty="0">
                <a:solidFill>
                  <a:srgbClr val="0D6CB9"/>
                </a:solidFill>
                <a:ea typeface="Open Sans Semibold" panose="020B0706030804020204" pitchFamily="34" charset="0"/>
                <a:cs typeface="Open Sans Semibold" panose="020B0706030804020204" pitchFamily="34" charset="0"/>
              </a:rPr>
              <a:t>Disclaimer</a:t>
            </a:r>
          </a:p>
        </p:txBody>
      </p:sp>
      <p:sp>
        <p:nvSpPr>
          <p:cNvPr id="81923" name="Content Placeholder 2">
            <a:extLst>
              <a:ext uri="{FF2B5EF4-FFF2-40B4-BE49-F238E27FC236}">
                <a16:creationId xmlns:a16="http://schemas.microsoft.com/office/drawing/2014/main" id="{90D02A77-2CC9-4555-B2BC-87408CBC768B}"/>
              </a:ext>
            </a:extLst>
          </p:cNvPr>
          <p:cNvSpPr>
            <a:spLocks noGrp="1"/>
          </p:cNvSpPr>
          <p:nvPr>
            <p:ph idx="1"/>
          </p:nvPr>
        </p:nvSpPr>
        <p:spPr>
          <a:xfrm>
            <a:off x="754856" y="1520424"/>
            <a:ext cx="7634287" cy="4275490"/>
          </a:xfrm>
        </p:spPr>
        <p:txBody>
          <a:bodyPr/>
          <a:lstStyle/>
          <a:p>
            <a:pPr marL="342900" lvl="1" indent="-342900">
              <a:spcBef>
                <a:spcPts val="750"/>
              </a:spcBef>
              <a:buClr>
                <a:schemeClr val="accent2"/>
              </a:buClr>
              <a:buFont typeface="Wingdings" panose="05000000000000000000" pitchFamily="2" charset="2"/>
              <a:buChar char="§"/>
              <a:defRPr/>
            </a:pPr>
            <a:r>
              <a:rPr lang="en-US" altLang="en-US" sz="2800" dirty="0"/>
              <a:t>These slides have been prepared by the Student Assessment Division of the Texas Education Agency.</a:t>
            </a:r>
          </a:p>
          <a:p>
            <a:pPr marL="342900" lvl="1" indent="-342900">
              <a:spcBef>
                <a:spcPts val="750"/>
              </a:spcBef>
              <a:buClr>
                <a:schemeClr val="accent2"/>
              </a:buClr>
              <a:buFont typeface="Wingdings" panose="05000000000000000000" pitchFamily="2" charset="2"/>
              <a:buChar char="§"/>
              <a:defRPr/>
            </a:pPr>
            <a:endParaRPr lang="en-US" altLang="en-US" sz="2800" dirty="0"/>
          </a:p>
          <a:p>
            <a:pPr marL="342900" lvl="1" indent="-342900">
              <a:spcBef>
                <a:spcPts val="750"/>
              </a:spcBef>
              <a:buClr>
                <a:schemeClr val="accent2"/>
              </a:buClr>
              <a:buFont typeface="Wingdings" panose="05000000000000000000" pitchFamily="2" charset="2"/>
              <a:buChar char="§"/>
              <a:defRPr/>
            </a:pPr>
            <a:r>
              <a:rPr lang="en-US" altLang="en-US" sz="2800" dirty="0"/>
              <a:t>If any slide is amended or revised for local use, please remove the TEA logo and TEA footer on each slide. You may have to use the slide master to remove them. </a:t>
            </a:r>
          </a:p>
          <a:p>
            <a:pPr eaLnBrk="1" hangingPunct="1"/>
            <a:endParaRPr lang="en-US" altLang="en-US"/>
          </a:p>
        </p:txBody>
      </p:sp>
      <p:sp>
        <p:nvSpPr>
          <p:cNvPr id="81925" name="Slide Number Placeholder 3">
            <a:extLst>
              <a:ext uri="{FF2B5EF4-FFF2-40B4-BE49-F238E27FC236}">
                <a16:creationId xmlns:a16="http://schemas.microsoft.com/office/drawing/2014/main" id="{8F457880-AF5B-45B3-B82A-AE23309CA8D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5B87AB-0CB0-41B6-B20A-7BD3D482CD15}" type="slidenum">
              <a:rPr lang="en-US" altLang="en-US" dirty="0" smtClean="0">
                <a:solidFill>
                  <a:schemeClr val="bg1">
                    <a:lumMod val="50000"/>
                  </a:schemeClr>
                </a:solidFill>
                <a:latin typeface="Tahoma"/>
                <a:ea typeface="Tahoma"/>
                <a:cs typeface="Tahoma"/>
              </a:rPr>
              <a:pPr/>
              <a:t>36</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7E46-E2BC-484B-E664-BD42A1B04E35}"/>
              </a:ext>
            </a:extLst>
          </p:cNvPr>
          <p:cNvSpPr>
            <a:spLocks noGrp="1"/>
          </p:cNvSpPr>
          <p:nvPr>
            <p:ph type="title"/>
          </p:nvPr>
        </p:nvSpPr>
        <p:spPr/>
        <p:txBody>
          <a:bodyPr/>
          <a:lstStyle/>
          <a:p>
            <a:r>
              <a:rPr lang="en-US" sz="3600" dirty="0">
                <a:latin typeface="Calibri"/>
                <a:ea typeface="Calibri"/>
                <a:cs typeface="Calibri"/>
              </a:rPr>
              <a:t>Raters and TELPAS Online Tests</a:t>
            </a:r>
          </a:p>
        </p:txBody>
      </p:sp>
      <p:sp>
        <p:nvSpPr>
          <p:cNvPr id="3" name="Content Placeholder 2">
            <a:extLst>
              <a:ext uri="{FF2B5EF4-FFF2-40B4-BE49-F238E27FC236}">
                <a16:creationId xmlns:a16="http://schemas.microsoft.com/office/drawing/2014/main" id="{71B915CB-5532-023D-70FA-147E32290524}"/>
              </a:ext>
            </a:extLst>
          </p:cNvPr>
          <p:cNvSpPr>
            <a:spLocks noGrp="1"/>
          </p:cNvSpPr>
          <p:nvPr>
            <p:ph idx="1"/>
          </p:nvPr>
        </p:nvSpPr>
        <p:spPr>
          <a:xfrm>
            <a:off x="268472" y="834406"/>
            <a:ext cx="8696934" cy="4842913"/>
          </a:xfrm>
        </p:spPr>
        <p:txBody>
          <a:bodyPr/>
          <a:lstStyle/>
          <a:p>
            <a:pPr>
              <a:lnSpc>
                <a:spcPct val="100000"/>
              </a:lnSpc>
              <a:buClr>
                <a:schemeClr val="accent2"/>
              </a:buClr>
              <a:buFont typeface="Wingdings" panose="05000000000000000000" pitchFamily="2" charset="2"/>
              <a:buChar char="§"/>
            </a:pPr>
            <a:r>
              <a:rPr lang="en-US" sz="2200" dirty="0">
                <a:solidFill>
                  <a:srgbClr val="0D6CB9"/>
                </a:solidFill>
                <a:latin typeface="Calibri"/>
                <a:ea typeface="Open Sans"/>
                <a:cs typeface="Open Sans"/>
              </a:rPr>
              <a:t>For K–1, all four language domains are holistically rated by trained raters. </a:t>
            </a:r>
          </a:p>
          <a:p>
            <a:pPr marL="0" indent="0">
              <a:lnSpc>
                <a:spcPct val="100000"/>
              </a:lnSpc>
              <a:buClr>
                <a:schemeClr val="accent2"/>
              </a:buClr>
              <a:buNone/>
            </a:pPr>
            <a:endParaRPr lang="en-US" sz="1050" dirty="0">
              <a:solidFill>
                <a:srgbClr val="0D6CB9"/>
              </a:solidFill>
              <a:latin typeface="Calibri"/>
              <a:ea typeface="Open Sans"/>
              <a:cs typeface="Open Sans"/>
            </a:endParaRPr>
          </a:p>
          <a:p>
            <a:pPr>
              <a:lnSpc>
                <a:spcPct val="100000"/>
              </a:lnSpc>
              <a:buClr>
                <a:schemeClr val="accent2"/>
              </a:buClr>
              <a:buFont typeface="Wingdings" panose="05000000000000000000" pitchFamily="2" charset="2"/>
              <a:buChar char="§"/>
            </a:pPr>
            <a:r>
              <a:rPr lang="en-US" sz="2200" dirty="0">
                <a:solidFill>
                  <a:srgbClr val="0D6CB9"/>
                </a:solidFill>
                <a:latin typeface="Calibri"/>
                <a:ea typeface="Open Sans"/>
                <a:cs typeface="Open Sans"/>
              </a:rPr>
              <a:t>For grades 2–12, there are two online tests for grades 2–12: listening and speaking test and reading and writing test.  If a student is eligible for a special administration in one of the test’s domains, the student will need to have a special administration in both domains (if applicable). </a:t>
            </a:r>
          </a:p>
          <a:p>
            <a:pPr lvl="1">
              <a:lnSpc>
                <a:spcPct val="100000"/>
              </a:lnSpc>
              <a:buClr>
                <a:srgbClr val="F16038"/>
              </a:buClr>
              <a:buFont typeface="Arial" panose="020B0604020202020204" pitchFamily="34" charset="0"/>
              <a:buChar char="•"/>
            </a:pPr>
            <a:r>
              <a:rPr lang="en-US" sz="2200" dirty="0">
                <a:solidFill>
                  <a:srgbClr val="0D6CB9"/>
                </a:solidFill>
                <a:latin typeface="Calibri"/>
                <a:ea typeface="Open Sans"/>
                <a:cs typeface="Open Sans"/>
              </a:rPr>
              <a:t>For the listening, speaking, and writing domains, a special holistic administration will be completed by trained raters that have been assigned students that are eligible for a special administration in those domains. </a:t>
            </a:r>
          </a:p>
          <a:p>
            <a:pPr lvl="1">
              <a:lnSpc>
                <a:spcPct val="100000"/>
              </a:lnSpc>
              <a:buClr>
                <a:srgbClr val="F16038"/>
              </a:buClr>
              <a:buFont typeface="Arial" panose="020B0604020202020204" pitchFamily="34" charset="0"/>
              <a:buChar char="•"/>
            </a:pPr>
            <a:r>
              <a:rPr lang="en-US" sz="2200" dirty="0">
                <a:solidFill>
                  <a:srgbClr val="0D6CB9"/>
                </a:solidFill>
                <a:latin typeface="Calibri"/>
                <a:ea typeface="Open Sans"/>
                <a:cs typeface="Open Sans"/>
              </a:rPr>
              <a:t>For the reading domain, a special administration is a paper test (regular print, large print, or braille) which will require a trained test administrator to administer the test. </a:t>
            </a:r>
          </a:p>
          <a:p>
            <a:pPr marL="0" indent="0">
              <a:buClr>
                <a:schemeClr val="accent2"/>
              </a:buClr>
              <a:buNone/>
            </a:pPr>
            <a:endParaRPr lang="en-US" dirty="0"/>
          </a:p>
        </p:txBody>
      </p:sp>
      <p:sp>
        <p:nvSpPr>
          <p:cNvPr id="5" name="Slide Number Placeholder 4">
            <a:extLst>
              <a:ext uri="{FF2B5EF4-FFF2-40B4-BE49-F238E27FC236}">
                <a16:creationId xmlns:a16="http://schemas.microsoft.com/office/drawing/2014/main" id="{D1198813-CDD4-6FD3-A6ED-BBF54AFA1CC8}"/>
              </a:ext>
            </a:extLst>
          </p:cNvPr>
          <p:cNvSpPr>
            <a:spLocks noGrp="1"/>
          </p:cNvSpPr>
          <p:nvPr>
            <p:ph type="sldNum" sz="quarter" idx="4"/>
          </p:nvPr>
        </p:nvSpPr>
        <p:spPr/>
        <p:txBody>
          <a:bodyPr/>
          <a:lstStyle/>
          <a:p>
            <a:pPr>
              <a:defRPr/>
            </a:pPr>
            <a:fld id="{22951E1B-7FDC-4AAD-8C3F-67499C17934D}" type="slidenum">
              <a:rPr lang="en-US" altLang="en-US" smtClean="0"/>
              <a:pPr>
                <a:defRPr/>
              </a:pPr>
              <a:t>4</a:t>
            </a:fld>
            <a:endParaRPr lang="en-US" altLang="en-US"/>
          </a:p>
        </p:txBody>
      </p:sp>
    </p:spTree>
    <p:extLst>
      <p:ext uri="{BB962C8B-B14F-4D97-AF65-F5344CB8AC3E}">
        <p14:creationId xmlns:p14="http://schemas.microsoft.com/office/powerpoint/2010/main" val="355481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65389B3-6AB5-4A5A-9C16-164D4B1B538B}"/>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D6CB9"/>
                </a:solidFill>
                <a:effectLst/>
                <a:uLnTx/>
                <a:uFillTx/>
                <a:latin typeface="Calibri" panose="020F0502020204030204"/>
                <a:ea typeface="+mj-ea"/>
                <a:cs typeface="+mj-cs"/>
              </a:rPr>
              <a:t>TELPAS Raters and Verifiers</a:t>
            </a:r>
            <a:endParaRPr lang="en-US" altLang="en-US" sz="3600" dirty="0">
              <a:solidFill>
                <a:srgbClr val="0070C0"/>
              </a:solidFill>
              <a:latin typeface="Calibri"/>
              <a:ea typeface="Calibri"/>
              <a:cs typeface="Calibri"/>
            </a:endParaRPr>
          </a:p>
        </p:txBody>
      </p:sp>
      <p:graphicFrame>
        <p:nvGraphicFramePr>
          <p:cNvPr id="2" name="Table 5">
            <a:extLst>
              <a:ext uri="{FF2B5EF4-FFF2-40B4-BE49-F238E27FC236}">
                <a16:creationId xmlns:a16="http://schemas.microsoft.com/office/drawing/2014/main" id="{D23F03B9-3554-4BE9-D8B5-848201AB2586}"/>
              </a:ext>
            </a:extLst>
          </p:cNvPr>
          <p:cNvGraphicFramePr>
            <a:graphicFrameLocks noGrp="1"/>
          </p:cNvGraphicFramePr>
          <p:nvPr>
            <p:extLst>
              <p:ext uri="{D42A27DB-BD31-4B8C-83A1-F6EECF244321}">
                <p14:modId xmlns:p14="http://schemas.microsoft.com/office/powerpoint/2010/main" val="2614701760"/>
              </p:ext>
            </p:extLst>
          </p:nvPr>
        </p:nvGraphicFramePr>
        <p:xfrm>
          <a:off x="664581" y="1613255"/>
          <a:ext cx="7814838" cy="3378786"/>
        </p:xfrm>
        <a:graphic>
          <a:graphicData uri="http://schemas.openxmlformats.org/drawingml/2006/table">
            <a:tbl>
              <a:tblPr firstRow="1" bandRow="1"/>
              <a:tblGrid>
                <a:gridCol w="1940290">
                  <a:extLst>
                    <a:ext uri="{9D8B030D-6E8A-4147-A177-3AD203B41FA5}">
                      <a16:colId xmlns:a16="http://schemas.microsoft.com/office/drawing/2014/main" val="1449504883"/>
                    </a:ext>
                  </a:extLst>
                </a:gridCol>
                <a:gridCol w="5874548">
                  <a:extLst>
                    <a:ext uri="{9D8B030D-6E8A-4147-A177-3AD203B41FA5}">
                      <a16:colId xmlns:a16="http://schemas.microsoft.com/office/drawing/2014/main" val="4232041243"/>
                    </a:ext>
                  </a:extLst>
                </a:gridCol>
              </a:tblGrid>
              <a:tr h="2226879">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sz="2000"/>
                        <a:t>Raters</a:t>
                      </a:r>
                    </a:p>
                  </a:txBody>
                  <a:tcPr anchor="ctr">
                    <a:lnL w="12700" cmpd="sng">
                      <a:solidFill>
                        <a:schemeClr val="tx1"/>
                      </a:solidFill>
                    </a:lnL>
                    <a:lnR w="12700" cap="flat" cmpd="sng" algn="ctr">
                      <a:solidFill>
                        <a:schemeClr val="tx1"/>
                      </a:solidFill>
                      <a:prstDash val="solid"/>
                      <a:round/>
                      <a:headEnd type="none" w="med" len="med"/>
                      <a:tailEnd type="none" w="med" len="med"/>
                    </a:lnR>
                    <a:lnT w="12700" cmpd="sng">
                      <a:solidFill>
                        <a:schemeClr val="tx1"/>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CB9"/>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are educators that have been assigned to rate K–1 students (all language domains) or grades 2–12 students eligible for a special holistic administration in listening, speaking, and/or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alibri" panose="020F0502020204030204"/>
                          <a:ea typeface="+mn-ea"/>
                          <a:cs typeface="+mn-cs"/>
                        </a:rPr>
                        <a:t>will need to rate students in all the applicable language domains.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6"/>
                    </a:solidFill>
                  </a:tcPr>
                </a:tc>
                <a:extLst>
                  <a:ext uri="{0D108BD9-81ED-4DB2-BD59-A6C34878D82A}">
                    <a16:rowId xmlns:a16="http://schemas.microsoft.com/office/drawing/2014/main" val="983146094"/>
                  </a:ext>
                </a:extLst>
              </a:tr>
              <a:tr h="1151907">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2000" b="1">
                        <a:solidFill>
                          <a:schemeClr val="bg1"/>
                        </a:solidFill>
                      </a:endParaRPr>
                    </a:p>
                    <a:p>
                      <a:pPr lvl="0">
                        <a:buNone/>
                      </a:pPr>
                      <a:r>
                        <a:rPr lang="en-US" sz="2000" b="1">
                          <a:solidFill>
                            <a:schemeClr val="bg1"/>
                          </a:solidFill>
                        </a:rPr>
                        <a:t>Verifiers</a:t>
                      </a:r>
                    </a:p>
                  </a:txBody>
                  <a:tcP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CB9"/>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2000" dirty="0"/>
                        <a:t>will be needed to verify writing collections of grades 2–12 students that will have a special holistic administration in the writing domain. </a:t>
                      </a:r>
                    </a:p>
                  </a:txBody>
                  <a:tcP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6"/>
                    </a:solidFill>
                  </a:tcPr>
                </a:tc>
                <a:extLst>
                  <a:ext uri="{0D108BD9-81ED-4DB2-BD59-A6C34878D82A}">
                    <a16:rowId xmlns:a16="http://schemas.microsoft.com/office/drawing/2014/main" val="771330429"/>
                  </a:ext>
                </a:extLst>
              </a:tr>
            </a:tbl>
          </a:graphicData>
        </a:graphic>
      </p:graphicFrame>
      <p:sp>
        <p:nvSpPr>
          <p:cNvPr id="3" name="Slide Number Placeholder 2">
            <a:extLst>
              <a:ext uri="{FF2B5EF4-FFF2-40B4-BE49-F238E27FC236}">
                <a16:creationId xmlns:a16="http://schemas.microsoft.com/office/drawing/2014/main" id="{035597C9-1533-1D7B-6ADE-1AA530DA739A}"/>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50924A20-8899-437F-B42C-2CBB81952721}" type="slidenum">
              <a:rPr lang="en-US" altLang="en-US"/>
              <a:pPr>
                <a:defRPr/>
              </a:pPr>
              <a:t>5</a:t>
            </a:fld>
            <a:endParaRPr 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8E09805-92FF-4224-8C96-AE0157EA9C00}"/>
              </a:ext>
            </a:extLst>
          </p:cNvPr>
          <p:cNvSpPr>
            <a:spLocks noGrp="1"/>
          </p:cNvSpPr>
          <p:nvPr>
            <p:ph type="title"/>
          </p:nvPr>
        </p:nvSpPr>
        <p:spPr/>
        <p:txBody>
          <a:bodyPr/>
          <a:lstStyle/>
          <a:p>
            <a:r>
              <a:rPr lang="en-US" altLang="en-US" sz="3600" dirty="0">
                <a:solidFill>
                  <a:srgbClr val="0070C0"/>
                </a:solidFill>
                <a:latin typeface="Calibri"/>
                <a:ea typeface="Calibri"/>
                <a:cs typeface="Calibri"/>
              </a:rPr>
              <a:t>Rater Credentials</a:t>
            </a:r>
            <a:endParaRPr lang="en-US" sz="3600" dirty="0">
              <a:latin typeface="Calibri"/>
              <a:ea typeface="Calibri"/>
              <a:cs typeface="Calibri"/>
            </a:endParaRPr>
          </a:p>
        </p:txBody>
      </p:sp>
      <p:sp>
        <p:nvSpPr>
          <p:cNvPr id="4" name="Content Placeholder 3">
            <a:extLst>
              <a:ext uri="{FF2B5EF4-FFF2-40B4-BE49-F238E27FC236}">
                <a16:creationId xmlns:a16="http://schemas.microsoft.com/office/drawing/2014/main" id="{413EA55C-7213-4FDB-AB14-A61BC25B6BAC}"/>
              </a:ext>
            </a:extLst>
          </p:cNvPr>
          <p:cNvSpPr>
            <a:spLocks noGrp="1"/>
          </p:cNvSpPr>
          <p:nvPr>
            <p:ph sz="quarter" idx="4294967295"/>
          </p:nvPr>
        </p:nvSpPr>
        <p:spPr>
          <a:xfrm>
            <a:off x="266325" y="1338262"/>
            <a:ext cx="8509000" cy="4181475"/>
          </a:xfrm>
        </p:spPr>
        <p:txBody>
          <a:bodyPr>
            <a:normAutofit/>
          </a:bodyPr>
          <a:lstStyle/>
          <a:p>
            <a:pPr>
              <a:spcAft>
                <a:spcPct val="20000"/>
              </a:spcAft>
              <a:buClr>
                <a:schemeClr val="accent2"/>
              </a:buClr>
              <a:defRPr/>
            </a:pPr>
            <a:r>
              <a:rPr lang="en-US" altLang="en-US" sz="2400" dirty="0">
                <a:solidFill>
                  <a:srgbClr val="0D6CB9"/>
                </a:solidFill>
                <a:latin typeface="Calibri"/>
                <a:ea typeface="Calibri"/>
                <a:cs typeface="Calibri"/>
              </a:rPr>
              <a:t>A teacher (including a substitute teacher) selected to rate an emergent bilingual (EB) student must </a:t>
            </a:r>
          </a:p>
          <a:p>
            <a:pPr marL="457200" lvl="1" indent="-457200">
              <a:spcBef>
                <a:spcPts val="750"/>
              </a:spcBef>
              <a:buClr>
                <a:schemeClr val="accent2"/>
              </a:buClr>
              <a:buFont typeface="Wingdings" panose="05000000000000000000" pitchFamily="2" charset="2"/>
              <a:buChar char="§"/>
              <a:defRPr/>
            </a:pPr>
            <a:r>
              <a:rPr lang="en-US" sz="2400" dirty="0">
                <a:solidFill>
                  <a:srgbClr val="0D6CB9"/>
                </a:solidFill>
                <a:latin typeface="Calibri"/>
                <a:ea typeface="Calibri"/>
                <a:cs typeface="Calibri"/>
              </a:rPr>
              <a:t>have the student in class at the time of the spring assessment window,</a:t>
            </a:r>
          </a:p>
          <a:p>
            <a:pPr marL="457200" lvl="1" indent="-457200">
              <a:spcBef>
                <a:spcPts val="750"/>
              </a:spcBef>
              <a:buClr>
                <a:schemeClr val="accent2"/>
              </a:buClr>
              <a:buFont typeface="Wingdings" panose="05000000000000000000" pitchFamily="2" charset="2"/>
              <a:buChar char="§"/>
              <a:defRPr/>
            </a:pPr>
            <a:r>
              <a:rPr lang="en-US" sz="2400" dirty="0">
                <a:solidFill>
                  <a:srgbClr val="0D6CB9"/>
                </a:solidFill>
                <a:latin typeface="Calibri"/>
                <a:ea typeface="Calibri"/>
                <a:cs typeface="Calibri"/>
              </a:rPr>
              <a:t>be knowledgeable about the student’s ability to use English in instructional and informal settings,</a:t>
            </a:r>
          </a:p>
          <a:p>
            <a:pPr marL="457200" lvl="1" indent="-457200">
              <a:spcBef>
                <a:spcPts val="750"/>
              </a:spcBef>
              <a:buClr>
                <a:schemeClr val="accent2"/>
              </a:buClr>
              <a:buFont typeface="Wingdings" panose="05000000000000000000" pitchFamily="2" charset="2"/>
              <a:buChar char="§"/>
              <a:defRPr/>
            </a:pPr>
            <a:r>
              <a:rPr lang="en-US" sz="2400" dirty="0">
                <a:solidFill>
                  <a:srgbClr val="0D6CB9"/>
                </a:solidFill>
                <a:latin typeface="Calibri"/>
                <a:ea typeface="Calibri"/>
                <a:cs typeface="Calibri"/>
              </a:rPr>
              <a:t>hold valid Texas education credentials, such as a teacher certificate or permit, </a:t>
            </a:r>
          </a:p>
          <a:p>
            <a:pPr marL="457200" indent="-457200">
              <a:buClr>
                <a:schemeClr val="accent2"/>
              </a:buClr>
              <a:buFont typeface="Wingdings" panose="05000000000000000000" pitchFamily="2" charset="2"/>
              <a:buChar char="§"/>
              <a:defRPr/>
            </a:pPr>
            <a:r>
              <a:rPr lang="en-US" sz="2400" dirty="0">
                <a:solidFill>
                  <a:srgbClr val="0D6CB9"/>
                </a:solidFill>
                <a:latin typeface="Calibri"/>
                <a:ea typeface="Calibri"/>
                <a:cs typeface="Calibri"/>
              </a:rPr>
              <a:t>be appropriately trained in the holistic rating process, and</a:t>
            </a:r>
          </a:p>
          <a:p>
            <a:pPr marL="457200" indent="-457200">
              <a:buClr>
                <a:schemeClr val="accent2"/>
              </a:buClr>
              <a:buFont typeface="Wingdings" panose="05000000000000000000" pitchFamily="2" charset="2"/>
              <a:buChar char="§"/>
              <a:defRPr/>
            </a:pPr>
            <a:r>
              <a:rPr lang="en-US" sz="2400" dirty="0">
                <a:solidFill>
                  <a:srgbClr val="0D6CB9"/>
                </a:solidFill>
                <a:latin typeface="Calibri"/>
                <a:ea typeface="Calibri"/>
                <a:cs typeface="Calibri"/>
              </a:rPr>
              <a:t>rate the student in all eligible domains.</a:t>
            </a:r>
          </a:p>
          <a:p>
            <a:pPr>
              <a:defRPr/>
            </a:pPr>
            <a:endParaRPr lang="en-US" dirty="0">
              <a:latin typeface="Calibri"/>
              <a:ea typeface="Calibri"/>
              <a:cs typeface="Calibri"/>
            </a:endParaRPr>
          </a:p>
        </p:txBody>
      </p:sp>
      <p:sp>
        <p:nvSpPr>
          <p:cNvPr id="2" name="Slide Number Placeholder 1">
            <a:extLst>
              <a:ext uri="{FF2B5EF4-FFF2-40B4-BE49-F238E27FC236}">
                <a16:creationId xmlns:a16="http://schemas.microsoft.com/office/drawing/2014/main" id="{B6CD7BD7-55F6-CCBF-7564-5D65E3492948}"/>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50924A20-8899-437F-B42C-2CBB81952721}" type="slidenum">
              <a:rPr lang="en-US" altLang="en-US"/>
              <a:pPr>
                <a:defRPr/>
              </a:pPr>
              <a:t>6</a:t>
            </a:fld>
            <a:endParaRPr 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CC865A0F-DC88-4D36-B2CE-072EDACAB018}"/>
              </a:ext>
            </a:extLst>
          </p:cNvPr>
          <p:cNvSpPr>
            <a:spLocks noGrp="1"/>
          </p:cNvSpPr>
          <p:nvPr>
            <p:ph type="title"/>
          </p:nvPr>
        </p:nvSpPr>
        <p:spPr/>
        <p:txBody>
          <a:bodyPr/>
          <a:lstStyle/>
          <a:p>
            <a:pPr eaLnBrk="1" hangingPunct="1"/>
            <a:r>
              <a:rPr lang="en-US" altLang="en-US" sz="3600" dirty="0">
                <a:solidFill>
                  <a:srgbClr val="0070C0"/>
                </a:solidFill>
                <a:latin typeface="Calibri" panose="020F0502020204030204" pitchFamily="34" charset="0"/>
                <a:cs typeface="Calibri" panose="020F0502020204030204" pitchFamily="34" charset="0"/>
              </a:rPr>
              <a:t>TELPAS Rater Responsibilities</a:t>
            </a:r>
          </a:p>
        </p:txBody>
      </p:sp>
      <p:sp>
        <p:nvSpPr>
          <p:cNvPr id="36867" name="Slide Number Placeholder 5">
            <a:extLst>
              <a:ext uri="{FF2B5EF4-FFF2-40B4-BE49-F238E27FC236}">
                <a16:creationId xmlns:a16="http://schemas.microsoft.com/office/drawing/2014/main" id="{36850AE1-7E6F-4A82-9C91-47126702A3F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B929D8-1B32-4EC4-A8FF-DF0CEB6FA369}" type="slidenum">
              <a:rPr lang="en-US" altLang="en-US" dirty="0" smtClean="0">
                <a:solidFill>
                  <a:schemeClr val="bg1">
                    <a:lumMod val="50000"/>
                  </a:schemeClr>
                </a:solidFill>
                <a:latin typeface="Tahoma"/>
                <a:ea typeface="Tahoma"/>
                <a:cs typeface="Tahoma"/>
              </a:rPr>
              <a:pPr/>
              <a:t>7</a:t>
            </a:fld>
            <a:endParaRPr lang="en-US" altLang="en-US" dirty="0">
              <a:solidFill>
                <a:schemeClr val="bg1">
                  <a:lumMod val="50000"/>
                </a:schemeClr>
              </a:solidFill>
              <a:latin typeface="Tahoma"/>
              <a:ea typeface="Tahoma"/>
              <a:cs typeface="Tahoma"/>
            </a:endParaRPr>
          </a:p>
        </p:txBody>
      </p:sp>
      <p:sp>
        <p:nvSpPr>
          <p:cNvPr id="34821" name="Rectangle 5">
            <a:extLst>
              <a:ext uri="{FF2B5EF4-FFF2-40B4-BE49-F238E27FC236}">
                <a16:creationId xmlns:a16="http://schemas.microsoft.com/office/drawing/2014/main" id="{5485A8BE-E396-40A9-B7B9-A70E0B760A50}"/>
              </a:ext>
            </a:extLst>
          </p:cNvPr>
          <p:cNvSpPr>
            <a:spLocks noGrp="1"/>
          </p:cNvSpPr>
          <p:nvPr>
            <p:ph idx="4294967295"/>
          </p:nvPr>
        </p:nvSpPr>
        <p:spPr>
          <a:xfrm>
            <a:off x="646113" y="1311275"/>
            <a:ext cx="8497887" cy="4495800"/>
          </a:xfrm>
          <a:prstGeom prst="rect">
            <a:avLst/>
          </a:prstGeom>
        </p:spPr>
        <p:txBody>
          <a:bodyPr/>
          <a:lstStyle/>
          <a:p>
            <a:pPr marL="342900" indent="-342900">
              <a:buClr>
                <a:schemeClr val="accent2"/>
              </a:buClr>
              <a:buFont typeface="Wingdings" panose="05000000000000000000" pitchFamily="2" charset="2"/>
              <a:buChar char="§"/>
              <a:defRPr/>
            </a:pPr>
            <a:r>
              <a:rPr lang="en-US" altLang="en-US" sz="2600" dirty="0">
                <a:solidFill>
                  <a:srgbClr val="0D6CB9"/>
                </a:solidFill>
              </a:rPr>
              <a:t>A student’s TELPAS rater is the person designated by the district as the official rater of the student’s English language proficiency.</a:t>
            </a:r>
          </a:p>
          <a:p>
            <a:pPr marL="0" indent="0">
              <a:buClr>
                <a:schemeClr val="accent2"/>
              </a:buClr>
              <a:buNone/>
              <a:defRPr/>
            </a:pPr>
            <a:endParaRPr lang="en-US" altLang="en-US" sz="2600" dirty="0">
              <a:solidFill>
                <a:srgbClr val="0D6CB9"/>
              </a:solidFill>
            </a:endParaRPr>
          </a:p>
          <a:p>
            <a:pPr marL="342900" indent="-342900">
              <a:buClr>
                <a:schemeClr val="accent2"/>
              </a:buClr>
              <a:buFont typeface="Wingdings" panose="05000000000000000000" pitchFamily="2" charset="2"/>
              <a:buChar char="§"/>
              <a:defRPr/>
            </a:pPr>
            <a:r>
              <a:rPr lang="en-US" altLang="en-US" sz="2600" dirty="0">
                <a:solidFill>
                  <a:srgbClr val="0D6CB9"/>
                </a:solidFill>
              </a:rPr>
              <a:t>A rater must rate the student in all domains for which the student is eligible. It is not permitted for a student to have one rater for some domains and another rater for other domains.</a:t>
            </a:r>
          </a:p>
          <a:p>
            <a:pPr marL="0" indent="0" eaLnBrk="1" hangingPunct="1">
              <a:lnSpc>
                <a:spcPct val="80000"/>
              </a:lnSpc>
              <a:buNone/>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a:extLst>
              <a:ext uri="{FF2B5EF4-FFF2-40B4-BE49-F238E27FC236}">
                <a16:creationId xmlns:a16="http://schemas.microsoft.com/office/drawing/2014/main" id="{727F3CAF-CBDE-40FF-B174-97977E968E17}"/>
              </a:ext>
            </a:extLst>
          </p:cNvPr>
          <p:cNvSpPr>
            <a:spLocks noGrp="1"/>
          </p:cNvSpPr>
          <p:nvPr>
            <p:ph type="title"/>
          </p:nvPr>
        </p:nvSpPr>
        <p:spPr>
          <a:xfrm>
            <a:off x="221064" y="153230"/>
            <a:ext cx="8605183" cy="741073"/>
          </a:xfrm>
        </p:spPr>
        <p:txBody>
          <a:bodyPr>
            <a:noAutofit/>
          </a:bodyPr>
          <a:lstStyle/>
          <a:p>
            <a:pPr eaLnBrk="1" hangingPunct="1">
              <a:defRPr/>
            </a:pPr>
            <a:r>
              <a:rPr lang="en-US" altLang="en-US" sz="3200" dirty="0">
                <a:solidFill>
                  <a:srgbClr val="0070C0"/>
                </a:solidFill>
                <a:latin typeface="Calibri" panose="020F0502020204030204" pitchFamily="34" charset="0"/>
                <a:cs typeface="Calibri" panose="020F0502020204030204" pitchFamily="34" charset="0"/>
              </a:rPr>
              <a:t>New Raters: K–1 and 2–12 Training Requirements</a:t>
            </a:r>
          </a:p>
        </p:txBody>
      </p:sp>
      <p:graphicFrame>
        <p:nvGraphicFramePr>
          <p:cNvPr id="4" name="Table 3">
            <a:extLst>
              <a:ext uri="{FF2B5EF4-FFF2-40B4-BE49-F238E27FC236}">
                <a16:creationId xmlns:a16="http://schemas.microsoft.com/office/drawing/2014/main" id="{7D268F29-C9B1-F8BD-8149-5B9F33D1C183}"/>
              </a:ext>
            </a:extLst>
          </p:cNvPr>
          <p:cNvGraphicFramePr>
            <a:graphicFrameLocks noGrp="1"/>
          </p:cNvGraphicFramePr>
          <p:nvPr>
            <p:extLst>
              <p:ext uri="{D42A27DB-BD31-4B8C-83A1-F6EECF244321}">
                <p14:modId xmlns:p14="http://schemas.microsoft.com/office/powerpoint/2010/main" val="133964818"/>
              </p:ext>
            </p:extLst>
          </p:nvPr>
        </p:nvGraphicFramePr>
        <p:xfrm>
          <a:off x="573718" y="894303"/>
          <a:ext cx="7996563" cy="4800600"/>
        </p:xfrm>
        <a:graphic>
          <a:graphicData uri="http://schemas.openxmlformats.org/drawingml/2006/table">
            <a:tbl>
              <a:tblPr firstRow="1" bandRow="1">
                <a:tableStyleId>{9DCAF9ED-07DC-4A11-8D7F-57B35C25682E}</a:tableStyleId>
              </a:tblPr>
              <a:tblGrid>
                <a:gridCol w="7996563">
                  <a:extLst>
                    <a:ext uri="{9D8B030D-6E8A-4147-A177-3AD203B41FA5}">
                      <a16:colId xmlns:a16="http://schemas.microsoft.com/office/drawing/2014/main" val="1055696672"/>
                    </a:ext>
                  </a:extLst>
                </a:gridCol>
              </a:tblGrid>
              <a:tr h="350499">
                <a:tc>
                  <a:txBody>
                    <a:bodyPr/>
                    <a:lstStyle/>
                    <a:p>
                      <a:pPr algn="ctr"/>
                      <a:r>
                        <a:rPr lang="en-US" sz="2200" dirty="0"/>
                        <a:t>NEW RATERS</a:t>
                      </a:r>
                    </a:p>
                  </a:txBody>
                  <a:tcPr>
                    <a:solidFill>
                      <a:srgbClr val="F16038"/>
                    </a:solidFill>
                  </a:tcPr>
                </a:tc>
                <a:extLst>
                  <a:ext uri="{0D108BD9-81ED-4DB2-BD59-A6C34878D82A}">
                    <a16:rowId xmlns:a16="http://schemas.microsoft.com/office/drawing/2014/main" val="3511832502"/>
                  </a:ext>
                </a:extLst>
              </a:tr>
              <a:tr h="1176677">
                <a:tc>
                  <a:txBody>
                    <a:bodyPr/>
                    <a:lstStyle/>
                    <a:p>
                      <a:r>
                        <a:rPr lang="en-US" sz="2200" b="1" dirty="0">
                          <a:solidFill>
                            <a:schemeClr val="tx1"/>
                          </a:solidFill>
                        </a:rPr>
                        <a:t>K–1 Raters </a:t>
                      </a:r>
                    </a:p>
                    <a:p>
                      <a:r>
                        <a:rPr lang="en-US" sz="2200" dirty="0">
                          <a:solidFill>
                            <a:schemeClr val="tx1"/>
                          </a:solidFill>
                        </a:rPr>
                        <a:t>Complete an online basic training course, which includes practice rating activities for each language domain – listening, speaking, reading, and writing.</a:t>
                      </a:r>
                    </a:p>
                  </a:txBody>
                  <a:tcPr/>
                </a:tc>
                <a:extLst>
                  <a:ext uri="{0D108BD9-81ED-4DB2-BD59-A6C34878D82A}">
                    <a16:rowId xmlns:a16="http://schemas.microsoft.com/office/drawing/2014/main" val="1461584564"/>
                  </a:ext>
                </a:extLst>
              </a:tr>
              <a:tr h="151465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2200" b="1" dirty="0">
                          <a:solidFill>
                            <a:schemeClr val="tx1"/>
                          </a:solidFill>
                        </a:rPr>
                        <a:t>2</a:t>
                      </a:r>
                      <a:r>
                        <a:rPr lang="en-US" sz="2200" b="1" dirty="0">
                          <a:solidFill>
                            <a:schemeClr val="tx1"/>
                          </a:solidFill>
                        </a:rPr>
                        <a:t>–</a:t>
                      </a:r>
                      <a:r>
                        <a:rPr lang="en-US" altLang="en-US" sz="2200" b="1" dirty="0">
                          <a:solidFill>
                            <a:schemeClr val="tx1"/>
                          </a:solidFill>
                        </a:rPr>
                        <a:t>12 Raters (for Special Holistic Administrations of Listening, Speaking, and/or Writing)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solidFill>
                            <a:schemeClr val="tx1"/>
                          </a:solidFill>
                        </a:rPr>
                        <a:t>Complete an online basic training course and practice rating activity. Training for listening and speaking includes both domains. Training for writing is only for that domain. </a:t>
                      </a:r>
                    </a:p>
                  </a:txBody>
                  <a:tcPr/>
                </a:tc>
                <a:extLst>
                  <a:ext uri="{0D108BD9-81ED-4DB2-BD59-A6C34878D82A}">
                    <a16:rowId xmlns:a16="http://schemas.microsoft.com/office/drawing/2014/main" val="3189020365"/>
                  </a:ext>
                </a:extLst>
              </a:tr>
              <a:tr h="1066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solidFill>
                            <a:schemeClr val="tx1"/>
                          </a:solidFill>
                        </a:rPr>
                        <a:t>Both K</a:t>
                      </a:r>
                      <a:r>
                        <a:rPr lang="en-US" sz="2200" b="1" dirty="0">
                          <a:solidFill>
                            <a:schemeClr val="tx1"/>
                          </a:solidFill>
                        </a:rPr>
                        <a:t>–</a:t>
                      </a:r>
                      <a:r>
                        <a:rPr lang="en-US" altLang="en-US" sz="2200" b="1" dirty="0">
                          <a:solidFill>
                            <a:schemeClr val="tx1"/>
                          </a:solidFill>
                        </a:rPr>
                        <a:t>1 and 2</a:t>
                      </a:r>
                      <a:r>
                        <a:rPr lang="en-US" sz="2200" b="1" dirty="0">
                          <a:solidFill>
                            <a:schemeClr val="tx1"/>
                          </a:solidFill>
                        </a:rPr>
                        <a:t>–</a:t>
                      </a:r>
                      <a:r>
                        <a:rPr lang="en-US" altLang="en-US" sz="2200" b="1" dirty="0">
                          <a:solidFill>
                            <a:schemeClr val="tx1"/>
                          </a:solidFill>
                        </a:rPr>
                        <a:t>12 Raters</a:t>
                      </a:r>
                    </a:p>
                    <a:p>
                      <a:pPr marL="0" lvl="1" indent="0" algn="l"/>
                      <a:r>
                        <a:rPr lang="en-US" altLang="en-US" sz="2200" dirty="0">
                          <a:solidFill>
                            <a:schemeClr val="tx1"/>
                          </a:solidFill>
                        </a:rPr>
                        <a:t>Complete calibration activities to ensure that they are prepared to apply the PLD rubrics consistently and accurately. </a:t>
                      </a:r>
                      <a:endParaRPr lang="en-US" altLang="en-US" sz="2200" dirty="0">
                        <a:solidFill>
                          <a:schemeClr val="tx1"/>
                        </a:solidFill>
                        <a:cs typeface="Calibri"/>
                      </a:endParaRPr>
                    </a:p>
                  </a:txBody>
                  <a:tcPr/>
                </a:tc>
                <a:extLst>
                  <a:ext uri="{0D108BD9-81ED-4DB2-BD59-A6C34878D82A}">
                    <a16:rowId xmlns:a16="http://schemas.microsoft.com/office/drawing/2014/main" val="562345106"/>
                  </a:ext>
                </a:extLst>
              </a:tr>
            </a:tbl>
          </a:graphicData>
        </a:graphic>
      </p:graphicFrame>
      <p:sp>
        <p:nvSpPr>
          <p:cNvPr id="38919" name="Slide Number Placeholder 1">
            <a:extLst>
              <a:ext uri="{FF2B5EF4-FFF2-40B4-BE49-F238E27FC236}">
                <a16:creationId xmlns:a16="http://schemas.microsoft.com/office/drawing/2014/main" id="{49CABE82-D6E3-4BA4-98DA-A06CC4FBA08C}"/>
              </a:ext>
              <a:ext uri="{C183D7F6-B498-43B3-948B-1728B52AA6E4}">
                <adec:decorative xmlns:adec="http://schemas.microsoft.com/office/drawing/2017/decorative" val="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167C78-7B06-4FFA-85AC-BA5C6EEBF001}" type="slidenum">
              <a:rPr lang="en-US" altLang="en-US" dirty="0" smtClean="0">
                <a:solidFill>
                  <a:schemeClr val="bg1">
                    <a:lumMod val="50000"/>
                  </a:schemeClr>
                </a:solidFill>
                <a:latin typeface="Tahoma"/>
                <a:ea typeface="Tahoma"/>
                <a:cs typeface="Tahoma"/>
              </a:rPr>
              <a:pPr/>
              <a:t>8</a:t>
            </a:fld>
            <a:endParaRPr lang="en-US" altLang="en-US" dirty="0">
              <a:solidFill>
                <a:schemeClr val="bg1">
                  <a:lumMod val="50000"/>
                </a:schemeClr>
              </a:solidFill>
              <a:latin typeface="Tahoma"/>
              <a:ea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EDF741-1A65-0E62-40E8-E5C0C5E736F2}"/>
              </a:ext>
            </a:extLst>
          </p:cNvPr>
          <p:cNvSpPr>
            <a:spLocks noGrp="1"/>
          </p:cNvSpPr>
          <p:nvPr>
            <p:ph type="title"/>
          </p:nvPr>
        </p:nvSpPr>
        <p:spPr>
          <a:xfrm>
            <a:off x="0" y="112415"/>
            <a:ext cx="9086300" cy="962338"/>
          </a:xfrm>
        </p:spPr>
        <p:txBody>
          <a:bodyPr>
            <a:noAutofit/>
          </a:bodyPr>
          <a:lstStyle/>
          <a:p>
            <a:r>
              <a:rPr lang="en-US" sz="3100" dirty="0">
                <a:latin typeface="Calibri" panose="020F0502020204030204" pitchFamily="34" charset="0"/>
                <a:cs typeface="Calibri" panose="020F0502020204030204" pitchFamily="34" charset="0"/>
              </a:rPr>
              <a:t>Returning Raters: K–1 and 2–12 Training Requirements</a:t>
            </a:r>
          </a:p>
        </p:txBody>
      </p:sp>
      <p:graphicFrame>
        <p:nvGraphicFramePr>
          <p:cNvPr id="11" name="Table 10">
            <a:extLst>
              <a:ext uri="{FF2B5EF4-FFF2-40B4-BE49-F238E27FC236}">
                <a16:creationId xmlns:a16="http://schemas.microsoft.com/office/drawing/2014/main" id="{B21D6FAF-9D5B-375F-D8AE-EB95D4ED855B}"/>
              </a:ext>
            </a:extLst>
          </p:cNvPr>
          <p:cNvGraphicFramePr>
            <a:graphicFrameLocks noGrp="1"/>
          </p:cNvGraphicFramePr>
          <p:nvPr>
            <p:extLst>
              <p:ext uri="{D42A27DB-BD31-4B8C-83A1-F6EECF244321}">
                <p14:modId xmlns:p14="http://schemas.microsoft.com/office/powerpoint/2010/main" val="1774823275"/>
              </p:ext>
            </p:extLst>
          </p:nvPr>
        </p:nvGraphicFramePr>
        <p:xfrm>
          <a:off x="681926" y="1830307"/>
          <a:ext cx="7780148" cy="2225040"/>
        </p:xfrm>
        <a:graphic>
          <a:graphicData uri="http://schemas.openxmlformats.org/drawingml/2006/table">
            <a:tbl>
              <a:tblPr firstRow="1" bandRow="1">
                <a:tableStyleId>{9DCAF9ED-07DC-4A11-8D7F-57B35C25682E}</a:tableStyleId>
              </a:tblPr>
              <a:tblGrid>
                <a:gridCol w="7780148">
                  <a:extLst>
                    <a:ext uri="{9D8B030D-6E8A-4147-A177-3AD203B41FA5}">
                      <a16:colId xmlns:a16="http://schemas.microsoft.com/office/drawing/2014/main" val="1055696672"/>
                    </a:ext>
                  </a:extLst>
                </a:gridCol>
              </a:tblGrid>
              <a:tr h="410737">
                <a:tc>
                  <a:txBody>
                    <a:bodyPr/>
                    <a:lstStyle/>
                    <a:p>
                      <a:pPr algn="ctr"/>
                      <a:r>
                        <a:rPr lang="en-US" sz="2000" dirty="0"/>
                        <a:t>RETURNING</a:t>
                      </a:r>
                      <a:r>
                        <a:rPr lang="en-US" sz="2400" dirty="0"/>
                        <a:t> </a:t>
                      </a:r>
                      <a:r>
                        <a:rPr lang="en-US" sz="2000" dirty="0"/>
                        <a:t>RATERS</a:t>
                      </a:r>
                    </a:p>
                  </a:txBody>
                  <a:tcPr/>
                </a:tc>
                <a:extLst>
                  <a:ext uri="{0D108BD9-81ED-4DB2-BD59-A6C34878D82A}">
                    <a16:rowId xmlns:a16="http://schemas.microsoft.com/office/drawing/2014/main" val="3511832502"/>
                  </a:ext>
                </a:extLst>
              </a:tr>
              <a:tr h="1314358">
                <a:tc>
                  <a:txBody>
                    <a:bodyPr/>
                    <a:lstStyle/>
                    <a:p>
                      <a:r>
                        <a:rPr lang="en-US" sz="2200" b="1" dirty="0">
                          <a:solidFill>
                            <a:schemeClr val="tx1"/>
                          </a:solidFill>
                        </a:rPr>
                        <a:t>K–1 and 2–12 Raters</a:t>
                      </a:r>
                    </a:p>
                    <a:p>
                      <a:r>
                        <a:rPr lang="en-US" sz="2200" b="0" i="0" kern="1200" dirty="0">
                          <a:solidFill>
                            <a:schemeClr val="dk1"/>
                          </a:solidFill>
                          <a:effectLst/>
                          <a:latin typeface="+mn-lt"/>
                          <a:ea typeface="+mn-ea"/>
                          <a:cs typeface="+mn-cs"/>
                        </a:rPr>
                        <a:t>Raters should re-calibrate annually to ensure that they are prepared to apply the PLD rubrics consistently and accurately.  At their discretion, a campus coordinator can require additional training requirements. </a:t>
                      </a:r>
                      <a:endParaRPr lang="en-US" sz="2200" dirty="0">
                        <a:solidFill>
                          <a:schemeClr val="tx1"/>
                        </a:solidFill>
                      </a:endParaRPr>
                    </a:p>
                  </a:txBody>
                  <a:tcPr/>
                </a:tc>
                <a:extLst>
                  <a:ext uri="{0D108BD9-81ED-4DB2-BD59-A6C34878D82A}">
                    <a16:rowId xmlns:a16="http://schemas.microsoft.com/office/drawing/2014/main" val="1461584564"/>
                  </a:ext>
                </a:extLst>
              </a:tr>
            </a:tbl>
          </a:graphicData>
        </a:graphic>
      </p:graphicFrame>
      <p:sp>
        <p:nvSpPr>
          <p:cNvPr id="8" name="Slide Number Placeholder 7">
            <a:extLst>
              <a:ext uri="{FF2B5EF4-FFF2-40B4-BE49-F238E27FC236}">
                <a16:creationId xmlns:a16="http://schemas.microsoft.com/office/drawing/2014/main" id="{8CD7C0D2-1113-3A83-54EE-2F128BD23B2B}"/>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DA588CF4-FEE4-409D-971A-68C9DCCBC3B6}" type="slidenum">
              <a:rPr lang="en-US" altLang="en-US" smtClean="0"/>
              <a:pPr>
                <a:defRPr/>
              </a:pPr>
              <a:t>9</a:t>
            </a:fld>
            <a:endParaRPr lang="en-US" altLang="en-US"/>
          </a:p>
        </p:txBody>
      </p:sp>
    </p:spTree>
    <p:extLst>
      <p:ext uri="{BB962C8B-B14F-4D97-AF65-F5344CB8AC3E}">
        <p14:creationId xmlns:p14="http://schemas.microsoft.com/office/powerpoint/2010/main" val="2673858187"/>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a:dk1>
        <a:sysClr val="windowText" lastClr="000000"/>
      </a:dk1>
      <a:lt1>
        <a:sysClr val="window" lastClr="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TrainingTemplateDRAFT" id="{78F1B017-38AF-4883-951D-35BE3FAD8F92}" vid="{1FC4D493-F339-4806-8BB2-57EFC33CCD8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TEA_Presentation_Template_Resdesign_AGENCY APPROVED</Template>
  <TotalTime>199</TotalTime>
  <Words>4651</Words>
  <Application>Microsoft Office PowerPoint</Application>
  <PresentationFormat>On-screen Show (4:3)</PresentationFormat>
  <Paragraphs>375</Paragraphs>
  <Slides>36</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Calibri </vt:lpstr>
      <vt:lpstr>Open Sans</vt:lpstr>
      <vt:lpstr>Open Sans (Headings)</vt:lpstr>
      <vt:lpstr>Open Sans Semibold</vt:lpstr>
      <vt:lpstr>Source Sans Pro</vt:lpstr>
      <vt:lpstr>Tahoma</vt:lpstr>
      <vt:lpstr>Trebuchet MS</vt:lpstr>
      <vt:lpstr>Wingdings</vt:lpstr>
      <vt:lpstr>2_Office Theme</vt:lpstr>
      <vt:lpstr>think-cell Slide</vt:lpstr>
      <vt:lpstr>Holistic Rating  Training Requirements</vt:lpstr>
      <vt:lpstr>  Topics</vt:lpstr>
      <vt:lpstr>TELPAS Components</vt:lpstr>
      <vt:lpstr>Raters and TELPAS Online Tests</vt:lpstr>
      <vt:lpstr>TELPAS Raters and Verifiers</vt:lpstr>
      <vt:lpstr>Rater Credentials</vt:lpstr>
      <vt:lpstr>TELPAS Rater Responsibilities</vt:lpstr>
      <vt:lpstr>New Raters: K–1 and 2–12 Training Requirements</vt:lpstr>
      <vt:lpstr>Returning Raters: K–1 and 2–12 Training Requirements</vt:lpstr>
      <vt:lpstr>New and Returning Raters</vt:lpstr>
      <vt:lpstr>Holistic Rating Training</vt:lpstr>
      <vt:lpstr>Grades K–12 Holistic Rating Training Flowchart</vt:lpstr>
      <vt:lpstr>TELPAS Key Dates for Holistic Rater Training and Administrations</vt:lpstr>
      <vt:lpstr>TELPAS Rater Training and Calibration Sets in LMS</vt:lpstr>
      <vt:lpstr>TELPAS Rater and Assembling and Verifying Training Modules (Optional)</vt:lpstr>
      <vt:lpstr>TELPAS Administration Procedures Training</vt:lpstr>
      <vt:lpstr>Online Basic Training</vt:lpstr>
      <vt:lpstr>Online Calibration </vt:lpstr>
      <vt:lpstr>Training and Calibration Grade Clusters </vt:lpstr>
      <vt:lpstr>Raters with Students in Multiple Grade Clusters, Grades 2–12</vt:lpstr>
      <vt:lpstr>Raters with Students in Multiple Grade Clusters that Include Grades K–1</vt:lpstr>
      <vt:lpstr>When and where do raters take the online basic training course?</vt:lpstr>
      <vt:lpstr>What resources do raters need for training?</vt:lpstr>
      <vt:lpstr>What resources do raters need to rate students?</vt:lpstr>
      <vt:lpstr>When and where do raters complete calibration?</vt:lpstr>
      <vt:lpstr>Why is calibration necessary?</vt:lpstr>
      <vt:lpstr>Preparing for Calibration Sets</vt:lpstr>
      <vt:lpstr>Monitored Calibration Sessions</vt:lpstr>
      <vt:lpstr>Monitored Calibration Sessions (continued)</vt:lpstr>
      <vt:lpstr>Monitored Calibration Sessions (continued)  </vt:lpstr>
      <vt:lpstr>Will raters be able to refer to any resources during calibration activities?</vt:lpstr>
      <vt:lpstr>How many students must be rated successfully? </vt:lpstr>
      <vt:lpstr>Recap of Calibration Process</vt:lpstr>
      <vt:lpstr>What happens if a rater is unsuccessful in calibrating?</vt:lpstr>
      <vt:lpstr>Course and Calibration Certificates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TELPAS Holistic Rating Training</dc:title>
  <dc:creator>StudentAssessment@tea.texas.gov</dc:creator>
  <cp:lastModifiedBy>Smith, Melissa</cp:lastModifiedBy>
  <cp:revision>5</cp:revision>
  <cp:lastPrinted>2016-09-29T15:45:55Z</cp:lastPrinted>
  <dcterms:created xsi:type="dcterms:W3CDTF">2004-02-20T17:29:40Z</dcterms:created>
  <dcterms:modified xsi:type="dcterms:W3CDTF">2024-09-19T19:54:41Z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DownloadAsset.aspx?id=2147503373</vt:lpwstr>
  </property>
  <property fmtid="{D5CDD505-2E9C-101B-9397-08002B2CF9AE}" pid="4" name="EktContentType">
    <vt:i4>101</vt:i4>
  </property>
  <property fmtid="{D5CDD505-2E9C-101B-9397-08002B2CF9AE}" pid="5" name="EktFolderName">
    <vt:lpwstr/>
  </property>
  <property fmtid="{D5CDD505-2E9C-101B-9397-08002B2CF9AE}" pid="6" name="EktCmsPath">
    <vt:lpwstr/>
  </property>
  <property fmtid="{D5CDD505-2E9C-101B-9397-08002B2CF9AE}" pid="7" name="EktExpiryType">
    <vt:i4>1</vt:i4>
  </property>
  <property fmtid="{D5CDD505-2E9C-101B-9397-08002B2CF9AE}" pid="8" name="EktDateCreated">
    <vt:filetime>2011-09-23T15:32:03Z</vt:filetime>
  </property>
  <property fmtid="{D5CDD505-2E9C-101B-9397-08002B2CF9AE}" pid="9" name="EktDateModified">
    <vt:filetime>2011-12-01T21:47:31Z</vt:filetime>
  </property>
  <property fmtid="{D5CDD505-2E9C-101B-9397-08002B2CF9AE}" pid="10" name="EktTaxCategory">
    <vt:lpwstr/>
  </property>
  <property fmtid="{D5CDD505-2E9C-101B-9397-08002B2CF9AE}" pid="11" name="EktCmsSize">
    <vt:i4>347136</vt:i4>
  </property>
  <property fmtid="{D5CDD505-2E9C-101B-9397-08002B2CF9AE}" pid="12" name="EktSearchable">
    <vt:i4>1</vt:i4>
  </property>
  <property fmtid="{D5CDD505-2E9C-101B-9397-08002B2CF9AE}" pid="13" name="EktEDescription">
    <vt:lpwstr>&amp;lt;p&amp;gt;Raters who complete K–1 training but not 2–12 training will be new raters if they switch to 2–12, and vice versa. Training for K–1 and 2–12 is separate training because of differences in the tested components and rating rubrics (PLDs). “Completed</vt:lpwstr>
  </property>
  <property fmtid="{D5CDD505-2E9C-101B-9397-08002B2CF9AE}" pid="14" name="ekttaxonomyenabled">
    <vt:i4>1</vt:i4>
  </property>
</Properties>
</file>